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8288000" cy="10287000"/>
  <p:notesSz cx="6858000" cy="9144000"/>
  <p:embeddedFontLst>
    <p:embeddedFont>
      <p:font typeface="Canva Sans" panose="020B0604020202020204" charset="0"/>
      <p:regular r:id="rId38"/>
    </p:embeddedFont>
    <p:embeddedFont>
      <p:font typeface="Montserrat" panose="00000500000000000000" pitchFamily="2" charset="0"/>
      <p:regular r:id="rId39"/>
    </p:embeddedFont>
    <p:embeddedFont>
      <p:font typeface="Montserrat Bold" panose="020B0604020202020204" charset="0"/>
      <p:regular r:id="rId40"/>
    </p:embeddedFont>
    <p:embeddedFont>
      <p:font typeface="Neue Montreal" panose="020B0604020202020204" charset="0"/>
      <p:regular r:id="rId41"/>
    </p:embeddedFont>
    <p:embeddedFont>
      <p:font typeface="Neue Montreal Bold"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754"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sv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4.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4.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3.sv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sv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sv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sv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sv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sv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3.sv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Freeform 3"/>
          <p:cNvSpPr/>
          <p:nvPr/>
        </p:nvSpPr>
        <p:spPr>
          <a:xfrm rot="2046621">
            <a:off x="-498788" y="8055066"/>
            <a:ext cx="7762300" cy="7742895"/>
          </a:xfrm>
          <a:custGeom>
            <a:avLst/>
            <a:gdLst/>
            <a:ahLst/>
            <a:cxnLst/>
            <a:rect l="l" t="t" r="r" b="b"/>
            <a:pathLst>
              <a:path w="7762300" h="7742895">
                <a:moveTo>
                  <a:pt x="0" y="0"/>
                </a:moveTo>
                <a:lnTo>
                  <a:pt x="7762301" y="0"/>
                </a:lnTo>
                <a:lnTo>
                  <a:pt x="7762301" y="7742895"/>
                </a:lnTo>
                <a:lnTo>
                  <a:pt x="0" y="7742895"/>
                </a:lnTo>
                <a:lnTo>
                  <a:pt x="0" y="0"/>
                </a:lnTo>
                <a:close/>
              </a:path>
            </a:pathLst>
          </a:custGeom>
          <a:blipFill>
            <a:blip r:embed="rId2"/>
            <a:stretch>
              <a:fillRect/>
            </a:stretch>
          </a:blipFill>
        </p:spPr>
      </p:sp>
      <p:grpSp>
        <p:nvGrpSpPr>
          <p:cNvPr id="4" name="Group 4"/>
          <p:cNvGrpSpPr/>
          <p:nvPr/>
        </p:nvGrpSpPr>
        <p:grpSpPr>
          <a:xfrm>
            <a:off x="16698626" y="472575"/>
            <a:ext cx="641254" cy="484209"/>
            <a:chOff x="0" y="0"/>
            <a:chExt cx="168890" cy="127528"/>
          </a:xfrm>
        </p:grpSpPr>
        <p:sp>
          <p:nvSpPr>
            <p:cNvPr id="5" name="Freeform 5"/>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6" name="TextBox 6"/>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7" name="Freeform 7"/>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AutoShape 8"/>
          <p:cNvSpPr/>
          <p:nvPr/>
        </p:nvSpPr>
        <p:spPr>
          <a:xfrm>
            <a:off x="946958" y="8269795"/>
            <a:ext cx="14204746" cy="0"/>
          </a:xfrm>
          <a:prstGeom prst="line">
            <a:avLst/>
          </a:prstGeom>
          <a:ln w="9525" cap="rnd">
            <a:solidFill>
              <a:srgbClr val="D9D9D9"/>
            </a:solidFill>
            <a:prstDash val="solid"/>
            <a:headEnd type="none" w="sm" len="sm"/>
            <a:tailEnd type="none" w="sm" len="sm"/>
          </a:ln>
        </p:spPr>
      </p:sp>
      <p:sp>
        <p:nvSpPr>
          <p:cNvPr id="9" name="Freeform 9"/>
          <p:cNvSpPr/>
          <p:nvPr/>
        </p:nvSpPr>
        <p:spPr>
          <a:xfrm>
            <a:off x="653126" y="449064"/>
            <a:ext cx="751148" cy="623293"/>
          </a:xfrm>
          <a:custGeom>
            <a:avLst/>
            <a:gdLst/>
            <a:ahLst/>
            <a:cxnLst/>
            <a:rect l="l" t="t" r="r" b="b"/>
            <a:pathLst>
              <a:path w="751148" h="623293">
                <a:moveTo>
                  <a:pt x="0" y="0"/>
                </a:moveTo>
                <a:lnTo>
                  <a:pt x="751148" y="0"/>
                </a:lnTo>
                <a:lnTo>
                  <a:pt x="751148" y="623293"/>
                </a:lnTo>
                <a:lnTo>
                  <a:pt x="0" y="623293"/>
                </a:lnTo>
                <a:lnTo>
                  <a:pt x="0" y="0"/>
                </a:lnTo>
                <a:close/>
              </a:path>
            </a:pathLst>
          </a:custGeom>
          <a:blipFill>
            <a:blip r:embed="rId5"/>
            <a:stretch>
              <a:fillRect/>
            </a:stretch>
          </a:blipFill>
        </p:spPr>
      </p:sp>
      <p:sp>
        <p:nvSpPr>
          <p:cNvPr id="10" name="TextBox 10"/>
          <p:cNvSpPr txBox="1"/>
          <p:nvPr/>
        </p:nvSpPr>
        <p:spPr>
          <a:xfrm>
            <a:off x="653126" y="2040113"/>
            <a:ext cx="15702808" cy="1797749"/>
          </a:xfrm>
          <a:prstGeom prst="rect">
            <a:avLst/>
          </a:prstGeom>
        </p:spPr>
        <p:txBody>
          <a:bodyPr lIns="0" tIns="0" rIns="0" bIns="0" rtlCol="0" anchor="t">
            <a:spAutoFit/>
          </a:bodyPr>
          <a:lstStyle/>
          <a:p>
            <a:pPr algn="l">
              <a:lnSpc>
                <a:spcPts val="7229"/>
              </a:lnSpc>
              <a:spcBef>
                <a:spcPct val="0"/>
              </a:spcBef>
            </a:pPr>
            <a:r>
              <a:rPr lang="en-US" sz="5164" b="1" spc="51">
                <a:solidFill>
                  <a:srgbClr val="000000"/>
                </a:solidFill>
                <a:latin typeface="Montserrat Bold"/>
                <a:ea typeface="Montserrat Bold"/>
                <a:cs typeface="Montserrat Bold"/>
                <a:sym typeface="Montserrat Bold"/>
              </a:rPr>
              <a:t>Ứng dụng tính toán song song trong xây dựng biểu đồ điều phối bậc thang thuỷ điện</a:t>
            </a:r>
          </a:p>
        </p:txBody>
      </p:sp>
      <p:sp>
        <p:nvSpPr>
          <p:cNvPr id="11" name="TextBox 11"/>
          <p:cNvSpPr txBox="1"/>
          <p:nvPr/>
        </p:nvSpPr>
        <p:spPr>
          <a:xfrm>
            <a:off x="653126" y="4106044"/>
            <a:ext cx="2666751" cy="405765"/>
          </a:xfrm>
          <a:prstGeom prst="rect">
            <a:avLst/>
          </a:prstGeom>
        </p:spPr>
        <p:txBody>
          <a:bodyPr lIns="0" tIns="0" rIns="0" bIns="0" rtlCol="0" anchor="t">
            <a:spAutoFit/>
          </a:bodyPr>
          <a:lstStyle/>
          <a:p>
            <a:pPr algn="l">
              <a:lnSpc>
                <a:spcPts val="3360"/>
              </a:lnSpc>
              <a:spcBef>
                <a:spcPct val="0"/>
              </a:spcBef>
            </a:pPr>
            <a:r>
              <a:rPr lang="en-US" sz="2400" spc="24">
                <a:solidFill>
                  <a:srgbClr val="000000"/>
                </a:solidFill>
                <a:latin typeface="Neue Montreal"/>
                <a:ea typeface="Neue Montreal"/>
                <a:cs typeface="Neue Montreal"/>
                <a:sym typeface="Neue Montreal"/>
              </a:rPr>
              <a:t>Sinh viên thực hiện: </a:t>
            </a:r>
          </a:p>
        </p:txBody>
      </p:sp>
      <p:sp>
        <p:nvSpPr>
          <p:cNvPr id="12" name="TextBox 12"/>
          <p:cNvSpPr txBox="1"/>
          <p:nvPr/>
        </p:nvSpPr>
        <p:spPr>
          <a:xfrm>
            <a:off x="1547027" y="562273"/>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000000"/>
                </a:solidFill>
                <a:latin typeface="Neue Montreal Bold"/>
                <a:ea typeface="Neue Montreal Bold"/>
                <a:cs typeface="Neue Montreal Bold"/>
                <a:sym typeface="Neue Montreal Bold"/>
              </a:rPr>
              <a:t>Trường Đại Học Thuỷ Lợi</a:t>
            </a:r>
          </a:p>
        </p:txBody>
      </p:sp>
      <p:sp>
        <p:nvSpPr>
          <p:cNvPr id="13" name="TextBox 13"/>
          <p:cNvSpPr txBox="1"/>
          <p:nvPr/>
        </p:nvSpPr>
        <p:spPr>
          <a:xfrm>
            <a:off x="653126" y="4702308"/>
            <a:ext cx="4870810" cy="1243965"/>
          </a:xfrm>
          <a:prstGeom prst="rect">
            <a:avLst/>
          </a:prstGeom>
        </p:spPr>
        <p:txBody>
          <a:bodyPr lIns="0" tIns="0" rIns="0" bIns="0" rtlCol="0" anchor="t">
            <a:spAutoFit/>
          </a:bodyPr>
          <a:lstStyle/>
          <a:p>
            <a:pPr algn="l">
              <a:lnSpc>
                <a:spcPts val="3359"/>
              </a:lnSpc>
            </a:pPr>
            <a:r>
              <a:rPr lang="en-US" sz="2400" b="1" spc="24">
                <a:solidFill>
                  <a:srgbClr val="000000"/>
                </a:solidFill>
                <a:latin typeface="Neue Montreal Bold"/>
                <a:ea typeface="Neue Montreal Bold"/>
                <a:cs typeface="Neue Montreal Bold"/>
                <a:sym typeface="Neue Montreal Bold"/>
              </a:rPr>
              <a:t>Hoàng Tiến Trung</a:t>
            </a:r>
          </a:p>
          <a:p>
            <a:pPr algn="l">
              <a:lnSpc>
                <a:spcPts val="3359"/>
              </a:lnSpc>
            </a:pPr>
            <a:r>
              <a:rPr lang="en-US" sz="2400" b="1" spc="24">
                <a:solidFill>
                  <a:srgbClr val="000000"/>
                </a:solidFill>
                <a:latin typeface="Neue Montreal Bold"/>
                <a:ea typeface="Neue Montreal Bold"/>
                <a:cs typeface="Neue Montreal Bold"/>
                <a:sym typeface="Neue Montreal Bold"/>
              </a:rPr>
              <a:t>Đoàn Minh Hiển</a:t>
            </a:r>
          </a:p>
          <a:p>
            <a:pPr algn="l">
              <a:lnSpc>
                <a:spcPts val="3359"/>
              </a:lnSpc>
              <a:spcBef>
                <a:spcPct val="0"/>
              </a:spcBef>
            </a:pPr>
            <a:r>
              <a:rPr lang="en-US" sz="2400" b="1" spc="24">
                <a:solidFill>
                  <a:srgbClr val="000000"/>
                </a:solidFill>
                <a:latin typeface="Neue Montreal Bold"/>
                <a:ea typeface="Neue Montreal Bold"/>
                <a:cs typeface="Neue Montreal Bold"/>
                <a:sym typeface="Neue Montreal Bold"/>
              </a:rPr>
              <a:t>Dương Ngọc Sinh</a:t>
            </a:r>
          </a:p>
        </p:txBody>
      </p:sp>
      <p:sp>
        <p:nvSpPr>
          <p:cNvPr id="14" name="TextBox 14"/>
          <p:cNvSpPr txBox="1"/>
          <p:nvPr/>
        </p:nvSpPr>
        <p:spPr>
          <a:xfrm>
            <a:off x="653126" y="9303257"/>
            <a:ext cx="3015424" cy="349249"/>
          </a:xfrm>
          <a:prstGeom prst="rect">
            <a:avLst/>
          </a:prstGeom>
        </p:spPr>
        <p:txBody>
          <a:bodyPr lIns="0" tIns="0" rIns="0" bIns="0" rtlCol="0" anchor="t">
            <a:spAutoFit/>
          </a:bodyPr>
          <a:lstStyle/>
          <a:p>
            <a:pPr algn="l">
              <a:lnSpc>
                <a:spcPts val="2800"/>
              </a:lnSpc>
              <a:spcBef>
                <a:spcPct val="0"/>
              </a:spcBef>
            </a:pPr>
            <a:r>
              <a:rPr lang="en-US" sz="2000" b="1" spc="20">
                <a:solidFill>
                  <a:srgbClr val="000000"/>
                </a:solidFill>
                <a:latin typeface="Neue Montreal Bold"/>
                <a:ea typeface="Neue Montreal Bold"/>
                <a:cs typeface="Neue Montreal Bold"/>
                <a:sym typeface="Neue Montreal Bold"/>
              </a:rPr>
              <a:t>Hà Nội, 2025</a:t>
            </a:r>
          </a:p>
        </p:txBody>
      </p:sp>
      <p:sp>
        <p:nvSpPr>
          <p:cNvPr id="15" name="TextBox 15"/>
          <p:cNvSpPr txBox="1"/>
          <p:nvPr/>
        </p:nvSpPr>
        <p:spPr>
          <a:xfrm>
            <a:off x="200206" y="6174873"/>
            <a:ext cx="7314082" cy="405765"/>
          </a:xfrm>
          <a:prstGeom prst="rect">
            <a:avLst/>
          </a:prstGeom>
        </p:spPr>
        <p:txBody>
          <a:bodyPr lIns="0" tIns="0" rIns="0" bIns="0" rtlCol="0" anchor="t">
            <a:spAutoFit/>
          </a:bodyPr>
          <a:lstStyle/>
          <a:p>
            <a:pPr algn="ctr">
              <a:lnSpc>
                <a:spcPts val="3360"/>
              </a:lnSpc>
              <a:spcBef>
                <a:spcPct val="0"/>
              </a:spcBef>
            </a:pPr>
            <a:r>
              <a:rPr lang="en-US" sz="2400" spc="24">
                <a:solidFill>
                  <a:srgbClr val="000000"/>
                </a:solidFill>
                <a:latin typeface="Neue Montreal"/>
                <a:ea typeface="Neue Montreal"/>
                <a:cs typeface="Neue Montreal"/>
                <a:sym typeface="Neue Montreal"/>
              </a:rPr>
              <a:t>Lớp:</a:t>
            </a:r>
            <a:r>
              <a:rPr lang="en-US" sz="2400" b="1" spc="24">
                <a:solidFill>
                  <a:srgbClr val="000000"/>
                </a:solidFill>
                <a:latin typeface="Neue Montreal Bold"/>
                <a:ea typeface="Neue Montreal Bold"/>
                <a:cs typeface="Neue Montreal Bold"/>
                <a:sym typeface="Neue Montreal Bold"/>
              </a:rPr>
              <a:t> 64KTĐ-NLTT                    </a:t>
            </a:r>
            <a:r>
              <a:rPr lang="en-US" sz="2400" spc="24">
                <a:solidFill>
                  <a:srgbClr val="000000"/>
                </a:solidFill>
                <a:latin typeface="Neue Montreal"/>
                <a:ea typeface="Neue Montreal"/>
                <a:cs typeface="Neue Montreal"/>
                <a:sym typeface="Neue Montreal"/>
              </a:rPr>
              <a:t>Khoa: </a:t>
            </a:r>
            <a:r>
              <a:rPr lang="en-US" sz="2400" b="1" spc="24">
                <a:solidFill>
                  <a:srgbClr val="000000"/>
                </a:solidFill>
                <a:latin typeface="Neue Montreal Bold"/>
                <a:ea typeface="Neue Montreal Bold"/>
                <a:cs typeface="Neue Montreal Bold"/>
                <a:sym typeface="Neue Montreal Bold"/>
              </a:rPr>
              <a:t>Điện - Điện Tử</a:t>
            </a:r>
          </a:p>
        </p:txBody>
      </p:sp>
      <p:sp>
        <p:nvSpPr>
          <p:cNvPr id="16" name="TextBox 16"/>
          <p:cNvSpPr txBox="1"/>
          <p:nvPr/>
        </p:nvSpPr>
        <p:spPr>
          <a:xfrm>
            <a:off x="653126" y="7042880"/>
            <a:ext cx="6408241" cy="405765"/>
          </a:xfrm>
          <a:prstGeom prst="rect">
            <a:avLst/>
          </a:prstGeom>
        </p:spPr>
        <p:txBody>
          <a:bodyPr lIns="0" tIns="0" rIns="0" bIns="0" rtlCol="0" anchor="t">
            <a:spAutoFit/>
          </a:bodyPr>
          <a:lstStyle/>
          <a:p>
            <a:pPr algn="ctr">
              <a:lnSpc>
                <a:spcPts val="3360"/>
              </a:lnSpc>
              <a:spcBef>
                <a:spcPct val="0"/>
              </a:spcBef>
            </a:pPr>
            <a:r>
              <a:rPr lang="en-US" sz="2400" spc="24" dirty="0" err="1">
                <a:solidFill>
                  <a:srgbClr val="000000"/>
                </a:solidFill>
                <a:latin typeface="Neue Montreal"/>
                <a:ea typeface="Neue Montreal"/>
                <a:cs typeface="Neue Montreal"/>
                <a:sym typeface="Neue Montreal"/>
              </a:rPr>
              <a:t>Giáo</a:t>
            </a:r>
            <a:r>
              <a:rPr lang="en-US" sz="2400" spc="24" dirty="0">
                <a:solidFill>
                  <a:srgbClr val="000000"/>
                </a:solidFill>
                <a:latin typeface="Neue Montreal"/>
                <a:ea typeface="Neue Montreal"/>
                <a:cs typeface="Neue Montreal"/>
                <a:sym typeface="Neue Montreal"/>
              </a:rPr>
              <a:t> </a:t>
            </a:r>
            <a:r>
              <a:rPr lang="en-US" sz="2400" spc="24" dirty="0" err="1">
                <a:solidFill>
                  <a:srgbClr val="000000"/>
                </a:solidFill>
                <a:latin typeface="Neue Montreal"/>
                <a:ea typeface="Neue Montreal"/>
                <a:cs typeface="Neue Montreal"/>
                <a:sym typeface="Neue Montreal"/>
              </a:rPr>
              <a:t>viên</a:t>
            </a:r>
            <a:r>
              <a:rPr lang="en-US" sz="2400" spc="24" dirty="0">
                <a:solidFill>
                  <a:srgbClr val="000000"/>
                </a:solidFill>
                <a:latin typeface="Neue Montreal"/>
                <a:ea typeface="Neue Montreal"/>
                <a:cs typeface="Neue Montreal"/>
                <a:sym typeface="Neue Montreal"/>
              </a:rPr>
              <a:t> </a:t>
            </a:r>
            <a:r>
              <a:rPr lang="en-US" sz="2400" spc="24" dirty="0" err="1">
                <a:solidFill>
                  <a:srgbClr val="000000"/>
                </a:solidFill>
                <a:latin typeface="Neue Montreal"/>
                <a:ea typeface="Neue Montreal"/>
                <a:cs typeface="Neue Montreal"/>
                <a:sym typeface="Neue Montreal"/>
              </a:rPr>
              <a:t>hướng</a:t>
            </a:r>
            <a:r>
              <a:rPr lang="en-US" sz="2400" spc="24" dirty="0">
                <a:solidFill>
                  <a:srgbClr val="000000"/>
                </a:solidFill>
                <a:latin typeface="Neue Montreal"/>
                <a:ea typeface="Neue Montreal"/>
                <a:cs typeface="Neue Montreal"/>
                <a:sym typeface="Neue Montreal"/>
              </a:rPr>
              <a:t> </a:t>
            </a:r>
            <a:r>
              <a:rPr lang="en-US" sz="2400" spc="24" dirty="0" err="1">
                <a:solidFill>
                  <a:srgbClr val="000000"/>
                </a:solidFill>
                <a:latin typeface="Neue Montreal"/>
                <a:ea typeface="Neue Montreal"/>
                <a:cs typeface="Neue Montreal"/>
                <a:sym typeface="Neue Montreal"/>
              </a:rPr>
              <a:t>dẫn</a:t>
            </a:r>
            <a:r>
              <a:rPr lang="en-US" sz="2400" spc="24" dirty="0">
                <a:solidFill>
                  <a:srgbClr val="000000"/>
                </a:solidFill>
                <a:latin typeface="Neue Montreal"/>
                <a:ea typeface="Neue Montreal"/>
                <a:cs typeface="Neue Montreal"/>
                <a:sym typeface="Neue Montreal"/>
              </a:rPr>
              <a:t>: </a:t>
            </a:r>
            <a:r>
              <a:rPr lang="en-US" sz="2400" b="1" spc="24" dirty="0">
                <a:solidFill>
                  <a:srgbClr val="000000"/>
                </a:solidFill>
                <a:latin typeface="Neue Montreal Bold"/>
                <a:ea typeface="Neue Montreal Bold"/>
                <a:cs typeface="Neue Montreal Bold"/>
                <a:sym typeface="Neue Montreal Bold"/>
              </a:rPr>
              <a:t>TS. </a:t>
            </a:r>
            <a:r>
              <a:rPr lang="vi-VN" sz="2400" b="1" spc="24" dirty="0">
                <a:solidFill>
                  <a:srgbClr val="000000"/>
                </a:solidFill>
                <a:latin typeface="Neue Montreal Bold"/>
                <a:ea typeface="Neue Montreal Bold"/>
                <a:cs typeface="Neue Montreal Bold"/>
                <a:sym typeface="Neue Montreal Bold"/>
              </a:rPr>
              <a:t>Phan</a:t>
            </a:r>
            <a:r>
              <a:rPr lang="en-US" sz="2400" b="1" spc="24" dirty="0">
                <a:solidFill>
                  <a:srgbClr val="000000"/>
                </a:solidFill>
                <a:latin typeface="Neue Montreal Bold"/>
                <a:ea typeface="Neue Montreal Bold"/>
                <a:cs typeface="Neue Montreal Bold"/>
                <a:sym typeface="Neue Montreal Bold"/>
              </a:rPr>
              <a:t> </a:t>
            </a:r>
            <a:r>
              <a:rPr lang="en-US" sz="2400" b="1" spc="24" dirty="0" err="1">
                <a:solidFill>
                  <a:srgbClr val="000000"/>
                </a:solidFill>
                <a:latin typeface="Neue Montreal Bold"/>
                <a:ea typeface="Neue Montreal Bold"/>
                <a:cs typeface="Neue Montreal Bold"/>
                <a:sym typeface="Neue Montreal Bold"/>
              </a:rPr>
              <a:t>Trần</a:t>
            </a:r>
            <a:r>
              <a:rPr lang="en-US" sz="2400" b="1" spc="24" dirty="0">
                <a:solidFill>
                  <a:srgbClr val="000000"/>
                </a:solidFill>
                <a:latin typeface="Neue Montreal Bold"/>
                <a:ea typeface="Neue Montreal Bold"/>
                <a:cs typeface="Neue Montreal Bold"/>
                <a:sym typeface="Neue Montreal Bold"/>
              </a:rPr>
              <a:t> </a:t>
            </a:r>
            <a:r>
              <a:rPr lang="en-US" sz="2400" b="1" spc="24" dirty="0" err="1">
                <a:solidFill>
                  <a:srgbClr val="000000"/>
                </a:solidFill>
                <a:latin typeface="Neue Montreal Bold"/>
                <a:ea typeface="Neue Montreal Bold"/>
                <a:cs typeface="Neue Montreal Bold"/>
                <a:sym typeface="Neue Montreal Bold"/>
              </a:rPr>
              <a:t>Hồng</a:t>
            </a:r>
            <a:r>
              <a:rPr lang="en-US" sz="2400" b="1" spc="24" dirty="0">
                <a:solidFill>
                  <a:srgbClr val="000000"/>
                </a:solidFill>
                <a:latin typeface="Neue Montreal Bold"/>
                <a:ea typeface="Neue Montreal Bold"/>
                <a:cs typeface="Neue Montreal Bold"/>
                <a:sym typeface="Neue Montreal Bold"/>
              </a:rPr>
              <a:t> Long</a:t>
            </a:r>
          </a:p>
        </p:txBody>
      </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7" name="Freeform 7"/>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5"/>
            <a:stretch>
              <a:fillRect/>
            </a:stretch>
          </a:blipFill>
        </p:spPr>
      </p:sp>
      <p:sp>
        <p:nvSpPr>
          <p:cNvPr id="8" name="AutoShape 8"/>
          <p:cNvSpPr/>
          <p:nvPr/>
        </p:nvSpPr>
        <p:spPr>
          <a:xfrm>
            <a:off x="722756" y="2275303"/>
            <a:ext cx="16617124" cy="0"/>
          </a:xfrm>
          <a:prstGeom prst="line">
            <a:avLst/>
          </a:prstGeom>
          <a:ln w="9525" cap="rnd">
            <a:solidFill>
              <a:srgbClr val="FFFFFF"/>
            </a:solidFill>
            <a:prstDash val="solid"/>
            <a:headEnd type="none" w="sm" len="sm"/>
            <a:tailEnd type="none" w="sm" len="sm"/>
          </a:ln>
        </p:spPr>
      </p:sp>
      <p:grpSp>
        <p:nvGrpSpPr>
          <p:cNvPr id="9" name="Group 9"/>
          <p:cNvGrpSpPr/>
          <p:nvPr/>
        </p:nvGrpSpPr>
        <p:grpSpPr>
          <a:xfrm>
            <a:off x="722756" y="3098761"/>
            <a:ext cx="6676431" cy="5595146"/>
            <a:chOff x="0" y="0"/>
            <a:chExt cx="1758402" cy="1473619"/>
          </a:xfrm>
        </p:grpSpPr>
        <p:sp>
          <p:nvSpPr>
            <p:cNvPr id="10" name="Freeform 10"/>
            <p:cNvSpPr/>
            <p:nvPr/>
          </p:nvSpPr>
          <p:spPr>
            <a:xfrm>
              <a:off x="0" y="0"/>
              <a:ext cx="1758402" cy="1473619"/>
            </a:xfrm>
            <a:custGeom>
              <a:avLst/>
              <a:gdLst/>
              <a:ahLst/>
              <a:cxnLst/>
              <a:rect l="l" t="t" r="r" b="b"/>
              <a:pathLst>
                <a:path w="1758402" h="1473619">
                  <a:moveTo>
                    <a:pt x="57979" y="0"/>
                  </a:moveTo>
                  <a:lnTo>
                    <a:pt x="1700422" y="0"/>
                  </a:lnTo>
                  <a:cubicBezTo>
                    <a:pt x="1715799" y="0"/>
                    <a:pt x="1730547" y="6109"/>
                    <a:pt x="1741420" y="16982"/>
                  </a:cubicBezTo>
                  <a:cubicBezTo>
                    <a:pt x="1752293" y="27855"/>
                    <a:pt x="1758402" y="42602"/>
                    <a:pt x="1758402" y="57979"/>
                  </a:cubicBezTo>
                  <a:lnTo>
                    <a:pt x="1758402" y="1415639"/>
                  </a:lnTo>
                  <a:cubicBezTo>
                    <a:pt x="1758402" y="1447660"/>
                    <a:pt x="1732443" y="1473619"/>
                    <a:pt x="1700422" y="1473619"/>
                  </a:cubicBezTo>
                  <a:lnTo>
                    <a:pt x="57979" y="1473619"/>
                  </a:lnTo>
                  <a:cubicBezTo>
                    <a:pt x="42602" y="1473619"/>
                    <a:pt x="27855" y="1467510"/>
                    <a:pt x="16982" y="1456637"/>
                  </a:cubicBezTo>
                  <a:cubicBezTo>
                    <a:pt x="6109" y="1445764"/>
                    <a:pt x="0" y="1431016"/>
                    <a:pt x="0" y="1415639"/>
                  </a:cubicBezTo>
                  <a:lnTo>
                    <a:pt x="0" y="57979"/>
                  </a:lnTo>
                  <a:cubicBezTo>
                    <a:pt x="0" y="25958"/>
                    <a:pt x="25958" y="0"/>
                    <a:pt x="57979" y="0"/>
                  </a:cubicBezTo>
                  <a:close/>
                </a:path>
              </a:pathLst>
            </a:custGeom>
            <a:solidFill>
              <a:srgbClr val="333333"/>
            </a:solidFill>
            <a:ln cap="rnd">
              <a:noFill/>
              <a:prstDash val="solid"/>
              <a:round/>
            </a:ln>
          </p:spPr>
        </p:sp>
        <p:sp>
          <p:nvSpPr>
            <p:cNvPr id="11" name="TextBox 11"/>
            <p:cNvSpPr txBox="1"/>
            <p:nvPr/>
          </p:nvSpPr>
          <p:spPr>
            <a:xfrm>
              <a:off x="0" y="-38100"/>
              <a:ext cx="1758402" cy="151171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2" name="Group 12"/>
          <p:cNvGrpSpPr/>
          <p:nvPr/>
        </p:nvGrpSpPr>
        <p:grpSpPr>
          <a:xfrm>
            <a:off x="8617508" y="3098761"/>
            <a:ext cx="6676431" cy="5595146"/>
            <a:chOff x="0" y="0"/>
            <a:chExt cx="1758402" cy="1473619"/>
          </a:xfrm>
        </p:grpSpPr>
        <p:sp>
          <p:nvSpPr>
            <p:cNvPr id="13" name="Freeform 13"/>
            <p:cNvSpPr/>
            <p:nvPr/>
          </p:nvSpPr>
          <p:spPr>
            <a:xfrm>
              <a:off x="0" y="0"/>
              <a:ext cx="1758402" cy="1473619"/>
            </a:xfrm>
            <a:custGeom>
              <a:avLst/>
              <a:gdLst/>
              <a:ahLst/>
              <a:cxnLst/>
              <a:rect l="l" t="t" r="r" b="b"/>
              <a:pathLst>
                <a:path w="1758402" h="1473619">
                  <a:moveTo>
                    <a:pt x="57979" y="0"/>
                  </a:moveTo>
                  <a:lnTo>
                    <a:pt x="1700422" y="0"/>
                  </a:lnTo>
                  <a:cubicBezTo>
                    <a:pt x="1715799" y="0"/>
                    <a:pt x="1730547" y="6109"/>
                    <a:pt x="1741420" y="16982"/>
                  </a:cubicBezTo>
                  <a:cubicBezTo>
                    <a:pt x="1752293" y="27855"/>
                    <a:pt x="1758402" y="42602"/>
                    <a:pt x="1758402" y="57979"/>
                  </a:cubicBezTo>
                  <a:lnTo>
                    <a:pt x="1758402" y="1415639"/>
                  </a:lnTo>
                  <a:cubicBezTo>
                    <a:pt x="1758402" y="1447660"/>
                    <a:pt x="1732443" y="1473619"/>
                    <a:pt x="1700422" y="1473619"/>
                  </a:cubicBezTo>
                  <a:lnTo>
                    <a:pt x="57979" y="1473619"/>
                  </a:lnTo>
                  <a:cubicBezTo>
                    <a:pt x="42602" y="1473619"/>
                    <a:pt x="27855" y="1467510"/>
                    <a:pt x="16982" y="1456637"/>
                  </a:cubicBezTo>
                  <a:cubicBezTo>
                    <a:pt x="6109" y="1445764"/>
                    <a:pt x="0" y="1431016"/>
                    <a:pt x="0" y="1415639"/>
                  </a:cubicBezTo>
                  <a:lnTo>
                    <a:pt x="0" y="57979"/>
                  </a:lnTo>
                  <a:cubicBezTo>
                    <a:pt x="0" y="25958"/>
                    <a:pt x="25958" y="0"/>
                    <a:pt x="57979" y="0"/>
                  </a:cubicBezTo>
                  <a:close/>
                </a:path>
              </a:pathLst>
            </a:custGeom>
            <a:solidFill>
              <a:srgbClr val="333333"/>
            </a:solidFill>
            <a:ln cap="rnd">
              <a:noFill/>
              <a:prstDash val="solid"/>
              <a:round/>
            </a:ln>
          </p:spPr>
        </p:sp>
        <p:sp>
          <p:nvSpPr>
            <p:cNvPr id="14" name="TextBox 14"/>
            <p:cNvSpPr txBox="1"/>
            <p:nvPr/>
          </p:nvSpPr>
          <p:spPr>
            <a:xfrm>
              <a:off x="0" y="-38100"/>
              <a:ext cx="1758402" cy="151171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5" name="Freeform 15"/>
          <p:cNvSpPr/>
          <p:nvPr/>
        </p:nvSpPr>
        <p:spPr>
          <a:xfrm>
            <a:off x="8911469" y="5407400"/>
            <a:ext cx="6037259" cy="1414259"/>
          </a:xfrm>
          <a:custGeom>
            <a:avLst/>
            <a:gdLst/>
            <a:ahLst/>
            <a:cxnLst/>
            <a:rect l="l" t="t" r="r" b="b"/>
            <a:pathLst>
              <a:path w="6037259" h="1414259">
                <a:moveTo>
                  <a:pt x="0" y="0"/>
                </a:moveTo>
                <a:lnTo>
                  <a:pt x="6037259" y="0"/>
                </a:lnTo>
                <a:lnTo>
                  <a:pt x="6037259" y="1414258"/>
                </a:lnTo>
                <a:lnTo>
                  <a:pt x="0" y="1414258"/>
                </a:lnTo>
                <a:lnTo>
                  <a:pt x="0" y="0"/>
                </a:lnTo>
                <a:close/>
              </a:path>
            </a:pathLst>
          </a:custGeom>
          <a:blipFill>
            <a:blip r:embed="rId6"/>
            <a:stretch>
              <a:fillRect t="-70320" b="-70320"/>
            </a:stretch>
          </a:blipFill>
        </p:spPr>
      </p:sp>
      <p:sp>
        <p:nvSpPr>
          <p:cNvPr id="16" name="TextBox 1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10</a:t>
            </a:r>
          </a:p>
        </p:txBody>
      </p:sp>
      <p:sp>
        <p:nvSpPr>
          <p:cNvPr id="17" name="TextBox 1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18" name="TextBox 18"/>
          <p:cNvSpPr txBox="1"/>
          <p:nvPr/>
        </p:nvSpPr>
        <p:spPr>
          <a:xfrm>
            <a:off x="722756" y="1275587"/>
            <a:ext cx="17144278" cy="811276"/>
          </a:xfrm>
          <a:prstGeom prst="rect">
            <a:avLst/>
          </a:prstGeom>
        </p:spPr>
        <p:txBody>
          <a:bodyPr lIns="0" tIns="0" rIns="0" bIns="0" rtlCol="0" anchor="t">
            <a:spAutoFit/>
          </a:bodyPr>
          <a:lstStyle/>
          <a:p>
            <a:pPr algn="l">
              <a:lnSpc>
                <a:spcPts val="6733"/>
              </a:lnSpc>
              <a:spcBef>
                <a:spcPct val="0"/>
              </a:spcBef>
            </a:pPr>
            <a:r>
              <a:rPr lang="en-US" sz="4809" b="1" spc="48">
                <a:solidFill>
                  <a:srgbClr val="FFFFFF"/>
                </a:solidFill>
                <a:latin typeface="Montserrat Bold"/>
                <a:ea typeface="Montserrat Bold"/>
                <a:cs typeface="Montserrat Bold"/>
                <a:sym typeface="Montserrat Bold"/>
              </a:rPr>
              <a:t>Xây dựng và tối ưu hoá BĐĐP</a:t>
            </a:r>
          </a:p>
        </p:txBody>
      </p:sp>
      <p:sp>
        <p:nvSpPr>
          <p:cNvPr id="19" name="TextBox 19"/>
          <p:cNvSpPr txBox="1"/>
          <p:nvPr/>
        </p:nvSpPr>
        <p:spPr>
          <a:xfrm>
            <a:off x="924678" y="3207560"/>
            <a:ext cx="6272587" cy="5112442"/>
          </a:xfrm>
          <a:prstGeom prst="rect">
            <a:avLst/>
          </a:prstGeom>
        </p:spPr>
        <p:txBody>
          <a:bodyPr lIns="0" tIns="0" rIns="0" bIns="0" rtlCol="0" anchor="t">
            <a:spAutoFit/>
          </a:bodyPr>
          <a:lstStyle/>
          <a:p>
            <a:pPr algn="l">
              <a:lnSpc>
                <a:spcPts val="4686"/>
              </a:lnSpc>
              <a:spcBef>
                <a:spcPct val="0"/>
              </a:spcBef>
            </a:pPr>
            <a:r>
              <a:rPr lang="en-US" sz="3347" b="1" spc="33">
                <a:solidFill>
                  <a:srgbClr val="FFFFFF"/>
                </a:solidFill>
                <a:latin typeface="Montserrat Bold"/>
                <a:ea typeface="Montserrat Bold"/>
                <a:cs typeface="Montserrat Bold"/>
                <a:sym typeface="Montserrat Bold"/>
              </a:rPr>
              <a:t>Phương pháp &amp; Mục tiêu</a:t>
            </a:r>
          </a:p>
          <a:p>
            <a:pPr algn="l">
              <a:lnSpc>
                <a:spcPts val="3986"/>
              </a:lnSpc>
              <a:spcBef>
                <a:spcPct val="0"/>
              </a:spcBef>
            </a:pPr>
            <a:r>
              <a:rPr lang="en-US" sz="2847" spc="28">
                <a:solidFill>
                  <a:srgbClr val="FFFFFF"/>
                </a:solidFill>
                <a:latin typeface="Montserrat"/>
                <a:ea typeface="Montserrat"/>
                <a:cs typeface="Montserrat"/>
                <a:sym typeface="Montserrat"/>
              </a:rPr>
              <a:t>Xây dựng ranh giới vùng A dựa trên tính toán thủy năng từ chuỗi số liệu thủy văn lịch sử.</a:t>
            </a:r>
          </a:p>
          <a:p>
            <a:pPr algn="l">
              <a:lnSpc>
                <a:spcPts val="3986"/>
              </a:lnSpc>
              <a:spcBef>
                <a:spcPct val="0"/>
              </a:spcBef>
            </a:pPr>
            <a:endParaRPr lang="en-US" sz="2847" spc="28">
              <a:solidFill>
                <a:srgbClr val="FFFFFF"/>
              </a:solidFill>
              <a:latin typeface="Montserrat"/>
              <a:ea typeface="Montserrat"/>
              <a:cs typeface="Montserrat"/>
              <a:sym typeface="Montserrat"/>
            </a:endParaRPr>
          </a:p>
          <a:p>
            <a:pPr algn="l">
              <a:lnSpc>
                <a:spcPts val="3986"/>
              </a:lnSpc>
              <a:spcBef>
                <a:spcPct val="0"/>
              </a:spcBef>
            </a:pPr>
            <a:r>
              <a:rPr lang="en-US" sz="2847" spc="28">
                <a:solidFill>
                  <a:srgbClr val="FFFFFF"/>
                </a:solidFill>
                <a:latin typeface="Montserrat"/>
                <a:ea typeface="Montserrat"/>
                <a:cs typeface="Montserrat"/>
                <a:sym typeface="Montserrat"/>
              </a:rPr>
              <a:t>Hàm mục tiêu: E → Max</a:t>
            </a:r>
          </a:p>
          <a:p>
            <a:pPr algn="l">
              <a:lnSpc>
                <a:spcPts val="3986"/>
              </a:lnSpc>
              <a:spcBef>
                <a:spcPct val="0"/>
              </a:spcBef>
            </a:pPr>
            <a:endParaRPr lang="en-US" sz="2847" spc="28">
              <a:solidFill>
                <a:srgbClr val="FFFFFF"/>
              </a:solidFill>
              <a:latin typeface="Montserrat"/>
              <a:ea typeface="Montserrat"/>
              <a:cs typeface="Montserrat"/>
              <a:sym typeface="Montserrat"/>
            </a:endParaRPr>
          </a:p>
          <a:p>
            <a:pPr algn="l">
              <a:lnSpc>
                <a:spcPts val="3986"/>
              </a:lnSpc>
              <a:spcBef>
                <a:spcPct val="0"/>
              </a:spcBef>
            </a:pPr>
            <a:r>
              <a:rPr lang="en-US" sz="2847" spc="28">
                <a:solidFill>
                  <a:srgbClr val="FFFFFF"/>
                </a:solidFill>
                <a:latin typeface="Montserrat"/>
                <a:ea typeface="Montserrat"/>
                <a:cs typeface="Montserrat"/>
                <a:sym typeface="Montserrat"/>
              </a:rPr>
              <a:t>Tối đa hóa sản lượng điện dựa trên cột nước, dung tích và nhu cầu phụ tải thực tế.</a:t>
            </a:r>
          </a:p>
        </p:txBody>
      </p:sp>
      <p:sp>
        <p:nvSpPr>
          <p:cNvPr id="20" name="TextBox 20"/>
          <p:cNvSpPr txBox="1"/>
          <p:nvPr/>
        </p:nvSpPr>
        <p:spPr>
          <a:xfrm>
            <a:off x="8911469" y="3158532"/>
            <a:ext cx="5907772" cy="5418455"/>
          </a:xfrm>
          <a:prstGeom prst="rect">
            <a:avLst/>
          </a:prstGeom>
        </p:spPr>
        <p:txBody>
          <a:bodyPr lIns="0" tIns="0" rIns="0" bIns="0" rtlCol="0" anchor="t">
            <a:spAutoFit/>
          </a:bodyPr>
          <a:lstStyle/>
          <a:p>
            <a:pPr algn="just">
              <a:lnSpc>
                <a:spcPts val="4690"/>
              </a:lnSpc>
              <a:spcBef>
                <a:spcPct val="0"/>
              </a:spcBef>
            </a:pPr>
            <a:r>
              <a:rPr lang="en-US" sz="3350" b="1" spc="33">
                <a:solidFill>
                  <a:srgbClr val="FFFFFF"/>
                </a:solidFill>
                <a:latin typeface="Montserrat Bold"/>
                <a:ea typeface="Montserrat Bold"/>
                <a:cs typeface="Montserrat Bold"/>
                <a:sym typeface="Montserrat Bold"/>
              </a:rPr>
              <a:t>Tính Động &amp; Chính xác</a:t>
            </a:r>
          </a:p>
          <a:p>
            <a:pPr algn="just">
              <a:lnSpc>
                <a:spcPts val="3990"/>
              </a:lnSpc>
              <a:spcBef>
                <a:spcPct val="0"/>
              </a:spcBef>
            </a:pPr>
            <a:r>
              <a:rPr lang="en-US" sz="2850" spc="28">
                <a:solidFill>
                  <a:srgbClr val="FFFFFF"/>
                </a:solidFill>
                <a:latin typeface="Montserrat"/>
                <a:ea typeface="Montserrat"/>
                <a:cs typeface="Montserrat"/>
                <a:sym typeface="Montserrat"/>
              </a:rPr>
              <a:t>Hình dạng BĐĐP biến đổi theo cơ chế giá điện và đặc tính kỹ thuật nhà máy.</a:t>
            </a:r>
          </a:p>
          <a:p>
            <a:pPr algn="just">
              <a:lnSpc>
                <a:spcPts val="2722"/>
              </a:lnSpc>
              <a:spcBef>
                <a:spcPct val="0"/>
              </a:spcBef>
            </a:pPr>
            <a:endParaRPr lang="en-US" sz="2850" spc="28">
              <a:solidFill>
                <a:srgbClr val="FFFFFF"/>
              </a:solidFill>
              <a:latin typeface="Montserrat"/>
              <a:ea typeface="Montserrat"/>
              <a:cs typeface="Montserrat"/>
              <a:sym typeface="Montserrat"/>
            </a:endParaRPr>
          </a:p>
          <a:p>
            <a:pPr algn="just">
              <a:lnSpc>
                <a:spcPts val="2722"/>
              </a:lnSpc>
              <a:spcBef>
                <a:spcPct val="0"/>
              </a:spcBef>
            </a:pPr>
            <a:endParaRPr lang="en-US" sz="2850" spc="28">
              <a:solidFill>
                <a:srgbClr val="FFFFFF"/>
              </a:solidFill>
              <a:latin typeface="Montserrat"/>
              <a:ea typeface="Montserrat"/>
              <a:cs typeface="Montserrat"/>
              <a:sym typeface="Montserrat"/>
            </a:endParaRPr>
          </a:p>
          <a:p>
            <a:pPr algn="just">
              <a:lnSpc>
                <a:spcPts val="2722"/>
              </a:lnSpc>
              <a:spcBef>
                <a:spcPct val="0"/>
              </a:spcBef>
            </a:pPr>
            <a:endParaRPr lang="en-US" sz="2850" spc="28">
              <a:solidFill>
                <a:srgbClr val="FFFFFF"/>
              </a:solidFill>
              <a:latin typeface="Montserrat"/>
              <a:ea typeface="Montserrat"/>
              <a:cs typeface="Montserrat"/>
              <a:sym typeface="Montserrat"/>
            </a:endParaRPr>
          </a:p>
          <a:p>
            <a:pPr algn="just">
              <a:lnSpc>
                <a:spcPts val="2722"/>
              </a:lnSpc>
              <a:spcBef>
                <a:spcPct val="0"/>
              </a:spcBef>
            </a:pPr>
            <a:endParaRPr lang="en-US" sz="2850" spc="28">
              <a:solidFill>
                <a:srgbClr val="FFFFFF"/>
              </a:solidFill>
              <a:latin typeface="Montserrat"/>
              <a:ea typeface="Montserrat"/>
              <a:cs typeface="Montserrat"/>
              <a:sym typeface="Montserrat"/>
            </a:endParaRPr>
          </a:p>
          <a:p>
            <a:pPr algn="just">
              <a:lnSpc>
                <a:spcPts val="3990"/>
              </a:lnSpc>
              <a:spcBef>
                <a:spcPct val="0"/>
              </a:spcBef>
            </a:pPr>
            <a:endParaRPr lang="en-US" sz="2850" spc="28">
              <a:solidFill>
                <a:srgbClr val="FFFFFF"/>
              </a:solidFill>
              <a:latin typeface="Montserrat"/>
              <a:ea typeface="Montserrat"/>
              <a:cs typeface="Montserrat"/>
              <a:sym typeface="Montserrat"/>
            </a:endParaRPr>
          </a:p>
          <a:p>
            <a:pPr algn="just">
              <a:lnSpc>
                <a:spcPts val="3850"/>
              </a:lnSpc>
              <a:spcBef>
                <a:spcPct val="0"/>
              </a:spcBef>
            </a:pPr>
            <a:r>
              <a:rPr lang="en-US" sz="2750" spc="27">
                <a:solidFill>
                  <a:srgbClr val="FFFFFF"/>
                </a:solidFill>
                <a:latin typeface="Montserrat"/>
                <a:ea typeface="Montserrat"/>
                <a:cs typeface="Montserrat"/>
                <a:sym typeface="Montserrat"/>
              </a:rPr>
              <a:t>Sử dụng lưới trạng thái 2cm giúp xác định vùng chính xác, giảm thiểu sai số vận hành.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7" name="AutoShape 7"/>
          <p:cNvSpPr/>
          <p:nvPr/>
        </p:nvSpPr>
        <p:spPr>
          <a:xfrm>
            <a:off x="722756" y="2184934"/>
            <a:ext cx="16617124" cy="0"/>
          </a:xfrm>
          <a:prstGeom prst="line">
            <a:avLst/>
          </a:prstGeom>
          <a:ln w="9525" cap="rnd">
            <a:solidFill>
              <a:srgbClr val="FFFFFF"/>
            </a:solidFill>
            <a:prstDash val="solid"/>
            <a:headEnd type="none" w="sm" len="sm"/>
            <a:tailEnd type="none" w="sm" len="sm"/>
          </a:ln>
        </p:spPr>
      </p:sp>
      <p:grpSp>
        <p:nvGrpSpPr>
          <p:cNvPr id="8" name="Group 8"/>
          <p:cNvGrpSpPr/>
          <p:nvPr/>
        </p:nvGrpSpPr>
        <p:grpSpPr>
          <a:xfrm>
            <a:off x="722756" y="3159007"/>
            <a:ext cx="4959416" cy="5429469"/>
            <a:chOff x="0" y="0"/>
            <a:chExt cx="1306184" cy="1429984"/>
          </a:xfrm>
        </p:grpSpPr>
        <p:sp>
          <p:nvSpPr>
            <p:cNvPr id="9" name="Freeform 9"/>
            <p:cNvSpPr/>
            <p:nvPr/>
          </p:nvSpPr>
          <p:spPr>
            <a:xfrm>
              <a:off x="0" y="0"/>
              <a:ext cx="1306184" cy="1429984"/>
            </a:xfrm>
            <a:custGeom>
              <a:avLst/>
              <a:gdLst/>
              <a:ahLst/>
              <a:cxnLst/>
              <a:rect l="l" t="t" r="r" b="b"/>
              <a:pathLst>
                <a:path w="1306184" h="1429984">
                  <a:moveTo>
                    <a:pt x="78053" y="0"/>
                  </a:moveTo>
                  <a:lnTo>
                    <a:pt x="1228131" y="0"/>
                  </a:lnTo>
                  <a:cubicBezTo>
                    <a:pt x="1271238" y="0"/>
                    <a:pt x="1306184" y="34945"/>
                    <a:pt x="1306184" y="78053"/>
                  </a:cubicBezTo>
                  <a:lnTo>
                    <a:pt x="1306184" y="1351931"/>
                  </a:lnTo>
                  <a:cubicBezTo>
                    <a:pt x="1306184" y="1372632"/>
                    <a:pt x="1297960" y="1392485"/>
                    <a:pt x="1283323" y="1407122"/>
                  </a:cubicBezTo>
                  <a:cubicBezTo>
                    <a:pt x="1268685" y="1421760"/>
                    <a:pt x="1248832" y="1429984"/>
                    <a:pt x="1228131" y="1429984"/>
                  </a:cubicBezTo>
                  <a:lnTo>
                    <a:pt x="78053" y="1429984"/>
                  </a:lnTo>
                  <a:cubicBezTo>
                    <a:pt x="57352" y="1429984"/>
                    <a:pt x="37499" y="1421760"/>
                    <a:pt x="22861" y="1407122"/>
                  </a:cubicBezTo>
                  <a:cubicBezTo>
                    <a:pt x="8223" y="1392485"/>
                    <a:pt x="0" y="1372632"/>
                    <a:pt x="0" y="1351931"/>
                  </a:cubicBezTo>
                  <a:lnTo>
                    <a:pt x="0" y="78053"/>
                  </a:lnTo>
                  <a:cubicBezTo>
                    <a:pt x="0" y="57352"/>
                    <a:pt x="8223" y="37499"/>
                    <a:pt x="22861" y="22861"/>
                  </a:cubicBezTo>
                  <a:cubicBezTo>
                    <a:pt x="37499" y="8223"/>
                    <a:pt x="57352" y="0"/>
                    <a:pt x="78053" y="0"/>
                  </a:cubicBezTo>
                  <a:close/>
                </a:path>
              </a:pathLst>
            </a:custGeom>
            <a:solidFill>
              <a:srgbClr val="333333"/>
            </a:solidFill>
            <a:ln cap="rnd">
              <a:noFill/>
              <a:prstDash val="solid"/>
              <a:round/>
            </a:ln>
          </p:spPr>
        </p:sp>
        <p:sp>
          <p:nvSpPr>
            <p:cNvPr id="10" name="TextBox 10"/>
            <p:cNvSpPr txBox="1"/>
            <p:nvPr/>
          </p:nvSpPr>
          <p:spPr>
            <a:xfrm>
              <a:off x="0" y="-38100"/>
              <a:ext cx="1306184" cy="1468084"/>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1" name="Group 11"/>
          <p:cNvGrpSpPr/>
          <p:nvPr/>
        </p:nvGrpSpPr>
        <p:grpSpPr>
          <a:xfrm>
            <a:off x="6664292" y="3159007"/>
            <a:ext cx="4959416" cy="5429469"/>
            <a:chOff x="0" y="0"/>
            <a:chExt cx="1306184" cy="1429984"/>
          </a:xfrm>
        </p:grpSpPr>
        <p:sp>
          <p:nvSpPr>
            <p:cNvPr id="12" name="Freeform 12"/>
            <p:cNvSpPr/>
            <p:nvPr/>
          </p:nvSpPr>
          <p:spPr>
            <a:xfrm>
              <a:off x="0" y="0"/>
              <a:ext cx="1306184" cy="1429984"/>
            </a:xfrm>
            <a:custGeom>
              <a:avLst/>
              <a:gdLst/>
              <a:ahLst/>
              <a:cxnLst/>
              <a:rect l="l" t="t" r="r" b="b"/>
              <a:pathLst>
                <a:path w="1306184" h="1429984">
                  <a:moveTo>
                    <a:pt x="78053" y="0"/>
                  </a:moveTo>
                  <a:lnTo>
                    <a:pt x="1228131" y="0"/>
                  </a:lnTo>
                  <a:cubicBezTo>
                    <a:pt x="1271238" y="0"/>
                    <a:pt x="1306184" y="34945"/>
                    <a:pt x="1306184" y="78053"/>
                  </a:cubicBezTo>
                  <a:lnTo>
                    <a:pt x="1306184" y="1351931"/>
                  </a:lnTo>
                  <a:cubicBezTo>
                    <a:pt x="1306184" y="1372632"/>
                    <a:pt x="1297960" y="1392485"/>
                    <a:pt x="1283323" y="1407122"/>
                  </a:cubicBezTo>
                  <a:cubicBezTo>
                    <a:pt x="1268685" y="1421760"/>
                    <a:pt x="1248832" y="1429984"/>
                    <a:pt x="1228131" y="1429984"/>
                  </a:cubicBezTo>
                  <a:lnTo>
                    <a:pt x="78053" y="1429984"/>
                  </a:lnTo>
                  <a:cubicBezTo>
                    <a:pt x="57352" y="1429984"/>
                    <a:pt x="37499" y="1421760"/>
                    <a:pt x="22861" y="1407122"/>
                  </a:cubicBezTo>
                  <a:cubicBezTo>
                    <a:pt x="8223" y="1392485"/>
                    <a:pt x="0" y="1372632"/>
                    <a:pt x="0" y="1351931"/>
                  </a:cubicBezTo>
                  <a:lnTo>
                    <a:pt x="0" y="78053"/>
                  </a:lnTo>
                  <a:cubicBezTo>
                    <a:pt x="0" y="57352"/>
                    <a:pt x="8223" y="37499"/>
                    <a:pt x="22861" y="22861"/>
                  </a:cubicBezTo>
                  <a:cubicBezTo>
                    <a:pt x="37499" y="8223"/>
                    <a:pt x="57352" y="0"/>
                    <a:pt x="78053" y="0"/>
                  </a:cubicBezTo>
                  <a:close/>
                </a:path>
              </a:pathLst>
            </a:custGeom>
            <a:solidFill>
              <a:srgbClr val="333333"/>
            </a:solidFill>
            <a:ln cap="rnd">
              <a:noFill/>
              <a:prstDash val="solid"/>
              <a:round/>
            </a:ln>
          </p:spPr>
        </p:sp>
        <p:sp>
          <p:nvSpPr>
            <p:cNvPr id="13" name="TextBox 13"/>
            <p:cNvSpPr txBox="1"/>
            <p:nvPr/>
          </p:nvSpPr>
          <p:spPr>
            <a:xfrm>
              <a:off x="0" y="-38100"/>
              <a:ext cx="1306184" cy="1468084"/>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4" name="Group 14"/>
          <p:cNvGrpSpPr/>
          <p:nvPr/>
        </p:nvGrpSpPr>
        <p:grpSpPr>
          <a:xfrm>
            <a:off x="12570304" y="3159007"/>
            <a:ext cx="4959416" cy="5429469"/>
            <a:chOff x="0" y="0"/>
            <a:chExt cx="1306184" cy="1429984"/>
          </a:xfrm>
        </p:grpSpPr>
        <p:sp>
          <p:nvSpPr>
            <p:cNvPr id="15" name="Freeform 15"/>
            <p:cNvSpPr/>
            <p:nvPr/>
          </p:nvSpPr>
          <p:spPr>
            <a:xfrm>
              <a:off x="0" y="0"/>
              <a:ext cx="1306184" cy="1429984"/>
            </a:xfrm>
            <a:custGeom>
              <a:avLst/>
              <a:gdLst/>
              <a:ahLst/>
              <a:cxnLst/>
              <a:rect l="l" t="t" r="r" b="b"/>
              <a:pathLst>
                <a:path w="1306184" h="1429984">
                  <a:moveTo>
                    <a:pt x="78053" y="0"/>
                  </a:moveTo>
                  <a:lnTo>
                    <a:pt x="1228131" y="0"/>
                  </a:lnTo>
                  <a:cubicBezTo>
                    <a:pt x="1271238" y="0"/>
                    <a:pt x="1306184" y="34945"/>
                    <a:pt x="1306184" y="78053"/>
                  </a:cubicBezTo>
                  <a:lnTo>
                    <a:pt x="1306184" y="1351931"/>
                  </a:lnTo>
                  <a:cubicBezTo>
                    <a:pt x="1306184" y="1372632"/>
                    <a:pt x="1297960" y="1392485"/>
                    <a:pt x="1283323" y="1407122"/>
                  </a:cubicBezTo>
                  <a:cubicBezTo>
                    <a:pt x="1268685" y="1421760"/>
                    <a:pt x="1248832" y="1429984"/>
                    <a:pt x="1228131" y="1429984"/>
                  </a:cubicBezTo>
                  <a:lnTo>
                    <a:pt x="78053" y="1429984"/>
                  </a:lnTo>
                  <a:cubicBezTo>
                    <a:pt x="57352" y="1429984"/>
                    <a:pt x="37499" y="1421760"/>
                    <a:pt x="22861" y="1407122"/>
                  </a:cubicBezTo>
                  <a:cubicBezTo>
                    <a:pt x="8223" y="1392485"/>
                    <a:pt x="0" y="1372632"/>
                    <a:pt x="0" y="1351931"/>
                  </a:cubicBezTo>
                  <a:lnTo>
                    <a:pt x="0" y="78053"/>
                  </a:lnTo>
                  <a:cubicBezTo>
                    <a:pt x="0" y="57352"/>
                    <a:pt x="8223" y="37499"/>
                    <a:pt x="22861" y="22861"/>
                  </a:cubicBezTo>
                  <a:cubicBezTo>
                    <a:pt x="37499" y="8223"/>
                    <a:pt x="57352" y="0"/>
                    <a:pt x="78053" y="0"/>
                  </a:cubicBezTo>
                  <a:close/>
                </a:path>
              </a:pathLst>
            </a:custGeom>
            <a:solidFill>
              <a:srgbClr val="333333"/>
            </a:solidFill>
            <a:ln cap="rnd">
              <a:noFill/>
              <a:prstDash val="solid"/>
              <a:round/>
            </a:ln>
          </p:spPr>
        </p:sp>
        <p:sp>
          <p:nvSpPr>
            <p:cNvPr id="16" name="TextBox 16"/>
            <p:cNvSpPr txBox="1"/>
            <p:nvPr/>
          </p:nvSpPr>
          <p:spPr>
            <a:xfrm>
              <a:off x="0" y="-38100"/>
              <a:ext cx="1306184" cy="1468084"/>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5"/>
            <a:stretch>
              <a:fillRect/>
            </a:stretch>
          </a:blipFill>
        </p:spPr>
      </p:sp>
      <p:sp>
        <p:nvSpPr>
          <p:cNvPr id="18" name="Freeform 18"/>
          <p:cNvSpPr/>
          <p:nvPr/>
        </p:nvSpPr>
        <p:spPr>
          <a:xfrm>
            <a:off x="2325295" y="3033142"/>
            <a:ext cx="1506134" cy="1444659"/>
          </a:xfrm>
          <a:custGeom>
            <a:avLst/>
            <a:gdLst/>
            <a:ahLst/>
            <a:cxnLst/>
            <a:rect l="l" t="t" r="r" b="b"/>
            <a:pathLst>
              <a:path w="1506134" h="1444659">
                <a:moveTo>
                  <a:pt x="0" y="0"/>
                </a:moveTo>
                <a:lnTo>
                  <a:pt x="1506133" y="0"/>
                </a:lnTo>
                <a:lnTo>
                  <a:pt x="1506133" y="1444659"/>
                </a:lnTo>
                <a:lnTo>
                  <a:pt x="0" y="1444659"/>
                </a:lnTo>
                <a:lnTo>
                  <a:pt x="0" y="0"/>
                </a:lnTo>
                <a:close/>
              </a:path>
            </a:pathLst>
          </a:custGeom>
          <a:blipFill>
            <a:blip r:embed="rId6"/>
            <a:stretch>
              <a:fillRect/>
            </a:stretch>
          </a:blipFill>
          <a:ln cap="sq">
            <a:noFill/>
            <a:prstDash val="solid"/>
            <a:miter/>
          </a:ln>
        </p:spPr>
      </p:sp>
      <p:sp>
        <p:nvSpPr>
          <p:cNvPr id="19" name="Freeform 19"/>
          <p:cNvSpPr/>
          <p:nvPr/>
        </p:nvSpPr>
        <p:spPr>
          <a:xfrm>
            <a:off x="8626297" y="3220215"/>
            <a:ext cx="1257586" cy="1257586"/>
          </a:xfrm>
          <a:custGeom>
            <a:avLst/>
            <a:gdLst/>
            <a:ahLst/>
            <a:cxnLst/>
            <a:rect l="l" t="t" r="r" b="b"/>
            <a:pathLst>
              <a:path w="1257586" h="1257586">
                <a:moveTo>
                  <a:pt x="0" y="0"/>
                </a:moveTo>
                <a:lnTo>
                  <a:pt x="1257586" y="0"/>
                </a:lnTo>
                <a:lnTo>
                  <a:pt x="1257586" y="1257586"/>
                </a:lnTo>
                <a:lnTo>
                  <a:pt x="0" y="1257586"/>
                </a:lnTo>
                <a:lnTo>
                  <a:pt x="0" y="0"/>
                </a:lnTo>
                <a:close/>
              </a:path>
            </a:pathLst>
          </a:custGeom>
          <a:blipFill>
            <a:blip r:embed="rId7"/>
            <a:stretch>
              <a:fillRect/>
            </a:stretch>
          </a:blipFill>
        </p:spPr>
      </p:sp>
      <p:sp>
        <p:nvSpPr>
          <p:cNvPr id="20" name="Freeform 20"/>
          <p:cNvSpPr/>
          <p:nvPr/>
        </p:nvSpPr>
        <p:spPr>
          <a:xfrm>
            <a:off x="14229743" y="3159007"/>
            <a:ext cx="1640539" cy="1478536"/>
          </a:xfrm>
          <a:custGeom>
            <a:avLst/>
            <a:gdLst/>
            <a:ahLst/>
            <a:cxnLst/>
            <a:rect l="l" t="t" r="r" b="b"/>
            <a:pathLst>
              <a:path w="1640539" h="1478536">
                <a:moveTo>
                  <a:pt x="0" y="0"/>
                </a:moveTo>
                <a:lnTo>
                  <a:pt x="1640539" y="0"/>
                </a:lnTo>
                <a:lnTo>
                  <a:pt x="1640539" y="1478536"/>
                </a:lnTo>
                <a:lnTo>
                  <a:pt x="0" y="1478536"/>
                </a:lnTo>
                <a:lnTo>
                  <a:pt x="0" y="0"/>
                </a:lnTo>
                <a:close/>
              </a:path>
            </a:pathLst>
          </a:custGeom>
          <a:blipFill>
            <a:blip r:embed="rId8"/>
            <a:stretch>
              <a:fillRect/>
            </a:stretch>
          </a:blipFill>
        </p:spPr>
      </p:sp>
      <p:sp>
        <p:nvSpPr>
          <p:cNvPr id="21" name="TextBox 2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11</a:t>
            </a:r>
          </a:p>
        </p:txBody>
      </p:sp>
      <p:sp>
        <p:nvSpPr>
          <p:cNvPr id="22" name="TextBox 22"/>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23" name="TextBox 23"/>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1.3 Phương pháp Quy hoạch động trong tối ưu hóa vận hành </a:t>
            </a:r>
          </a:p>
        </p:txBody>
      </p:sp>
      <p:sp>
        <p:nvSpPr>
          <p:cNvPr id="24" name="TextBox 24"/>
          <p:cNvSpPr txBox="1"/>
          <p:nvPr/>
        </p:nvSpPr>
        <p:spPr>
          <a:xfrm>
            <a:off x="722756" y="4335163"/>
            <a:ext cx="4899170" cy="3638551"/>
          </a:xfrm>
          <a:prstGeom prst="rect">
            <a:avLst/>
          </a:prstGeom>
        </p:spPr>
        <p:txBody>
          <a:bodyPr lIns="0" tIns="0" rIns="0" bIns="0" rtlCol="0" anchor="t">
            <a:spAutoFit/>
          </a:bodyPr>
          <a:lstStyle/>
          <a:p>
            <a:pPr algn="ctr">
              <a:lnSpc>
                <a:spcPts val="4199"/>
              </a:lnSpc>
              <a:spcBef>
                <a:spcPct val="0"/>
              </a:spcBef>
            </a:pPr>
            <a:r>
              <a:rPr lang="en-US" sz="2999" b="1">
                <a:solidFill>
                  <a:srgbClr val="FFFFFF"/>
                </a:solidFill>
                <a:latin typeface="Montserrat Bold"/>
                <a:ea typeface="Montserrat Bold"/>
                <a:cs typeface="Montserrat Bold"/>
                <a:sym typeface="Montserrat Bold"/>
              </a:rPr>
              <a:t>Tối ưu đa bước</a:t>
            </a:r>
          </a:p>
          <a:p>
            <a:pPr algn="ctr">
              <a:lnSpc>
                <a:spcPts val="4199"/>
              </a:lnSpc>
              <a:spcBef>
                <a:spcPct val="0"/>
              </a:spcBef>
            </a:pPr>
            <a:r>
              <a:rPr lang="en-US" sz="2999">
                <a:solidFill>
                  <a:srgbClr val="FFFFFF"/>
                </a:solidFill>
                <a:latin typeface="Montserrat"/>
                <a:ea typeface="Montserrat"/>
                <a:cs typeface="Montserrat"/>
                <a:sym typeface="Montserrat"/>
              </a:rPr>
              <a:t>Giải quyết bài toán điều tiết hồ chứa biến đổi theo thời gian bằng cách chia nhỏ thành các thời đoạn độc lập (tháng) có liên hệ mật thiết.</a:t>
            </a:r>
          </a:p>
        </p:txBody>
      </p:sp>
      <p:sp>
        <p:nvSpPr>
          <p:cNvPr id="25" name="TextBox 25"/>
          <p:cNvSpPr txBox="1"/>
          <p:nvPr/>
        </p:nvSpPr>
        <p:spPr>
          <a:xfrm>
            <a:off x="6747130" y="4335163"/>
            <a:ext cx="4793739" cy="4162426"/>
          </a:xfrm>
          <a:prstGeom prst="rect">
            <a:avLst/>
          </a:prstGeom>
        </p:spPr>
        <p:txBody>
          <a:bodyPr lIns="0" tIns="0" rIns="0" bIns="0" rtlCol="0" anchor="t">
            <a:spAutoFit/>
          </a:bodyPr>
          <a:lstStyle/>
          <a:p>
            <a:pPr algn="ctr">
              <a:lnSpc>
                <a:spcPts val="4199"/>
              </a:lnSpc>
              <a:spcBef>
                <a:spcPct val="0"/>
              </a:spcBef>
            </a:pPr>
            <a:r>
              <a:rPr lang="en-US" sz="2999" b="1">
                <a:solidFill>
                  <a:srgbClr val="FFFFFF"/>
                </a:solidFill>
                <a:latin typeface="Montserrat Bold"/>
                <a:ea typeface="Montserrat Bold"/>
                <a:cs typeface="Montserrat Bold"/>
                <a:sym typeface="Montserrat Bold"/>
              </a:rPr>
              <a:t>Ưu điểm vượt trội</a:t>
            </a:r>
          </a:p>
          <a:p>
            <a:pPr algn="ctr">
              <a:lnSpc>
                <a:spcPts val="4199"/>
              </a:lnSpc>
              <a:spcBef>
                <a:spcPct val="0"/>
              </a:spcBef>
            </a:pPr>
            <a:r>
              <a:rPr lang="en-US" sz="2999">
                <a:solidFill>
                  <a:srgbClr val="FFFFFF"/>
                </a:solidFill>
                <a:latin typeface="Montserrat"/>
                <a:ea typeface="Montserrat"/>
                <a:cs typeface="Montserrat"/>
                <a:sym typeface="Montserrat"/>
              </a:rPr>
              <a:t>Khả năng kiểm tra tất cả các nghiệm khả dụng để tìm ra quỹ đạo vận hành tối ưu toàn cục, vượt xa các phương pháp giải tích thông thường.</a:t>
            </a:r>
          </a:p>
        </p:txBody>
      </p:sp>
      <p:sp>
        <p:nvSpPr>
          <p:cNvPr id="26" name="TextBox 26"/>
          <p:cNvSpPr txBox="1"/>
          <p:nvPr/>
        </p:nvSpPr>
        <p:spPr>
          <a:xfrm>
            <a:off x="12828007" y="4430176"/>
            <a:ext cx="4566503" cy="3638551"/>
          </a:xfrm>
          <a:prstGeom prst="rect">
            <a:avLst/>
          </a:prstGeom>
        </p:spPr>
        <p:txBody>
          <a:bodyPr lIns="0" tIns="0" rIns="0" bIns="0" rtlCol="0" anchor="t">
            <a:spAutoFit/>
          </a:bodyPr>
          <a:lstStyle/>
          <a:p>
            <a:pPr algn="ctr">
              <a:lnSpc>
                <a:spcPts val="4199"/>
              </a:lnSpc>
              <a:spcBef>
                <a:spcPct val="0"/>
              </a:spcBef>
            </a:pPr>
            <a:r>
              <a:rPr lang="en-US" sz="2999" b="1">
                <a:solidFill>
                  <a:srgbClr val="FFFFFF"/>
                </a:solidFill>
                <a:latin typeface="Montserrat Bold"/>
                <a:ea typeface="Montserrat Bold"/>
                <a:cs typeface="Montserrat Bold"/>
                <a:sym typeface="Montserrat Bold"/>
              </a:rPr>
              <a:t>Hệ thống mắt lưới</a:t>
            </a:r>
          </a:p>
          <a:p>
            <a:pPr algn="ctr">
              <a:lnSpc>
                <a:spcPts val="4199"/>
              </a:lnSpc>
              <a:spcBef>
                <a:spcPct val="0"/>
              </a:spcBef>
            </a:pPr>
            <a:r>
              <a:rPr lang="en-US" sz="2999">
                <a:solidFill>
                  <a:srgbClr val="FFFFFF"/>
                </a:solidFill>
                <a:latin typeface="Montserrat"/>
                <a:ea typeface="Montserrat"/>
                <a:cs typeface="Montserrat"/>
                <a:sym typeface="Montserrat"/>
              </a:rPr>
              <a:t>Rời rạc hóa mực nước thượng lưu (Ztl) thành các node tính toán từ mực nước chết đến mực nước dâng bình thường.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3"/>
            <a:stretch>
              <a:fillRect/>
            </a:stretch>
          </a:blipFill>
        </p:spPr>
      </p:sp>
      <p:sp>
        <p:nvSpPr>
          <p:cNvPr id="4" name="TextBox 4"/>
          <p:cNvSpPr txBox="1"/>
          <p:nvPr/>
        </p:nvSpPr>
        <p:spPr>
          <a:xfrm>
            <a:off x="722756" y="1275587"/>
            <a:ext cx="17565244" cy="1659001"/>
          </a:xfrm>
          <a:prstGeom prst="rect">
            <a:avLst/>
          </a:prstGeom>
        </p:spPr>
        <p:txBody>
          <a:bodyPr lIns="0" tIns="0" rIns="0" bIns="0" rtlCol="0" anchor="t">
            <a:spAutoFit/>
          </a:bodyPr>
          <a:lstStyle/>
          <a:p>
            <a:pPr algn="l">
              <a:lnSpc>
                <a:spcPts val="6733"/>
              </a:lnSpc>
            </a:pPr>
            <a:r>
              <a:rPr lang="en-US" sz="4809" b="1" spc="48">
                <a:solidFill>
                  <a:srgbClr val="231F20"/>
                </a:solidFill>
                <a:latin typeface="Montserrat Bold"/>
                <a:ea typeface="Montserrat Bold"/>
                <a:cs typeface="Montserrat Bold"/>
                <a:sym typeface="Montserrat Bold"/>
              </a:rPr>
              <a:t>Hàm mục tiêu &amp; Cơ chế tối ưu</a:t>
            </a:r>
          </a:p>
          <a:p>
            <a:pPr algn="l">
              <a:lnSpc>
                <a:spcPts val="6733"/>
              </a:lnSpc>
              <a:spcBef>
                <a:spcPct val="0"/>
              </a:spcBef>
            </a:pPr>
            <a:endParaRPr lang="en-US" sz="4809" b="1" spc="48">
              <a:solidFill>
                <a:srgbClr val="231F20"/>
              </a:solidFill>
              <a:latin typeface="Montserrat Bold"/>
              <a:ea typeface="Montserrat Bold"/>
              <a:cs typeface="Montserrat Bold"/>
              <a:sym typeface="Montserrat Bold"/>
            </a:endParaRPr>
          </a:p>
        </p:txBody>
      </p:sp>
      <p:sp>
        <p:nvSpPr>
          <p:cNvPr id="5" name="AutoShape 5"/>
          <p:cNvSpPr/>
          <p:nvPr/>
        </p:nvSpPr>
        <p:spPr>
          <a:xfrm>
            <a:off x="722756" y="2275303"/>
            <a:ext cx="16617124" cy="0"/>
          </a:xfrm>
          <a:prstGeom prst="line">
            <a:avLst/>
          </a:prstGeom>
          <a:ln w="9525" cap="rnd">
            <a:solidFill>
              <a:srgbClr val="000000"/>
            </a:solidFill>
            <a:prstDash val="solid"/>
            <a:headEnd type="none" w="sm" len="sm"/>
            <a:tailEnd type="none" w="sm" len="sm"/>
          </a:ln>
        </p:spPr>
      </p:sp>
      <p:grpSp>
        <p:nvGrpSpPr>
          <p:cNvPr id="6" name="Group 6"/>
          <p:cNvGrpSpPr/>
          <p:nvPr/>
        </p:nvGrpSpPr>
        <p:grpSpPr>
          <a:xfrm>
            <a:off x="596686" y="2483960"/>
            <a:ext cx="7396322" cy="2519462"/>
            <a:chOff x="0" y="0"/>
            <a:chExt cx="1948003" cy="663562"/>
          </a:xfrm>
        </p:grpSpPr>
        <p:sp>
          <p:nvSpPr>
            <p:cNvPr id="7" name="Freeform 7"/>
            <p:cNvSpPr/>
            <p:nvPr/>
          </p:nvSpPr>
          <p:spPr>
            <a:xfrm>
              <a:off x="0" y="0"/>
              <a:ext cx="1948003" cy="663562"/>
            </a:xfrm>
            <a:custGeom>
              <a:avLst/>
              <a:gdLst/>
              <a:ahLst/>
              <a:cxnLst/>
              <a:rect l="l" t="t" r="r" b="b"/>
              <a:pathLst>
                <a:path w="1948003" h="663562">
                  <a:moveTo>
                    <a:pt x="52336" y="0"/>
                  </a:moveTo>
                  <a:lnTo>
                    <a:pt x="1895666" y="0"/>
                  </a:lnTo>
                  <a:cubicBezTo>
                    <a:pt x="1924571" y="0"/>
                    <a:pt x="1948003" y="23432"/>
                    <a:pt x="1948003" y="52336"/>
                  </a:cubicBezTo>
                  <a:lnTo>
                    <a:pt x="1948003" y="611226"/>
                  </a:lnTo>
                  <a:cubicBezTo>
                    <a:pt x="1948003" y="625106"/>
                    <a:pt x="1942489" y="638418"/>
                    <a:pt x="1932674" y="648233"/>
                  </a:cubicBezTo>
                  <a:cubicBezTo>
                    <a:pt x="1922859" y="658048"/>
                    <a:pt x="1909547" y="663562"/>
                    <a:pt x="1895666" y="663562"/>
                  </a:cubicBezTo>
                  <a:lnTo>
                    <a:pt x="52336" y="663562"/>
                  </a:lnTo>
                  <a:cubicBezTo>
                    <a:pt x="23432" y="663562"/>
                    <a:pt x="0" y="640130"/>
                    <a:pt x="0" y="611226"/>
                  </a:cubicBezTo>
                  <a:lnTo>
                    <a:pt x="0" y="52336"/>
                  </a:lnTo>
                  <a:cubicBezTo>
                    <a:pt x="0" y="23432"/>
                    <a:pt x="23432" y="0"/>
                    <a:pt x="52336" y="0"/>
                  </a:cubicBezTo>
                  <a:close/>
                </a:path>
              </a:pathLst>
            </a:custGeom>
            <a:solidFill>
              <a:srgbClr val="E9E9E9"/>
            </a:solidFill>
            <a:ln cap="rnd">
              <a:noFill/>
              <a:prstDash val="solid"/>
              <a:round/>
            </a:ln>
          </p:spPr>
        </p:sp>
        <p:sp>
          <p:nvSpPr>
            <p:cNvPr id="8" name="TextBox 8"/>
            <p:cNvSpPr txBox="1"/>
            <p:nvPr/>
          </p:nvSpPr>
          <p:spPr>
            <a:xfrm>
              <a:off x="0" y="-38100"/>
              <a:ext cx="1948003" cy="701662"/>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9" name="Freeform 9"/>
          <p:cNvSpPr/>
          <p:nvPr/>
        </p:nvSpPr>
        <p:spPr>
          <a:xfrm>
            <a:off x="722756" y="2704121"/>
            <a:ext cx="6668679" cy="1726712"/>
          </a:xfrm>
          <a:custGeom>
            <a:avLst/>
            <a:gdLst/>
            <a:ahLst/>
            <a:cxnLst/>
            <a:rect l="l" t="t" r="r" b="b"/>
            <a:pathLst>
              <a:path w="6668679" h="1726712">
                <a:moveTo>
                  <a:pt x="0" y="0"/>
                </a:moveTo>
                <a:lnTo>
                  <a:pt x="6668680" y="0"/>
                </a:lnTo>
                <a:lnTo>
                  <a:pt x="6668680" y="1726712"/>
                </a:lnTo>
                <a:lnTo>
                  <a:pt x="0" y="1726712"/>
                </a:lnTo>
                <a:lnTo>
                  <a:pt x="0" y="0"/>
                </a:lnTo>
                <a:close/>
              </a:path>
            </a:pathLst>
          </a:custGeom>
          <a:blipFill>
            <a:blip r:embed="rId4"/>
            <a:stretch>
              <a:fillRect/>
            </a:stretch>
          </a:blipFill>
        </p:spPr>
      </p:sp>
      <p:sp>
        <p:nvSpPr>
          <p:cNvPr id="10" name="Freeform 10"/>
          <p:cNvSpPr/>
          <p:nvPr/>
        </p:nvSpPr>
        <p:spPr>
          <a:xfrm>
            <a:off x="10712599" y="3367152"/>
            <a:ext cx="6683995" cy="4411437"/>
          </a:xfrm>
          <a:custGeom>
            <a:avLst/>
            <a:gdLst/>
            <a:ahLst/>
            <a:cxnLst/>
            <a:rect l="l" t="t" r="r" b="b"/>
            <a:pathLst>
              <a:path w="6683995" h="4411437">
                <a:moveTo>
                  <a:pt x="0" y="0"/>
                </a:moveTo>
                <a:lnTo>
                  <a:pt x="6683995" y="0"/>
                </a:lnTo>
                <a:lnTo>
                  <a:pt x="6683995" y="4411437"/>
                </a:lnTo>
                <a:lnTo>
                  <a:pt x="0" y="4411437"/>
                </a:lnTo>
                <a:lnTo>
                  <a:pt x="0" y="0"/>
                </a:lnTo>
                <a:close/>
              </a:path>
            </a:pathLst>
          </a:custGeom>
          <a:blipFill>
            <a:blip r:embed="rId5"/>
            <a:stretch>
              <a:fillRect/>
            </a:stretch>
          </a:blipFill>
        </p:spPr>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12</a:t>
            </a:r>
          </a:p>
        </p:txBody>
      </p:sp>
      <p:sp>
        <p:nvSpPr>
          <p:cNvPr id="12" name="TextBox 12"/>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3" name="TextBox 13"/>
          <p:cNvSpPr txBox="1"/>
          <p:nvPr/>
        </p:nvSpPr>
        <p:spPr>
          <a:xfrm>
            <a:off x="722756" y="5159690"/>
            <a:ext cx="9586331" cy="3114676"/>
          </a:xfrm>
          <a:prstGeom prst="rect">
            <a:avLst/>
          </a:prstGeom>
        </p:spPr>
        <p:txBody>
          <a:bodyPr lIns="0" tIns="0" rIns="0" bIns="0" rtlCol="0" anchor="t">
            <a:spAutoFit/>
          </a:bodyPr>
          <a:lstStyle/>
          <a:p>
            <a:pPr algn="l">
              <a:lnSpc>
                <a:spcPts val="4199"/>
              </a:lnSpc>
              <a:spcBef>
                <a:spcPct val="0"/>
              </a:spcBef>
            </a:pPr>
            <a:r>
              <a:rPr lang="en-US" sz="2999" b="1">
                <a:solidFill>
                  <a:srgbClr val="000000"/>
                </a:solidFill>
                <a:latin typeface="Montserrat Bold"/>
                <a:ea typeface="Montserrat Bold"/>
                <a:cs typeface="Montserrat Bold"/>
                <a:sym typeface="Montserrat Bold"/>
              </a:rPr>
              <a:t>Cơ chế:</a:t>
            </a:r>
            <a:r>
              <a:rPr lang="en-US" sz="2999">
                <a:solidFill>
                  <a:srgbClr val="000000"/>
                </a:solidFill>
                <a:latin typeface="Montserrat"/>
                <a:ea typeface="Montserrat"/>
                <a:cs typeface="Montserrat"/>
                <a:sym typeface="Montserrat"/>
              </a:rPr>
              <a:t> Lan truyền tiến (forward) tích lũy năng lượng và truy hồi (backtracking) để tìm quỹ đạo mực nước tối ưu nhất.</a:t>
            </a:r>
          </a:p>
          <a:p>
            <a:pPr algn="l">
              <a:lnSpc>
                <a:spcPts val="4199"/>
              </a:lnSpc>
              <a:spcBef>
                <a:spcPct val="0"/>
              </a:spcBef>
            </a:pPr>
            <a:endParaRPr lang="en-US" sz="2999">
              <a:solidFill>
                <a:srgbClr val="000000"/>
              </a:solidFill>
              <a:latin typeface="Montserrat"/>
              <a:ea typeface="Montserrat"/>
              <a:cs typeface="Montserrat"/>
              <a:sym typeface="Montserrat"/>
            </a:endParaRPr>
          </a:p>
          <a:p>
            <a:pPr algn="l">
              <a:lnSpc>
                <a:spcPts val="4199"/>
              </a:lnSpc>
              <a:spcBef>
                <a:spcPct val="0"/>
              </a:spcBef>
            </a:pPr>
            <a:r>
              <a:rPr lang="en-US" sz="2999" b="1">
                <a:solidFill>
                  <a:srgbClr val="000000"/>
                </a:solidFill>
                <a:latin typeface="Montserrat Bold"/>
                <a:ea typeface="Montserrat Bold"/>
                <a:cs typeface="Montserrat Bold"/>
                <a:sym typeface="Montserrat Bold"/>
              </a:rPr>
              <a:t>Ràng buộc:</a:t>
            </a:r>
            <a:r>
              <a:rPr lang="en-US" sz="2999">
                <a:solidFill>
                  <a:srgbClr val="000000"/>
                </a:solidFill>
                <a:latin typeface="Montserrat"/>
                <a:ea typeface="Montserrat"/>
                <a:cs typeface="Montserrat"/>
                <a:sym typeface="Montserrat"/>
              </a:rPr>
              <a:t> Tích hợp linh hoạt giới hạn mực nước, công suất và phương trình cân bằng lưu lượng.</a:t>
            </a:r>
          </a:p>
        </p:txBody>
      </p:sp>
      <p:grpSp>
        <p:nvGrpSpPr>
          <p:cNvPr id="14" name="Group 14"/>
          <p:cNvGrpSpPr/>
          <p:nvPr/>
        </p:nvGrpSpPr>
        <p:grpSpPr>
          <a:xfrm>
            <a:off x="16698626" y="472575"/>
            <a:ext cx="641254" cy="484209"/>
            <a:chOff x="0" y="0"/>
            <a:chExt cx="168890" cy="127528"/>
          </a:xfrm>
        </p:grpSpPr>
        <p:sp>
          <p:nvSpPr>
            <p:cNvPr id="15" name="Freeform 15"/>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16" name="TextBox 16"/>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17" name="Freeform 17"/>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4"/>
            <a:stretch>
              <a:fillRect/>
            </a:stretch>
          </a:blipFill>
        </p:spPr>
      </p:sp>
      <p:sp>
        <p:nvSpPr>
          <p:cNvPr id="7" name="Freeform 7"/>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5"/>
            <a:stretch>
              <a:fillRect/>
            </a:stretch>
          </a:blipFill>
        </p:spPr>
      </p:sp>
      <p:sp>
        <p:nvSpPr>
          <p:cNvPr id="8" name="AutoShape 8"/>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9" name="Freeform 9"/>
          <p:cNvSpPr/>
          <p:nvPr/>
        </p:nvSpPr>
        <p:spPr>
          <a:xfrm>
            <a:off x="10559161" y="3377682"/>
            <a:ext cx="6612125" cy="4932550"/>
          </a:xfrm>
          <a:custGeom>
            <a:avLst/>
            <a:gdLst/>
            <a:ahLst/>
            <a:cxnLst/>
            <a:rect l="l" t="t" r="r" b="b"/>
            <a:pathLst>
              <a:path w="6612125" h="4932550">
                <a:moveTo>
                  <a:pt x="0" y="0"/>
                </a:moveTo>
                <a:lnTo>
                  <a:pt x="6612125" y="0"/>
                </a:lnTo>
                <a:lnTo>
                  <a:pt x="6612125" y="4932550"/>
                </a:lnTo>
                <a:lnTo>
                  <a:pt x="0" y="4932550"/>
                </a:lnTo>
                <a:lnTo>
                  <a:pt x="0" y="0"/>
                </a:lnTo>
                <a:close/>
              </a:path>
            </a:pathLst>
          </a:custGeom>
          <a:blipFill>
            <a:blip r:embed="rId6"/>
            <a:stretch>
              <a:fillRect l="-48062" t="-6132" r="-1193" b="-6412"/>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13</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75587"/>
            <a:ext cx="1756524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1.4. Các đặc tính kỹ thuật và phương trình ràng buộc </a:t>
            </a:r>
          </a:p>
        </p:txBody>
      </p:sp>
      <p:sp>
        <p:nvSpPr>
          <p:cNvPr id="13" name="TextBox 13"/>
          <p:cNvSpPr txBox="1"/>
          <p:nvPr/>
        </p:nvSpPr>
        <p:spPr>
          <a:xfrm>
            <a:off x="722756" y="2394366"/>
            <a:ext cx="9276904" cy="596901"/>
          </a:xfrm>
          <a:prstGeom prst="rect">
            <a:avLst/>
          </a:prstGeom>
        </p:spPr>
        <p:txBody>
          <a:bodyPr lIns="0" tIns="0" rIns="0" bIns="0" rtlCol="0" anchor="t">
            <a:spAutoFit/>
          </a:bodyPr>
          <a:lstStyle/>
          <a:p>
            <a:pPr algn="ctr">
              <a:lnSpc>
                <a:spcPts val="4899"/>
              </a:lnSpc>
              <a:spcBef>
                <a:spcPct val="0"/>
              </a:spcBef>
            </a:pPr>
            <a:r>
              <a:rPr lang="en-US" sz="3499" b="1">
                <a:solidFill>
                  <a:srgbClr val="000000"/>
                </a:solidFill>
                <a:latin typeface="Montserrat Bold"/>
                <a:ea typeface="Montserrat Bold"/>
                <a:cs typeface="Montserrat Bold"/>
                <a:sym typeface="Montserrat Bold"/>
              </a:rPr>
              <a:t>1.4.1. Đặc tính tĩnh và động của hồ chứa </a:t>
            </a:r>
          </a:p>
        </p:txBody>
      </p:sp>
      <p:sp>
        <p:nvSpPr>
          <p:cNvPr id="14" name="TextBox 14"/>
          <p:cNvSpPr txBox="1"/>
          <p:nvPr/>
        </p:nvSpPr>
        <p:spPr>
          <a:xfrm>
            <a:off x="722756" y="3740837"/>
            <a:ext cx="8995627" cy="41681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Quan hệ Z - V - F:</a:t>
            </a:r>
            <a:r>
              <a:rPr lang="en-US" sz="2399">
                <a:solidFill>
                  <a:srgbClr val="000000"/>
                </a:solidFill>
                <a:latin typeface="Montserrat"/>
                <a:ea typeface="Montserrat"/>
                <a:cs typeface="Montserrat"/>
                <a:sym typeface="Montserrat"/>
              </a:rPr>
              <a:t> Các thông số cơ bản về diện tích (</a:t>
            </a:r>
            <a:r>
              <a:rPr lang="en-US" sz="2399" b="1">
                <a:solidFill>
                  <a:srgbClr val="000000"/>
                </a:solidFill>
                <a:latin typeface="Montserrat Bold"/>
                <a:ea typeface="Montserrat Bold"/>
                <a:cs typeface="Montserrat Bold"/>
                <a:sym typeface="Montserrat Bold"/>
              </a:rPr>
              <a:t>F</a:t>
            </a:r>
            <a:r>
              <a:rPr lang="en-US" sz="2399">
                <a:solidFill>
                  <a:srgbClr val="000000"/>
                </a:solidFill>
                <a:latin typeface="Montserrat"/>
                <a:ea typeface="Montserrat"/>
                <a:cs typeface="Montserrat"/>
                <a:sym typeface="Montserrat"/>
              </a:rPr>
              <a:t>) và dung tích (</a:t>
            </a:r>
            <a:r>
              <a:rPr lang="en-US" sz="2399" b="1">
                <a:solidFill>
                  <a:srgbClr val="000000"/>
                </a:solidFill>
                <a:latin typeface="Montserrat Bold"/>
                <a:ea typeface="Montserrat Bold"/>
                <a:cs typeface="Montserrat Bold"/>
                <a:sym typeface="Montserrat Bold"/>
              </a:rPr>
              <a:t>V</a:t>
            </a:r>
            <a:r>
              <a:rPr lang="en-US" sz="2399">
                <a:solidFill>
                  <a:srgbClr val="000000"/>
                </a:solidFill>
                <a:latin typeface="Montserrat"/>
                <a:ea typeface="Montserrat"/>
                <a:cs typeface="Montserrat"/>
                <a:sym typeface="Montserrat"/>
              </a:rPr>
              <a:t>) tương ứng với mực nước (</a:t>
            </a:r>
            <a:r>
              <a:rPr lang="en-US" sz="2399" b="1">
                <a:solidFill>
                  <a:srgbClr val="000000"/>
                </a:solidFill>
                <a:latin typeface="Montserrat Bold"/>
                <a:ea typeface="Montserrat Bold"/>
                <a:cs typeface="Montserrat Bold"/>
                <a:sym typeface="Montserrat Bold"/>
              </a:rPr>
              <a:t>Z</a:t>
            </a:r>
            <a:r>
              <a:rPr lang="en-US" sz="2399">
                <a:solidFill>
                  <a:srgbClr val="000000"/>
                </a:solidFill>
                <a:latin typeface="Montserrat"/>
                <a:ea typeface="Montserrat"/>
                <a:cs typeface="Montserrat"/>
                <a:sym typeface="Montserrat"/>
              </a:rPr>
              <a:t>), là cơ sở để xác định dung tích hữu ích và phòng lũ.</a:t>
            </a:r>
          </a:p>
          <a:p>
            <a:pPr algn="l">
              <a:lnSpc>
                <a:spcPts val="3359"/>
              </a:lnSpc>
              <a:spcBef>
                <a:spcPct val="0"/>
              </a:spcBef>
            </a:pPr>
            <a:endParaRPr lang="en-US" sz="2399">
              <a:solidFill>
                <a:srgbClr val="000000"/>
              </a:solidFill>
              <a:latin typeface="Montserrat"/>
              <a:ea typeface="Montserrat"/>
              <a:cs typeface="Montserrat"/>
              <a:sym typeface="Montserrat"/>
            </a:endParaRPr>
          </a:p>
          <a:p>
            <a:pPr algn="l">
              <a:lnSpc>
                <a:spcPts val="3359"/>
              </a:lnSpc>
              <a:spcBef>
                <a:spcPct val="0"/>
              </a:spcBef>
            </a:pPr>
            <a:r>
              <a:rPr lang="en-US" sz="2399" b="1">
                <a:solidFill>
                  <a:srgbClr val="000000"/>
                </a:solidFill>
                <a:latin typeface="Montserrat Bold"/>
                <a:ea typeface="Montserrat Bold"/>
                <a:cs typeface="Montserrat Bold"/>
                <a:sym typeface="Montserrat Bold"/>
              </a:rPr>
              <a:t>Đặc tính mực nước hạ du:</a:t>
            </a:r>
            <a:r>
              <a:rPr lang="en-US" sz="2399">
                <a:solidFill>
                  <a:srgbClr val="000000"/>
                </a:solidFill>
                <a:latin typeface="Montserrat"/>
                <a:ea typeface="Montserrat"/>
                <a:cs typeface="Montserrat"/>
                <a:sym typeface="Montserrat"/>
              </a:rPr>
              <a:t> Mối quan hệ giữa mực nước hạ du (</a:t>
            </a:r>
            <a:r>
              <a:rPr lang="en-US" sz="2399" b="1">
                <a:solidFill>
                  <a:srgbClr val="000000"/>
                </a:solidFill>
                <a:latin typeface="Montserrat Bold"/>
                <a:ea typeface="Montserrat Bold"/>
                <a:cs typeface="Montserrat Bold"/>
                <a:sym typeface="Montserrat Bold"/>
              </a:rPr>
              <a:t>Zhd</a:t>
            </a:r>
            <a:r>
              <a:rPr lang="en-US" sz="2399">
                <a:solidFill>
                  <a:srgbClr val="000000"/>
                </a:solidFill>
                <a:latin typeface="Montserrat"/>
                <a:ea typeface="Montserrat"/>
                <a:cs typeface="Montserrat"/>
                <a:sym typeface="Montserrat"/>
              </a:rPr>
              <a:t>) và lưu lượng xả (</a:t>
            </a:r>
            <a:r>
              <a:rPr lang="en-US" sz="2399" b="1">
                <a:solidFill>
                  <a:srgbClr val="000000"/>
                </a:solidFill>
                <a:latin typeface="Montserrat Bold"/>
                <a:ea typeface="Montserrat Bold"/>
                <a:cs typeface="Montserrat Bold"/>
                <a:sym typeface="Montserrat Bold"/>
              </a:rPr>
              <a:t>Qxả</a:t>
            </a:r>
            <a:r>
              <a:rPr lang="en-US" sz="2399">
                <a:solidFill>
                  <a:srgbClr val="000000"/>
                </a:solidFill>
                <a:latin typeface="Montserrat"/>
                <a:ea typeface="Montserrat"/>
                <a:cs typeface="Montserrat"/>
                <a:sym typeface="Montserrat"/>
              </a:rPr>
              <a:t>), ảnh hưởng trực tiếp đến cột nước phát điện.</a:t>
            </a:r>
          </a:p>
          <a:p>
            <a:pPr algn="l">
              <a:lnSpc>
                <a:spcPts val="3359"/>
              </a:lnSpc>
              <a:spcBef>
                <a:spcPct val="0"/>
              </a:spcBef>
            </a:pPr>
            <a:endParaRPr lang="en-US" sz="2399">
              <a:solidFill>
                <a:srgbClr val="000000"/>
              </a:solidFill>
              <a:latin typeface="Montserrat"/>
              <a:ea typeface="Montserrat"/>
              <a:cs typeface="Montserrat"/>
              <a:sym typeface="Montserrat"/>
            </a:endParaRPr>
          </a:p>
          <a:p>
            <a:pPr algn="l">
              <a:lnSpc>
                <a:spcPts val="3359"/>
              </a:lnSpc>
              <a:spcBef>
                <a:spcPct val="0"/>
              </a:spcBef>
            </a:pPr>
            <a:r>
              <a:rPr lang="en-US" sz="2399" b="1">
                <a:solidFill>
                  <a:srgbClr val="000000"/>
                </a:solidFill>
                <a:latin typeface="Montserrat Bold"/>
                <a:ea typeface="Montserrat Bold"/>
                <a:cs typeface="Montserrat Bold"/>
                <a:sym typeface="Montserrat Bold"/>
              </a:rPr>
              <a:t>Cột nước phát điện (H):</a:t>
            </a:r>
            <a:r>
              <a:rPr lang="en-US" sz="2399">
                <a:solidFill>
                  <a:srgbClr val="000000"/>
                </a:solidFill>
                <a:latin typeface="Montserrat"/>
                <a:ea typeface="Montserrat"/>
                <a:cs typeface="Montserrat"/>
                <a:sym typeface="Montserrat"/>
              </a:rPr>
              <a:t> Được xác định bởi chênh lệch mực nước thượng lưu và hạ lưu, trừ đi tổn thất cột nước.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4"/>
            <a:stretch>
              <a:fillRect/>
            </a:stretch>
          </a:blipFill>
        </p:spPr>
      </p:sp>
      <p:sp>
        <p:nvSpPr>
          <p:cNvPr id="7" name="Freeform 7"/>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5"/>
            <a:stretch>
              <a:fillRect/>
            </a:stretch>
          </a:blipFill>
        </p:spPr>
      </p:sp>
      <p:sp>
        <p:nvSpPr>
          <p:cNvPr id="8" name="AutoShape 8"/>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9" name="TextBox 9"/>
          <p:cNvSpPr txBox="1"/>
          <p:nvPr/>
        </p:nvSpPr>
        <p:spPr>
          <a:xfrm>
            <a:off x="722756" y="3099648"/>
            <a:ext cx="6932839" cy="4741545"/>
          </a:xfrm>
          <a:prstGeom prst="rect">
            <a:avLst/>
          </a:prstGeom>
        </p:spPr>
        <p:txBody>
          <a:bodyPr lIns="0" tIns="0" rIns="0" bIns="0" rtlCol="0" anchor="t">
            <a:spAutoFit/>
          </a:bodyPr>
          <a:lstStyle/>
          <a:p>
            <a:pPr algn="l">
              <a:lnSpc>
                <a:spcPts val="3779"/>
              </a:lnSpc>
              <a:spcBef>
                <a:spcPct val="0"/>
              </a:spcBef>
            </a:pPr>
            <a:r>
              <a:rPr lang="en-US" sz="2699" b="1">
                <a:solidFill>
                  <a:srgbClr val="000000"/>
                </a:solidFill>
                <a:latin typeface="Montserrat Bold"/>
                <a:ea typeface="Montserrat Bold"/>
                <a:cs typeface="Montserrat Bold"/>
                <a:sym typeface="Montserrat Bold"/>
              </a:rPr>
              <a:t>Công suất Phát điện</a:t>
            </a:r>
          </a:p>
          <a:p>
            <a:pPr algn="l">
              <a:lnSpc>
                <a:spcPts val="3779"/>
              </a:lnSpc>
              <a:spcBef>
                <a:spcPct val="0"/>
              </a:spcBef>
            </a:pPr>
            <a:endParaRPr lang="en-US" sz="2699" b="1">
              <a:solidFill>
                <a:srgbClr val="000000"/>
              </a:solidFill>
              <a:latin typeface="Montserrat Bold"/>
              <a:ea typeface="Montserrat Bold"/>
              <a:cs typeface="Montserrat Bold"/>
              <a:sym typeface="Montserrat Bold"/>
            </a:endParaRPr>
          </a:p>
          <a:p>
            <a:pPr algn="l">
              <a:lnSpc>
                <a:spcPts val="3779"/>
              </a:lnSpc>
              <a:spcBef>
                <a:spcPct val="0"/>
              </a:spcBef>
            </a:pPr>
            <a:r>
              <a:rPr lang="en-US" sz="2699" b="1">
                <a:solidFill>
                  <a:srgbClr val="000000"/>
                </a:solidFill>
                <a:latin typeface="Montserrat Bold"/>
                <a:ea typeface="Montserrat Bold"/>
                <a:cs typeface="Montserrat Bold"/>
                <a:sym typeface="Montserrat Bold"/>
              </a:rPr>
              <a:t>Công suất phát điện (N)</a:t>
            </a:r>
            <a:r>
              <a:rPr lang="en-US" sz="2699">
                <a:solidFill>
                  <a:srgbClr val="000000"/>
                </a:solidFill>
                <a:latin typeface="Montserrat"/>
                <a:ea typeface="Montserrat"/>
                <a:cs typeface="Montserrat"/>
                <a:sym typeface="Montserrat"/>
              </a:rPr>
              <a:t> phụ thuộc vào lưu lượng qua turbine (Q), cột nước tịnh (H) và hiệu suất tổ máy (η).</a:t>
            </a:r>
          </a:p>
          <a:p>
            <a:pPr algn="l">
              <a:lnSpc>
                <a:spcPts val="3779"/>
              </a:lnSpc>
              <a:spcBef>
                <a:spcPct val="0"/>
              </a:spcBef>
            </a:pPr>
            <a:endParaRPr lang="en-US" sz="2699">
              <a:solidFill>
                <a:srgbClr val="000000"/>
              </a:solidFill>
              <a:latin typeface="Montserrat"/>
              <a:ea typeface="Montserrat"/>
              <a:cs typeface="Montserrat"/>
              <a:sym typeface="Montserrat"/>
            </a:endParaRPr>
          </a:p>
          <a:p>
            <a:pPr algn="l">
              <a:lnSpc>
                <a:spcPts val="3779"/>
              </a:lnSpc>
              <a:spcBef>
                <a:spcPct val="0"/>
              </a:spcBef>
            </a:pPr>
            <a:endParaRPr lang="en-US" sz="2699">
              <a:solidFill>
                <a:srgbClr val="000000"/>
              </a:solidFill>
              <a:latin typeface="Montserrat"/>
              <a:ea typeface="Montserrat"/>
              <a:cs typeface="Montserrat"/>
              <a:sym typeface="Montserrat"/>
            </a:endParaRPr>
          </a:p>
          <a:p>
            <a:pPr algn="l">
              <a:lnSpc>
                <a:spcPts val="3779"/>
              </a:lnSpc>
              <a:spcBef>
                <a:spcPct val="0"/>
              </a:spcBef>
            </a:pPr>
            <a:endParaRPr lang="en-US" sz="2699">
              <a:solidFill>
                <a:srgbClr val="000000"/>
              </a:solidFill>
              <a:latin typeface="Montserrat"/>
              <a:ea typeface="Montserrat"/>
              <a:cs typeface="Montserrat"/>
              <a:sym typeface="Montserrat"/>
            </a:endParaRPr>
          </a:p>
          <a:p>
            <a:pPr algn="l">
              <a:lnSpc>
                <a:spcPts val="3779"/>
              </a:lnSpc>
              <a:spcBef>
                <a:spcPct val="0"/>
              </a:spcBef>
            </a:pPr>
            <a:r>
              <a:rPr lang="en-US" sz="2699" b="1">
                <a:solidFill>
                  <a:srgbClr val="000000"/>
                </a:solidFill>
                <a:latin typeface="Montserrat Bold"/>
                <a:ea typeface="Montserrat Bold"/>
                <a:cs typeface="Montserrat Bold"/>
                <a:sym typeface="Montserrat Bold"/>
              </a:rPr>
              <a:t>Hiệu suất </a:t>
            </a:r>
            <a:r>
              <a:rPr lang="en-US" sz="2699">
                <a:solidFill>
                  <a:srgbClr val="000000"/>
                </a:solidFill>
                <a:latin typeface="Montserrat"/>
                <a:ea typeface="Montserrat"/>
                <a:cs typeface="Montserrat"/>
                <a:sym typeface="Montserrat"/>
              </a:rPr>
              <a:t>η là một hàm phi tuyến phức tạp, thay đổi theo cột nước và lưu lượng.</a:t>
            </a:r>
          </a:p>
        </p:txBody>
      </p:sp>
      <p:grpSp>
        <p:nvGrpSpPr>
          <p:cNvPr id="10" name="Group 10"/>
          <p:cNvGrpSpPr/>
          <p:nvPr/>
        </p:nvGrpSpPr>
        <p:grpSpPr>
          <a:xfrm>
            <a:off x="722756" y="5618285"/>
            <a:ext cx="4628062" cy="1257423"/>
            <a:chOff x="0" y="0"/>
            <a:chExt cx="1218914" cy="331173"/>
          </a:xfrm>
        </p:grpSpPr>
        <p:sp>
          <p:nvSpPr>
            <p:cNvPr id="11" name="Freeform 11"/>
            <p:cNvSpPr/>
            <p:nvPr/>
          </p:nvSpPr>
          <p:spPr>
            <a:xfrm>
              <a:off x="0" y="0"/>
              <a:ext cx="1218914" cy="331173"/>
            </a:xfrm>
            <a:custGeom>
              <a:avLst/>
              <a:gdLst/>
              <a:ahLst/>
              <a:cxnLst/>
              <a:rect l="l" t="t" r="r" b="b"/>
              <a:pathLst>
                <a:path w="1218914" h="331173">
                  <a:moveTo>
                    <a:pt x="83641" y="0"/>
                  </a:moveTo>
                  <a:lnTo>
                    <a:pt x="1135273" y="0"/>
                  </a:lnTo>
                  <a:cubicBezTo>
                    <a:pt x="1157456" y="0"/>
                    <a:pt x="1178730" y="8812"/>
                    <a:pt x="1194416" y="24498"/>
                  </a:cubicBezTo>
                  <a:cubicBezTo>
                    <a:pt x="1210101" y="40184"/>
                    <a:pt x="1218914" y="61458"/>
                    <a:pt x="1218914" y="83641"/>
                  </a:cubicBezTo>
                  <a:lnTo>
                    <a:pt x="1218914" y="247532"/>
                  </a:lnTo>
                  <a:cubicBezTo>
                    <a:pt x="1218914" y="269715"/>
                    <a:pt x="1210101" y="290990"/>
                    <a:pt x="1194416" y="306675"/>
                  </a:cubicBezTo>
                  <a:cubicBezTo>
                    <a:pt x="1178730" y="322361"/>
                    <a:pt x="1157456" y="331173"/>
                    <a:pt x="1135273" y="331173"/>
                  </a:cubicBezTo>
                  <a:lnTo>
                    <a:pt x="83641" y="331173"/>
                  </a:lnTo>
                  <a:cubicBezTo>
                    <a:pt x="61458" y="331173"/>
                    <a:pt x="40184" y="322361"/>
                    <a:pt x="24498" y="306675"/>
                  </a:cubicBezTo>
                  <a:cubicBezTo>
                    <a:pt x="8812" y="290990"/>
                    <a:pt x="0" y="269715"/>
                    <a:pt x="0" y="247532"/>
                  </a:cubicBezTo>
                  <a:lnTo>
                    <a:pt x="0" y="83641"/>
                  </a:lnTo>
                  <a:cubicBezTo>
                    <a:pt x="0" y="61458"/>
                    <a:pt x="8812" y="40184"/>
                    <a:pt x="24498" y="24498"/>
                  </a:cubicBezTo>
                  <a:cubicBezTo>
                    <a:pt x="40184" y="8812"/>
                    <a:pt x="61458" y="0"/>
                    <a:pt x="83641" y="0"/>
                  </a:cubicBezTo>
                  <a:close/>
                </a:path>
              </a:pathLst>
            </a:custGeom>
            <a:solidFill>
              <a:srgbClr val="E9E9E9"/>
            </a:solidFill>
            <a:ln cap="rnd">
              <a:noFill/>
              <a:prstDash val="solid"/>
              <a:round/>
            </a:ln>
          </p:spPr>
        </p:sp>
        <p:sp>
          <p:nvSpPr>
            <p:cNvPr id="12" name="TextBox 12"/>
            <p:cNvSpPr txBox="1"/>
            <p:nvPr/>
          </p:nvSpPr>
          <p:spPr>
            <a:xfrm>
              <a:off x="0" y="-38100"/>
              <a:ext cx="1218914" cy="36927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3" name="Freeform 13"/>
          <p:cNvSpPr/>
          <p:nvPr/>
        </p:nvSpPr>
        <p:spPr>
          <a:xfrm>
            <a:off x="882700" y="5894077"/>
            <a:ext cx="4336063" cy="551584"/>
          </a:xfrm>
          <a:custGeom>
            <a:avLst/>
            <a:gdLst/>
            <a:ahLst/>
            <a:cxnLst/>
            <a:rect l="l" t="t" r="r" b="b"/>
            <a:pathLst>
              <a:path w="4336063" h="551584">
                <a:moveTo>
                  <a:pt x="0" y="0"/>
                </a:moveTo>
                <a:lnTo>
                  <a:pt x="4336063" y="0"/>
                </a:lnTo>
                <a:lnTo>
                  <a:pt x="4336063" y="551584"/>
                </a:lnTo>
                <a:lnTo>
                  <a:pt x="0" y="551584"/>
                </a:lnTo>
                <a:lnTo>
                  <a:pt x="0" y="0"/>
                </a:lnTo>
                <a:close/>
              </a:path>
            </a:pathLst>
          </a:custGeom>
          <a:blipFill>
            <a:blip r:embed="rId6"/>
            <a:stretch>
              <a:fillRect/>
            </a:stretch>
          </a:blipFill>
        </p:spPr>
      </p:sp>
      <p:sp>
        <p:nvSpPr>
          <p:cNvPr id="14" name="Freeform 14"/>
          <p:cNvSpPr/>
          <p:nvPr/>
        </p:nvSpPr>
        <p:spPr>
          <a:xfrm>
            <a:off x="10489619" y="3836965"/>
            <a:ext cx="6529634" cy="3314535"/>
          </a:xfrm>
          <a:custGeom>
            <a:avLst/>
            <a:gdLst/>
            <a:ahLst/>
            <a:cxnLst/>
            <a:rect l="l" t="t" r="r" b="b"/>
            <a:pathLst>
              <a:path w="6529634" h="3314535">
                <a:moveTo>
                  <a:pt x="0" y="0"/>
                </a:moveTo>
                <a:lnTo>
                  <a:pt x="6529634" y="0"/>
                </a:lnTo>
                <a:lnTo>
                  <a:pt x="6529634" y="3314535"/>
                </a:lnTo>
                <a:lnTo>
                  <a:pt x="0" y="3314535"/>
                </a:lnTo>
                <a:lnTo>
                  <a:pt x="0" y="0"/>
                </a:lnTo>
                <a:close/>
              </a:path>
            </a:pathLst>
          </a:custGeom>
          <a:blipFill>
            <a:blip r:embed="rId7"/>
            <a:stretch>
              <a:fillRect/>
            </a:stretch>
          </a:blipFill>
        </p:spPr>
      </p:sp>
      <p:sp>
        <p:nvSpPr>
          <p:cNvPr id="15" name="TextBox 1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14</a:t>
            </a:r>
          </a:p>
        </p:txBody>
      </p:sp>
      <p:sp>
        <p:nvSpPr>
          <p:cNvPr id="16" name="TextBox 16"/>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7" name="TextBox 17"/>
          <p:cNvSpPr txBox="1"/>
          <p:nvPr/>
        </p:nvSpPr>
        <p:spPr>
          <a:xfrm>
            <a:off x="722756" y="1275587"/>
            <a:ext cx="1756524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1.4. Các đặc tính kỹ thuật và phương trình ràng buộc </a:t>
            </a:r>
          </a:p>
        </p:txBody>
      </p:sp>
      <p:sp>
        <p:nvSpPr>
          <p:cNvPr id="18" name="TextBox 18"/>
          <p:cNvSpPr txBox="1"/>
          <p:nvPr/>
        </p:nvSpPr>
        <p:spPr>
          <a:xfrm>
            <a:off x="722756" y="2394366"/>
            <a:ext cx="8717756" cy="596901"/>
          </a:xfrm>
          <a:prstGeom prst="rect">
            <a:avLst/>
          </a:prstGeom>
        </p:spPr>
        <p:txBody>
          <a:bodyPr lIns="0" tIns="0" rIns="0" bIns="0" rtlCol="0" anchor="t">
            <a:spAutoFit/>
          </a:bodyPr>
          <a:lstStyle/>
          <a:p>
            <a:pPr algn="ctr">
              <a:lnSpc>
                <a:spcPts val="4899"/>
              </a:lnSpc>
              <a:spcBef>
                <a:spcPct val="0"/>
              </a:spcBef>
            </a:pPr>
            <a:r>
              <a:rPr lang="en-US" sz="3499" b="1">
                <a:solidFill>
                  <a:srgbClr val="000000"/>
                </a:solidFill>
                <a:latin typeface="Montserrat Bold"/>
                <a:ea typeface="Montserrat Bold"/>
                <a:cs typeface="Montserrat Bold"/>
                <a:sym typeface="Montserrat Bold"/>
              </a:rPr>
              <a:t>1.4.2. Đặc tính công suất và hiệu suất </a:t>
            </a:r>
          </a:p>
        </p:txBody>
      </p:sp>
      <p:sp>
        <p:nvSpPr>
          <p:cNvPr id="19" name="TextBox 19"/>
          <p:cNvSpPr txBox="1"/>
          <p:nvPr/>
        </p:nvSpPr>
        <p:spPr>
          <a:xfrm>
            <a:off x="10429263" y="7552155"/>
            <a:ext cx="6537846" cy="989965"/>
          </a:xfrm>
          <a:prstGeom prst="rect">
            <a:avLst/>
          </a:prstGeom>
        </p:spPr>
        <p:txBody>
          <a:bodyPr lIns="0" tIns="0" rIns="0" bIns="0" rtlCol="0" anchor="t">
            <a:spAutoFit/>
          </a:bodyPr>
          <a:lstStyle/>
          <a:p>
            <a:pPr algn="ctr">
              <a:lnSpc>
                <a:spcPts val="2659"/>
              </a:lnSpc>
              <a:spcBef>
                <a:spcPct val="0"/>
              </a:spcBef>
            </a:pPr>
            <a:r>
              <a:rPr lang="en-US" sz="1899">
                <a:solidFill>
                  <a:srgbClr val="000000"/>
                </a:solidFill>
                <a:latin typeface="Montserrat"/>
                <a:ea typeface="Montserrat"/>
                <a:cs typeface="Montserrat"/>
                <a:sym typeface="Montserrat"/>
              </a:rPr>
              <a:t>Việc mô phỏng chính xác hiệu suất tổ máy là yếu tố then chốt để tối ưu hóa sản lượng điện năng phát ra trên mỗi đơn vị nước sử dụng.</a:t>
            </a:r>
          </a:p>
        </p:txBody>
      </p:sp>
      <p:sp>
        <p:nvSpPr>
          <p:cNvPr id="20" name="TextBox 20"/>
          <p:cNvSpPr txBox="1"/>
          <p:nvPr/>
        </p:nvSpPr>
        <p:spPr>
          <a:xfrm>
            <a:off x="722756" y="7974543"/>
            <a:ext cx="8407632" cy="1884046"/>
          </a:xfrm>
          <a:prstGeom prst="rect">
            <a:avLst/>
          </a:prstGeom>
        </p:spPr>
        <p:txBody>
          <a:bodyPr lIns="0" tIns="0" rIns="0" bIns="0" rtlCol="0" anchor="t">
            <a:spAutoFit/>
          </a:bodyPr>
          <a:lstStyle/>
          <a:p>
            <a:pPr algn="l">
              <a:lnSpc>
                <a:spcPts val="3779"/>
              </a:lnSpc>
              <a:spcBef>
                <a:spcPct val="0"/>
              </a:spcBef>
            </a:pPr>
            <a:r>
              <a:rPr lang="en-US" sz="2699" b="1">
                <a:solidFill>
                  <a:srgbClr val="000000"/>
                </a:solidFill>
                <a:latin typeface="Montserrat Bold"/>
                <a:ea typeface="Montserrat Bold"/>
                <a:cs typeface="Montserrat Bold"/>
                <a:sym typeface="Montserrat Bold"/>
              </a:rPr>
              <a:t>Cột nước phát điện (𝑯):</a:t>
            </a:r>
            <a:r>
              <a:rPr lang="en-US" sz="2699">
                <a:solidFill>
                  <a:srgbClr val="000000"/>
                </a:solidFill>
                <a:latin typeface="Montserrat"/>
                <a:ea typeface="Montserrat"/>
                <a:cs typeface="Montserrat"/>
                <a:sym typeface="Montserrat"/>
              </a:rPr>
              <a:t> Được xác định bằng chênh lệch mực nước thượng lưu và hạ lưu, trừ đi tổn thất cột nước (ℎ𝑤) phát sinh trong quá trình dẫn nước.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4"/>
            <a:stretch>
              <a:fillRect/>
            </a:stretch>
          </a:blipFill>
        </p:spPr>
      </p:sp>
      <p:sp>
        <p:nvSpPr>
          <p:cNvPr id="7" name="Freeform 7"/>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5"/>
            <a:stretch>
              <a:fillRect/>
            </a:stretch>
          </a:blipFill>
        </p:spPr>
      </p:sp>
      <p:sp>
        <p:nvSpPr>
          <p:cNvPr id="8" name="AutoShape 8"/>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9" name="TextBox 9"/>
          <p:cNvSpPr txBox="1"/>
          <p:nvPr/>
        </p:nvSpPr>
        <p:spPr>
          <a:xfrm>
            <a:off x="722221" y="2394366"/>
            <a:ext cx="9312771" cy="1216026"/>
          </a:xfrm>
          <a:prstGeom prst="rect">
            <a:avLst/>
          </a:prstGeom>
        </p:spPr>
        <p:txBody>
          <a:bodyPr lIns="0" tIns="0" rIns="0" bIns="0" rtlCol="0" anchor="t">
            <a:spAutoFit/>
          </a:bodyPr>
          <a:lstStyle/>
          <a:p>
            <a:pPr algn="ctr">
              <a:lnSpc>
                <a:spcPts val="4899"/>
              </a:lnSpc>
            </a:pPr>
            <a:r>
              <a:rPr lang="en-US" sz="3499" b="1">
                <a:solidFill>
                  <a:srgbClr val="000000"/>
                </a:solidFill>
                <a:latin typeface="Montserrat Bold"/>
                <a:ea typeface="Montserrat Bold"/>
                <a:cs typeface="Montserrat Bold"/>
                <a:sym typeface="Montserrat Bold"/>
              </a:rPr>
              <a:t>1.4.3. Hệ thống các Ràng buộc Vận hành</a:t>
            </a:r>
          </a:p>
          <a:p>
            <a:pPr algn="ctr">
              <a:lnSpc>
                <a:spcPts val="4899"/>
              </a:lnSpc>
              <a:spcBef>
                <a:spcPct val="0"/>
              </a:spcBef>
            </a:pPr>
            <a:r>
              <a:rPr lang="en-US" sz="3499" b="1">
                <a:solidFill>
                  <a:srgbClr val="000000"/>
                </a:solidFill>
                <a:latin typeface="Montserrat Bold"/>
                <a:ea typeface="Montserrat Bold"/>
                <a:cs typeface="Montserrat Bold"/>
                <a:sym typeface="Montserrat Bold"/>
              </a:rPr>
              <a:t> </a:t>
            </a:r>
          </a:p>
        </p:txBody>
      </p:sp>
      <p:grpSp>
        <p:nvGrpSpPr>
          <p:cNvPr id="10" name="Group 10"/>
          <p:cNvGrpSpPr/>
          <p:nvPr/>
        </p:nvGrpSpPr>
        <p:grpSpPr>
          <a:xfrm>
            <a:off x="719408" y="3550850"/>
            <a:ext cx="3754493" cy="3185300"/>
            <a:chOff x="0" y="0"/>
            <a:chExt cx="988838" cy="838927"/>
          </a:xfrm>
        </p:grpSpPr>
        <p:sp>
          <p:nvSpPr>
            <p:cNvPr id="11" name="Freeform 11"/>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12" name="TextBox 12"/>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3" name="Group 13"/>
          <p:cNvGrpSpPr/>
          <p:nvPr/>
        </p:nvGrpSpPr>
        <p:grpSpPr>
          <a:xfrm>
            <a:off x="5074610" y="3550850"/>
            <a:ext cx="3754493" cy="3185300"/>
            <a:chOff x="0" y="0"/>
            <a:chExt cx="988838" cy="838927"/>
          </a:xfrm>
        </p:grpSpPr>
        <p:sp>
          <p:nvSpPr>
            <p:cNvPr id="14" name="Freeform 14"/>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15" name="TextBox 15"/>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6" name="Group 16"/>
          <p:cNvGrpSpPr/>
          <p:nvPr/>
        </p:nvGrpSpPr>
        <p:grpSpPr>
          <a:xfrm>
            <a:off x="9505378" y="3550850"/>
            <a:ext cx="3754493" cy="3185300"/>
            <a:chOff x="0" y="0"/>
            <a:chExt cx="988838" cy="838927"/>
          </a:xfrm>
        </p:grpSpPr>
        <p:sp>
          <p:nvSpPr>
            <p:cNvPr id="17" name="Freeform 17"/>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18" name="TextBox 18"/>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9" name="Group 19"/>
          <p:cNvGrpSpPr/>
          <p:nvPr/>
        </p:nvGrpSpPr>
        <p:grpSpPr>
          <a:xfrm>
            <a:off x="13790110" y="3550850"/>
            <a:ext cx="3754493" cy="3185300"/>
            <a:chOff x="0" y="0"/>
            <a:chExt cx="988838" cy="838927"/>
          </a:xfrm>
        </p:grpSpPr>
        <p:sp>
          <p:nvSpPr>
            <p:cNvPr id="20" name="Freeform 20"/>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21" name="TextBox 21"/>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2" name="Freeform 22"/>
          <p:cNvSpPr/>
          <p:nvPr/>
        </p:nvSpPr>
        <p:spPr>
          <a:xfrm>
            <a:off x="5669609" y="7107625"/>
            <a:ext cx="6948783" cy="1797796"/>
          </a:xfrm>
          <a:custGeom>
            <a:avLst/>
            <a:gdLst/>
            <a:ahLst/>
            <a:cxnLst/>
            <a:rect l="l" t="t" r="r" b="b"/>
            <a:pathLst>
              <a:path w="6948783" h="1797796">
                <a:moveTo>
                  <a:pt x="0" y="0"/>
                </a:moveTo>
                <a:lnTo>
                  <a:pt x="6948782" y="0"/>
                </a:lnTo>
                <a:lnTo>
                  <a:pt x="6948782" y="1797796"/>
                </a:lnTo>
                <a:lnTo>
                  <a:pt x="0" y="1797796"/>
                </a:lnTo>
                <a:lnTo>
                  <a:pt x="0" y="0"/>
                </a:lnTo>
                <a:close/>
              </a:path>
            </a:pathLst>
          </a:custGeom>
          <a:blipFill>
            <a:blip r:embed="rId6"/>
            <a:stretch>
              <a:fillRect/>
            </a:stretch>
          </a:blipFill>
        </p:spPr>
      </p:sp>
      <p:sp>
        <p:nvSpPr>
          <p:cNvPr id="23" name="TextBox 2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15</a:t>
            </a:r>
          </a:p>
        </p:txBody>
      </p:sp>
      <p:sp>
        <p:nvSpPr>
          <p:cNvPr id="24" name="TextBox 24"/>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25" name="TextBox 25"/>
          <p:cNvSpPr txBox="1"/>
          <p:nvPr/>
        </p:nvSpPr>
        <p:spPr>
          <a:xfrm>
            <a:off x="722756" y="1275587"/>
            <a:ext cx="1756524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1.4. Các đặc tính kỹ thuật và phương trình ràng buộc </a:t>
            </a:r>
          </a:p>
        </p:txBody>
      </p:sp>
      <p:sp>
        <p:nvSpPr>
          <p:cNvPr id="26" name="TextBox 26"/>
          <p:cNvSpPr txBox="1"/>
          <p:nvPr/>
        </p:nvSpPr>
        <p:spPr>
          <a:xfrm>
            <a:off x="978723" y="3753267"/>
            <a:ext cx="3235863" cy="2603500"/>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Montserrat Bold"/>
                <a:ea typeface="Montserrat Bold"/>
                <a:cs typeface="Montserrat Bold"/>
                <a:sym typeface="Montserrat Bold"/>
              </a:rPr>
              <a:t>Cân bằng Nước</a:t>
            </a:r>
          </a:p>
          <a:p>
            <a:pPr algn="ctr">
              <a:lnSpc>
                <a:spcPts val="3499"/>
              </a:lnSpc>
              <a:spcBef>
                <a:spcPct val="0"/>
              </a:spcBef>
            </a:pPr>
            <a:r>
              <a:rPr lang="en-US" sz="2499">
                <a:solidFill>
                  <a:srgbClr val="000000"/>
                </a:solidFill>
                <a:latin typeface="Montserrat"/>
                <a:ea typeface="Montserrat"/>
                <a:cs typeface="Montserrat"/>
                <a:sym typeface="Montserrat"/>
              </a:rPr>
              <a:t>Lượng nước đến, xả và biến thiên dung tích phải tuân thủ phương trình cân bằng liên tục.</a:t>
            </a:r>
          </a:p>
        </p:txBody>
      </p:sp>
      <p:sp>
        <p:nvSpPr>
          <p:cNvPr id="27" name="TextBox 27"/>
          <p:cNvSpPr txBox="1"/>
          <p:nvPr/>
        </p:nvSpPr>
        <p:spPr>
          <a:xfrm>
            <a:off x="5075253" y="3794754"/>
            <a:ext cx="3830050" cy="2165350"/>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Montserrat Bold"/>
                <a:ea typeface="Montserrat Bold"/>
                <a:cs typeface="Montserrat Bold"/>
                <a:sym typeface="Montserrat Bold"/>
              </a:rPr>
              <a:t>Mực nước Thượng lưu</a:t>
            </a:r>
          </a:p>
          <a:p>
            <a:pPr algn="ctr">
              <a:lnSpc>
                <a:spcPts val="3499"/>
              </a:lnSpc>
              <a:spcBef>
                <a:spcPct val="0"/>
              </a:spcBef>
            </a:pPr>
            <a:r>
              <a:rPr lang="en-US" sz="2499">
                <a:solidFill>
                  <a:srgbClr val="000000"/>
                </a:solidFill>
                <a:latin typeface="Montserrat"/>
                <a:ea typeface="Montserrat"/>
                <a:cs typeface="Montserrat"/>
                <a:sym typeface="Montserrat"/>
              </a:rPr>
              <a:t>Mực nước phải nằm trong giới hạn an toàn đập và mực nước chết: Zmin ≤ Zt ≤ Zmax.</a:t>
            </a:r>
          </a:p>
        </p:txBody>
      </p:sp>
      <p:sp>
        <p:nvSpPr>
          <p:cNvPr id="28" name="TextBox 28"/>
          <p:cNvSpPr txBox="1"/>
          <p:nvPr/>
        </p:nvSpPr>
        <p:spPr>
          <a:xfrm>
            <a:off x="9762553" y="3822700"/>
            <a:ext cx="3122974" cy="2603500"/>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Montserrat Bold"/>
                <a:ea typeface="Montserrat Bold"/>
                <a:cs typeface="Montserrat Bold"/>
                <a:sym typeface="Montserrat Bold"/>
              </a:rPr>
              <a:t>Công suất Phát</a:t>
            </a:r>
          </a:p>
          <a:p>
            <a:pPr algn="ctr">
              <a:lnSpc>
                <a:spcPts val="3499"/>
              </a:lnSpc>
              <a:spcBef>
                <a:spcPct val="0"/>
              </a:spcBef>
            </a:pPr>
            <a:r>
              <a:rPr lang="en-US" sz="2499">
                <a:solidFill>
                  <a:srgbClr val="000000"/>
                </a:solidFill>
                <a:latin typeface="Montserrat"/>
                <a:ea typeface="Montserrat"/>
                <a:cs typeface="Montserrat"/>
                <a:sym typeface="Montserrat"/>
              </a:rPr>
              <a:t>Đáp ứng công suất đảm bảo hệ thống (Nbd) và không vượt quá công suất lắp máy (Nkt).</a:t>
            </a:r>
          </a:p>
        </p:txBody>
      </p:sp>
      <p:sp>
        <p:nvSpPr>
          <p:cNvPr id="29" name="TextBox 29"/>
          <p:cNvSpPr txBox="1"/>
          <p:nvPr/>
        </p:nvSpPr>
        <p:spPr>
          <a:xfrm>
            <a:off x="13859946" y="3822700"/>
            <a:ext cx="3675050" cy="2603500"/>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Montserrat Bold"/>
                <a:ea typeface="Montserrat Bold"/>
                <a:cs typeface="Montserrat Bold"/>
                <a:sym typeface="Montserrat Bold"/>
              </a:rPr>
              <a:t>Lưu lượng Hạ du</a:t>
            </a:r>
          </a:p>
          <a:p>
            <a:pPr algn="ctr">
              <a:lnSpc>
                <a:spcPts val="3499"/>
              </a:lnSpc>
              <a:spcBef>
                <a:spcPct val="0"/>
              </a:spcBef>
            </a:pPr>
            <a:r>
              <a:rPr lang="en-US" sz="2499">
                <a:solidFill>
                  <a:srgbClr val="000000"/>
                </a:solidFill>
                <a:latin typeface="Montserrat"/>
                <a:ea typeface="Montserrat"/>
                <a:cs typeface="Montserrat"/>
                <a:sym typeface="Montserrat"/>
              </a:rPr>
              <a:t>Đảm bảo lưu lượng tối thiểu cho môi trường, giao thông thủy và nhu cầu dùng nước phía hạ lưu.</a:t>
            </a:r>
          </a:p>
        </p:txBody>
      </p:sp>
      <p:sp>
        <p:nvSpPr>
          <p:cNvPr id="30" name="TextBox 30"/>
          <p:cNvSpPr txBox="1"/>
          <p:nvPr/>
        </p:nvSpPr>
        <p:spPr>
          <a:xfrm>
            <a:off x="722756" y="7749227"/>
            <a:ext cx="4866233" cy="412750"/>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Montserrat Bold"/>
                <a:ea typeface="Montserrat Bold"/>
                <a:cs typeface="Montserrat Bold"/>
                <a:sym typeface="Montserrat Bold"/>
              </a:rPr>
              <a:t>Phương trình cân bằng nước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sp>
        <p:nvSpPr>
          <p:cNvPr id="2" name="AutoShape 2"/>
          <p:cNvSpPr/>
          <p:nvPr/>
        </p:nvSpPr>
        <p:spPr>
          <a:xfrm>
            <a:off x="722756" y="2184934"/>
            <a:ext cx="16617124" cy="0"/>
          </a:xfrm>
          <a:prstGeom prst="line">
            <a:avLst/>
          </a:prstGeom>
          <a:ln w="9525" cap="rnd">
            <a:solidFill>
              <a:srgbClr val="FFFFFF"/>
            </a:solidFill>
            <a:prstDash val="solid"/>
            <a:headEnd type="none" w="sm" len="sm"/>
            <a:tailEnd type="none" w="sm" len="sm"/>
          </a:ln>
        </p:spPr>
      </p:sp>
      <p:sp>
        <p:nvSpPr>
          <p:cNvPr id="3" name="Freeform 3"/>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grpSp>
        <p:nvGrpSpPr>
          <p:cNvPr id="4" name="Group 4"/>
          <p:cNvGrpSpPr/>
          <p:nvPr/>
        </p:nvGrpSpPr>
        <p:grpSpPr>
          <a:xfrm>
            <a:off x="16698626" y="472575"/>
            <a:ext cx="641254" cy="484209"/>
            <a:chOff x="0" y="0"/>
            <a:chExt cx="168890" cy="127528"/>
          </a:xfrm>
        </p:grpSpPr>
        <p:sp>
          <p:nvSpPr>
            <p:cNvPr id="5" name="Freeform 5"/>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6" name="TextBox 6"/>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7" name="Freeform 7"/>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10668547" y="3049452"/>
            <a:ext cx="6350706" cy="3572272"/>
          </a:xfrm>
          <a:custGeom>
            <a:avLst/>
            <a:gdLst/>
            <a:ahLst/>
            <a:cxnLst/>
            <a:rect l="l" t="t" r="r" b="b"/>
            <a:pathLst>
              <a:path w="6350706" h="3572272">
                <a:moveTo>
                  <a:pt x="0" y="0"/>
                </a:moveTo>
                <a:lnTo>
                  <a:pt x="6350706" y="0"/>
                </a:lnTo>
                <a:lnTo>
                  <a:pt x="6350706" y="3572272"/>
                </a:lnTo>
                <a:lnTo>
                  <a:pt x="0" y="3572272"/>
                </a:lnTo>
                <a:lnTo>
                  <a:pt x="0" y="0"/>
                </a:lnTo>
                <a:close/>
              </a:path>
            </a:pathLst>
          </a:custGeom>
          <a:blipFill>
            <a:blip r:embed="rId5"/>
            <a:stretch>
              <a:fillRect/>
            </a:stretch>
          </a:blipFill>
        </p:spPr>
      </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16</a:t>
            </a:r>
          </a:p>
        </p:txBody>
      </p:sp>
      <p:sp>
        <p:nvSpPr>
          <p:cNvPr id="10" name="TextBox 10"/>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1.5. Phương pháp chia lưới trong tính toán </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2513546"/>
            <a:ext cx="9484582" cy="5434331"/>
          </a:xfrm>
          <a:prstGeom prst="rect">
            <a:avLst/>
          </a:prstGeom>
        </p:spPr>
        <p:txBody>
          <a:bodyPr lIns="0" tIns="0" rIns="0" bIns="0" rtlCol="0" anchor="t">
            <a:spAutoFit/>
          </a:bodyPr>
          <a:lstStyle/>
          <a:p>
            <a:pPr algn="l">
              <a:lnSpc>
                <a:spcPts val="3919"/>
              </a:lnSpc>
              <a:spcBef>
                <a:spcPct val="0"/>
              </a:spcBef>
            </a:pPr>
            <a:r>
              <a:rPr lang="en-US" sz="2799" b="1">
                <a:solidFill>
                  <a:srgbClr val="FFFFFF"/>
                </a:solidFill>
                <a:latin typeface="Neue Montreal Bold"/>
                <a:ea typeface="Neue Montreal Bold"/>
                <a:cs typeface="Neue Montreal Bold"/>
                <a:sym typeface="Neue Montreal Bold"/>
              </a:rPr>
              <a:t>Rời rạc hóa biến trạng thái:</a:t>
            </a:r>
            <a:r>
              <a:rPr lang="en-US" sz="2799">
                <a:solidFill>
                  <a:srgbClr val="FFFFFF"/>
                </a:solidFill>
                <a:latin typeface="Neue Montreal"/>
                <a:ea typeface="Neue Montreal"/>
                <a:cs typeface="Neue Montreal"/>
                <a:sym typeface="Neue Montreal"/>
              </a:rPr>
              <a:t> Mực nước (Z) được chia thành hệ thống mắt lưới (nodes) dày đặc để tìm quỹ đạo vận hành tối ưu.</a:t>
            </a:r>
          </a:p>
          <a:p>
            <a:pPr algn="l">
              <a:lnSpc>
                <a:spcPts val="3919"/>
              </a:lnSpc>
              <a:spcBef>
                <a:spcPct val="0"/>
              </a:spcBef>
            </a:pPr>
            <a:endParaRPr lang="en-US" sz="2799">
              <a:solidFill>
                <a:srgbClr val="FFFFFF"/>
              </a:solidFill>
              <a:latin typeface="Neue Montreal"/>
              <a:ea typeface="Neue Montreal"/>
              <a:cs typeface="Neue Montreal"/>
              <a:sym typeface="Neue Montreal"/>
            </a:endParaRPr>
          </a:p>
          <a:p>
            <a:pPr algn="l">
              <a:lnSpc>
                <a:spcPts val="3919"/>
              </a:lnSpc>
              <a:spcBef>
                <a:spcPct val="0"/>
              </a:spcBef>
            </a:pPr>
            <a:r>
              <a:rPr lang="en-US" sz="2799" b="1">
                <a:solidFill>
                  <a:srgbClr val="FFFFFF"/>
                </a:solidFill>
                <a:latin typeface="Neue Montreal Bold"/>
                <a:ea typeface="Neue Montreal Bold"/>
                <a:cs typeface="Neue Montreal Bold"/>
                <a:sym typeface="Neue Montreal Bold"/>
              </a:rPr>
              <a:t>Độ phân giải cực mịn: </a:t>
            </a:r>
            <a:r>
              <a:rPr lang="en-US" sz="2799">
                <a:solidFill>
                  <a:srgbClr val="FFFFFF"/>
                </a:solidFill>
                <a:latin typeface="Neue Montreal"/>
                <a:ea typeface="Neue Montreal"/>
                <a:cs typeface="Neue Montreal"/>
                <a:sym typeface="Neue Montreal"/>
              </a:rPr>
              <a:t>Thiết lập lưới 2cm (50 điểm/mét), vượt xa tiêu chuẩn thông thường (0.1m) để tối đa hóa sản lượng điện.</a:t>
            </a:r>
          </a:p>
          <a:p>
            <a:pPr algn="l">
              <a:lnSpc>
                <a:spcPts val="3919"/>
              </a:lnSpc>
              <a:spcBef>
                <a:spcPct val="0"/>
              </a:spcBef>
            </a:pPr>
            <a:endParaRPr lang="en-US" sz="2799">
              <a:solidFill>
                <a:srgbClr val="FFFFFF"/>
              </a:solidFill>
              <a:latin typeface="Neue Montreal"/>
              <a:ea typeface="Neue Montreal"/>
              <a:cs typeface="Neue Montreal"/>
              <a:sym typeface="Neue Montreal"/>
            </a:endParaRPr>
          </a:p>
          <a:p>
            <a:pPr algn="l">
              <a:lnSpc>
                <a:spcPts val="3919"/>
              </a:lnSpc>
              <a:spcBef>
                <a:spcPct val="0"/>
              </a:spcBef>
            </a:pPr>
            <a:r>
              <a:rPr lang="en-US" sz="2799" b="1">
                <a:solidFill>
                  <a:srgbClr val="FFFFFF"/>
                </a:solidFill>
                <a:latin typeface="Neue Montreal Bold"/>
                <a:ea typeface="Neue Montreal Bold"/>
                <a:cs typeface="Neue Montreal Bold"/>
                <a:sym typeface="Neue Montreal Bold"/>
              </a:rPr>
              <a:t>Thách thức bùng nổ mắt lưới:</a:t>
            </a:r>
            <a:r>
              <a:rPr lang="en-US" sz="2799">
                <a:solidFill>
                  <a:srgbClr val="FFFFFF"/>
                </a:solidFill>
                <a:latin typeface="Neue Montreal"/>
                <a:ea typeface="Neue Montreal"/>
                <a:cs typeface="Neue Montreal"/>
                <a:sym typeface="Neue Montreal"/>
              </a:rPr>
              <a:t> Độ mịn cao khiến khối lượng tính toán tăng vọt, gây khó khăn cho phương pháp xử lý tuần tự.</a:t>
            </a:r>
          </a:p>
          <a:p>
            <a:pPr algn="l">
              <a:lnSpc>
                <a:spcPts val="3919"/>
              </a:lnSpc>
              <a:spcBef>
                <a:spcPct val="0"/>
              </a:spcBef>
            </a:pPr>
            <a:endParaRPr lang="en-US" sz="2799">
              <a:solidFill>
                <a:srgbClr val="FFFFFF"/>
              </a:solidFill>
              <a:latin typeface="Neue Montreal"/>
              <a:ea typeface="Neue Montreal"/>
              <a:cs typeface="Neue Montreal"/>
              <a:sym typeface="Neue Montreal"/>
            </a:endParaRPr>
          </a:p>
          <a:p>
            <a:pPr algn="l">
              <a:lnSpc>
                <a:spcPts val="3919"/>
              </a:lnSpc>
              <a:spcBef>
                <a:spcPct val="0"/>
              </a:spcBef>
            </a:pPr>
            <a:r>
              <a:rPr lang="en-US" sz="2799" b="1">
                <a:solidFill>
                  <a:srgbClr val="FFFFFF"/>
                </a:solidFill>
                <a:latin typeface="Neue Montreal Bold"/>
                <a:ea typeface="Neue Montreal Bold"/>
                <a:cs typeface="Neue Montreal Bold"/>
                <a:sym typeface="Neue Montreal Bold"/>
              </a:rPr>
              <a:t>Giải pháp OpenMP:</a:t>
            </a:r>
            <a:r>
              <a:rPr lang="en-US" sz="2799">
                <a:solidFill>
                  <a:srgbClr val="FFFFFF"/>
                </a:solidFill>
                <a:latin typeface="Neue Montreal"/>
                <a:ea typeface="Neue Montreal"/>
                <a:cs typeface="Neue Montreal"/>
                <a:sym typeface="Neue Montreal"/>
              </a:rPr>
              <a:t> Sử dụng tính toán song song để duy trì tốc độ phản hồi nhanh mà vẫn đảm bảo độ chính xác kỹ thuật tối đa.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sp>
        <p:nvSpPr>
          <p:cNvPr id="2" name="Freeform 2"/>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sp>
        <p:nvSpPr>
          <p:cNvPr id="3" name="AutoShape 3"/>
          <p:cNvSpPr/>
          <p:nvPr/>
        </p:nvSpPr>
        <p:spPr>
          <a:xfrm>
            <a:off x="722756" y="2184934"/>
            <a:ext cx="16617124" cy="0"/>
          </a:xfrm>
          <a:prstGeom prst="line">
            <a:avLst/>
          </a:prstGeom>
          <a:ln w="9525" cap="rnd">
            <a:solidFill>
              <a:srgbClr val="FFFFFF"/>
            </a:solidFill>
            <a:prstDash val="solid"/>
            <a:headEnd type="none" w="sm" len="sm"/>
            <a:tailEnd type="none" w="sm" len="sm"/>
          </a:ln>
        </p:spPr>
      </p:sp>
      <p:sp>
        <p:nvSpPr>
          <p:cNvPr id="4" name="Freeform 4"/>
          <p:cNvSpPr/>
          <p:nvPr/>
        </p:nvSpPr>
        <p:spPr>
          <a:xfrm>
            <a:off x="10984021" y="3433196"/>
            <a:ext cx="6876706" cy="4581605"/>
          </a:xfrm>
          <a:custGeom>
            <a:avLst/>
            <a:gdLst/>
            <a:ahLst/>
            <a:cxnLst/>
            <a:rect l="l" t="t" r="r" b="b"/>
            <a:pathLst>
              <a:path w="6876706" h="4581605">
                <a:moveTo>
                  <a:pt x="0" y="0"/>
                </a:moveTo>
                <a:lnTo>
                  <a:pt x="6876706" y="0"/>
                </a:lnTo>
                <a:lnTo>
                  <a:pt x="6876706" y="4581605"/>
                </a:lnTo>
                <a:lnTo>
                  <a:pt x="0" y="4581605"/>
                </a:lnTo>
                <a:lnTo>
                  <a:pt x="0" y="0"/>
                </a:lnTo>
                <a:close/>
              </a:path>
            </a:pathLst>
          </a:custGeom>
          <a:blipFill>
            <a:blip r:embed="rId3"/>
            <a:stretch>
              <a:fillRect/>
            </a:stretch>
          </a:blipFill>
        </p:spPr>
      </p:sp>
      <p:sp>
        <p:nvSpPr>
          <p:cNvPr id="5" name="TextBox 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17</a:t>
            </a:r>
          </a:p>
        </p:txBody>
      </p:sp>
      <p:sp>
        <p:nvSpPr>
          <p:cNvPr id="6" name="TextBox 6"/>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1.6. Tổng kết chương 1</a:t>
            </a:r>
          </a:p>
        </p:txBody>
      </p:sp>
      <p:sp>
        <p:nvSpPr>
          <p:cNvPr id="7" name="TextBox 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8" name="TextBox 8"/>
          <p:cNvSpPr txBox="1"/>
          <p:nvPr/>
        </p:nvSpPr>
        <p:spPr>
          <a:xfrm>
            <a:off x="722756" y="2637371"/>
            <a:ext cx="10125711" cy="6682740"/>
          </a:xfrm>
          <a:prstGeom prst="rect">
            <a:avLst/>
          </a:prstGeom>
        </p:spPr>
        <p:txBody>
          <a:bodyPr lIns="0" tIns="0" rIns="0" bIns="0" rtlCol="0" anchor="t">
            <a:spAutoFit/>
          </a:bodyPr>
          <a:lstStyle/>
          <a:p>
            <a:pPr algn="l">
              <a:lnSpc>
                <a:spcPts val="3359"/>
              </a:lnSpc>
              <a:spcBef>
                <a:spcPct val="0"/>
              </a:spcBef>
            </a:pPr>
            <a:r>
              <a:rPr lang="en-US" sz="2400" b="1">
                <a:solidFill>
                  <a:srgbClr val="FFFFFF"/>
                </a:solidFill>
                <a:latin typeface="Montserrat Bold"/>
                <a:ea typeface="Montserrat Bold"/>
                <a:cs typeface="Montserrat Bold"/>
                <a:sym typeface="Montserrat Bold"/>
              </a:rPr>
              <a:t>Vị thế chiến lược đa mục tiêu</a:t>
            </a:r>
          </a:p>
          <a:p>
            <a:pPr algn="l">
              <a:lnSpc>
                <a:spcPts val="3359"/>
              </a:lnSpc>
              <a:spcBef>
                <a:spcPct val="0"/>
              </a:spcBef>
            </a:pPr>
            <a:r>
              <a:rPr lang="en-US" sz="2400">
                <a:solidFill>
                  <a:srgbClr val="FFFFFF"/>
                </a:solidFill>
                <a:latin typeface="Montserrat"/>
                <a:ea typeface="Montserrat"/>
                <a:cs typeface="Montserrat"/>
                <a:sym typeface="Montserrat"/>
              </a:rPr>
              <a:t>Đóng vai trò chủ đạo trong việc cung cấp năng lượng sạch, điều tần (cấp I), điều áp và ổn định hệ thống trước biến động của NLTT.</a:t>
            </a:r>
          </a:p>
          <a:p>
            <a:pPr algn="l">
              <a:lnSpc>
                <a:spcPts val="3359"/>
              </a:lnSpc>
              <a:spcBef>
                <a:spcPct val="0"/>
              </a:spcBef>
            </a:pPr>
            <a:endParaRPr lang="en-US" sz="2400">
              <a:solidFill>
                <a:srgbClr val="FFFFFF"/>
              </a:solidFill>
              <a:latin typeface="Montserrat"/>
              <a:ea typeface="Montserrat"/>
              <a:cs typeface="Montserrat"/>
              <a:sym typeface="Montserrat"/>
            </a:endParaRPr>
          </a:p>
          <a:p>
            <a:pPr algn="l">
              <a:lnSpc>
                <a:spcPts val="3359"/>
              </a:lnSpc>
              <a:spcBef>
                <a:spcPct val="0"/>
              </a:spcBef>
            </a:pPr>
            <a:r>
              <a:rPr lang="en-US" sz="2400" b="1">
                <a:solidFill>
                  <a:srgbClr val="FFFFFF"/>
                </a:solidFill>
                <a:latin typeface="Montserrat Bold"/>
                <a:ea typeface="Montserrat Bold"/>
                <a:cs typeface="Montserrat Bold"/>
                <a:sym typeface="Montserrat Bold"/>
              </a:rPr>
              <a:t>Tối ưu hóa quản trị kỹ thuật</a:t>
            </a:r>
          </a:p>
          <a:p>
            <a:pPr algn="l">
              <a:lnSpc>
                <a:spcPts val="3359"/>
              </a:lnSpc>
              <a:spcBef>
                <a:spcPct val="0"/>
              </a:spcBef>
            </a:pPr>
            <a:r>
              <a:rPr lang="en-US" sz="2400">
                <a:solidFill>
                  <a:srgbClr val="FFFFFF"/>
                </a:solidFill>
                <a:latin typeface="Montserrat"/>
                <a:ea typeface="Montserrat"/>
                <a:cs typeface="Montserrat"/>
                <a:sym typeface="Montserrat"/>
              </a:rPr>
              <a:t>Hoàn thiện quy trình vận hành và hệ thống logic bảo vệ nhằm nâng cao hiệu quả khai thác và đảm bảo an toàn hồ đập tuyệt đối.</a:t>
            </a:r>
          </a:p>
          <a:p>
            <a:pPr algn="l">
              <a:lnSpc>
                <a:spcPts val="3359"/>
              </a:lnSpc>
              <a:spcBef>
                <a:spcPct val="0"/>
              </a:spcBef>
            </a:pPr>
            <a:endParaRPr lang="en-US" sz="2400">
              <a:solidFill>
                <a:srgbClr val="FFFFFF"/>
              </a:solidFill>
              <a:latin typeface="Montserrat"/>
              <a:ea typeface="Montserrat"/>
              <a:cs typeface="Montserrat"/>
              <a:sym typeface="Montserrat"/>
            </a:endParaRPr>
          </a:p>
          <a:p>
            <a:pPr algn="l">
              <a:lnSpc>
                <a:spcPts val="3359"/>
              </a:lnSpc>
              <a:spcBef>
                <a:spcPct val="0"/>
              </a:spcBef>
            </a:pPr>
            <a:r>
              <a:rPr lang="en-US" sz="2400" b="1">
                <a:solidFill>
                  <a:srgbClr val="FFFFFF"/>
                </a:solidFill>
                <a:latin typeface="Montserrat Bold"/>
                <a:ea typeface="Montserrat Bold"/>
                <a:cs typeface="Montserrat Bold"/>
                <a:sym typeface="Montserrat Bold"/>
              </a:rPr>
              <a:t>Đột phá độ chính xác tính toán</a:t>
            </a:r>
          </a:p>
          <a:p>
            <a:pPr algn="l">
              <a:lnSpc>
                <a:spcPts val="3359"/>
              </a:lnSpc>
              <a:spcBef>
                <a:spcPct val="0"/>
              </a:spcBef>
            </a:pPr>
            <a:r>
              <a:rPr lang="en-US" sz="2400">
                <a:solidFill>
                  <a:srgbClr val="FFFFFF"/>
                </a:solidFill>
                <a:latin typeface="Montserrat"/>
                <a:ea typeface="Montserrat"/>
                <a:cs typeface="Montserrat"/>
                <a:sym typeface="Montserrat"/>
              </a:rPr>
              <a:t>Ứng dụng phương pháp cực trị địa phương (sub-pixel) giúp xác định chính xác pha tín hiệu, giảm sai số trong điều khiển hệ thống.</a:t>
            </a:r>
          </a:p>
          <a:p>
            <a:pPr algn="l">
              <a:lnSpc>
                <a:spcPts val="3359"/>
              </a:lnSpc>
              <a:spcBef>
                <a:spcPct val="0"/>
              </a:spcBef>
            </a:pPr>
            <a:endParaRPr lang="en-US" sz="2400">
              <a:solidFill>
                <a:srgbClr val="FFFFFF"/>
              </a:solidFill>
              <a:latin typeface="Montserrat"/>
              <a:ea typeface="Montserrat"/>
              <a:cs typeface="Montserrat"/>
              <a:sym typeface="Montserrat"/>
            </a:endParaRPr>
          </a:p>
          <a:p>
            <a:pPr algn="l">
              <a:lnSpc>
                <a:spcPts val="3359"/>
              </a:lnSpc>
              <a:spcBef>
                <a:spcPct val="0"/>
              </a:spcBef>
            </a:pPr>
            <a:r>
              <a:rPr lang="en-US" sz="2400" b="1">
                <a:solidFill>
                  <a:srgbClr val="FFFFFF"/>
                </a:solidFill>
                <a:latin typeface="Montserrat Bold"/>
                <a:ea typeface="Montserrat Bold"/>
                <a:cs typeface="Montserrat Bold"/>
                <a:sym typeface="Montserrat Bold"/>
              </a:rPr>
              <a:t>Nền tảng triển khai thực tiễn</a:t>
            </a:r>
          </a:p>
          <a:p>
            <a:pPr algn="l">
              <a:lnSpc>
                <a:spcPts val="3359"/>
              </a:lnSpc>
              <a:spcBef>
                <a:spcPct val="0"/>
              </a:spcBef>
            </a:pPr>
            <a:r>
              <a:rPr lang="en-US" sz="2400">
                <a:solidFill>
                  <a:srgbClr val="FFFFFF"/>
                </a:solidFill>
                <a:latin typeface="Montserrat"/>
                <a:ea typeface="Montserrat"/>
                <a:cs typeface="Montserrat"/>
                <a:sym typeface="Montserrat"/>
              </a:rPr>
              <a:t>Kết hợp lý thuyết và dữ liệu thực tế để xây dựng cấu trúc chương trình điều khiển thông minh cho các giai đoạn tiếp theo</a:t>
            </a:r>
          </a:p>
        </p:txBody>
      </p:sp>
      <p:grpSp>
        <p:nvGrpSpPr>
          <p:cNvPr id="9" name="Group 9"/>
          <p:cNvGrpSpPr/>
          <p:nvPr/>
        </p:nvGrpSpPr>
        <p:grpSpPr>
          <a:xfrm>
            <a:off x="16698626" y="472575"/>
            <a:ext cx="641254" cy="484209"/>
            <a:chOff x="0" y="0"/>
            <a:chExt cx="168890" cy="127528"/>
          </a:xfrm>
        </p:grpSpPr>
        <p:sp>
          <p:nvSpPr>
            <p:cNvPr id="10" name="Freeform 10"/>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11" name="TextBox 11"/>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12" name="Freeform 12"/>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18</a:t>
            </a:r>
          </a:p>
        </p:txBody>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4" name="TextBox 4"/>
          <p:cNvSpPr txBox="1"/>
          <p:nvPr/>
        </p:nvSpPr>
        <p:spPr>
          <a:xfrm>
            <a:off x="5334000" y="2774342"/>
            <a:ext cx="7274049" cy="1833860"/>
          </a:xfrm>
          <a:prstGeom prst="rect">
            <a:avLst/>
          </a:prstGeom>
        </p:spPr>
        <p:txBody>
          <a:bodyPr wrap="square" lIns="0" tIns="0" rIns="0" bIns="0" rtlCol="0" anchor="t">
            <a:spAutoFit/>
          </a:bodyPr>
          <a:lstStyle/>
          <a:p>
            <a:pPr algn="ctr">
              <a:lnSpc>
                <a:spcPts val="14946"/>
              </a:lnSpc>
              <a:spcBef>
                <a:spcPct val="0"/>
              </a:spcBef>
            </a:pPr>
            <a:r>
              <a:rPr lang="en-US" sz="10675" b="1" spc="106" dirty="0" err="1">
                <a:solidFill>
                  <a:srgbClr val="FFFFFF"/>
                </a:solidFill>
                <a:latin typeface="Montserrat Bold"/>
                <a:ea typeface="Montserrat Bold"/>
                <a:cs typeface="Montserrat Bold"/>
                <a:sym typeface="Montserrat Bold"/>
              </a:rPr>
              <a:t>Chương</a:t>
            </a:r>
            <a:r>
              <a:rPr lang="en-US" sz="10675" b="1" spc="106" dirty="0">
                <a:solidFill>
                  <a:srgbClr val="FFFFFF"/>
                </a:solidFill>
                <a:latin typeface="Montserrat Bold"/>
                <a:ea typeface="Montserrat Bold"/>
                <a:cs typeface="Montserrat Bold"/>
                <a:sym typeface="Montserrat Bold"/>
              </a:rPr>
              <a:t> 2</a:t>
            </a:r>
          </a:p>
        </p:txBody>
      </p:sp>
      <p:sp>
        <p:nvSpPr>
          <p:cNvPr id="5" name="TextBox 5"/>
          <p:cNvSpPr txBox="1"/>
          <p:nvPr/>
        </p:nvSpPr>
        <p:spPr>
          <a:xfrm>
            <a:off x="831496" y="5416154"/>
            <a:ext cx="16625009" cy="1588136"/>
          </a:xfrm>
          <a:prstGeom prst="rect">
            <a:avLst/>
          </a:prstGeom>
        </p:spPr>
        <p:txBody>
          <a:bodyPr lIns="0" tIns="0" rIns="0" bIns="0" rtlCol="0" anchor="t">
            <a:spAutoFit/>
          </a:bodyPr>
          <a:lstStyle/>
          <a:p>
            <a:pPr algn="ctr">
              <a:lnSpc>
                <a:spcPts val="6439"/>
              </a:lnSpc>
              <a:spcBef>
                <a:spcPct val="0"/>
              </a:spcBef>
            </a:pPr>
            <a:r>
              <a:rPr lang="en-US" sz="4599" b="1" spc="45">
                <a:solidFill>
                  <a:srgbClr val="FFFFFF"/>
                </a:solidFill>
                <a:latin typeface="Montserrat Bold"/>
                <a:ea typeface="Montserrat Bold"/>
                <a:cs typeface="Montserrat Bold"/>
                <a:sym typeface="Montserrat Bold"/>
              </a:rPr>
              <a:t>Xây dựng thuật toán và ứng dụng tính toán song song</a:t>
            </a:r>
          </a:p>
        </p:txBody>
      </p:sp>
      <p:grpSp>
        <p:nvGrpSpPr>
          <p:cNvPr id="6" name="Group 6"/>
          <p:cNvGrpSpPr/>
          <p:nvPr/>
        </p:nvGrpSpPr>
        <p:grpSpPr>
          <a:xfrm>
            <a:off x="16698626" y="472575"/>
            <a:ext cx="641254" cy="484209"/>
            <a:chOff x="0" y="0"/>
            <a:chExt cx="168890" cy="127528"/>
          </a:xfrm>
        </p:grpSpPr>
        <p:sp>
          <p:nvSpPr>
            <p:cNvPr id="7" name="Freeform 7"/>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8" name="TextBox 8"/>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9" name="Freeform 9"/>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sp>
        <p:nvSpPr>
          <p:cNvPr id="3" name="Freeform 3"/>
          <p:cNvSpPr/>
          <p:nvPr/>
        </p:nvSpPr>
        <p:spPr>
          <a:xfrm rot="1993726">
            <a:off x="-229798" y="1538819"/>
            <a:ext cx="16564892" cy="16523480"/>
          </a:xfrm>
          <a:custGeom>
            <a:avLst/>
            <a:gdLst/>
            <a:ahLst/>
            <a:cxnLst/>
            <a:rect l="l" t="t" r="r" b="b"/>
            <a:pathLst>
              <a:path w="16564892" h="16523480">
                <a:moveTo>
                  <a:pt x="0" y="0"/>
                </a:moveTo>
                <a:lnTo>
                  <a:pt x="16564892" y="0"/>
                </a:lnTo>
                <a:lnTo>
                  <a:pt x="16564892" y="16523480"/>
                </a:lnTo>
                <a:lnTo>
                  <a:pt x="0" y="16523480"/>
                </a:lnTo>
                <a:lnTo>
                  <a:pt x="0" y="0"/>
                </a:lnTo>
                <a:close/>
              </a:path>
            </a:pathLst>
          </a:custGeom>
          <a:blipFill>
            <a:blip r:embed="rId3"/>
            <a:stretch>
              <a:fillRect/>
            </a:stretch>
          </a:blipFill>
        </p:spPr>
      </p:sp>
      <p:sp>
        <p:nvSpPr>
          <p:cNvPr id="4" name="AutoShape 4"/>
          <p:cNvSpPr/>
          <p:nvPr/>
        </p:nvSpPr>
        <p:spPr>
          <a:xfrm>
            <a:off x="722756" y="2184934"/>
            <a:ext cx="16617124" cy="0"/>
          </a:xfrm>
          <a:prstGeom prst="line">
            <a:avLst/>
          </a:prstGeom>
          <a:ln w="9525" cap="rnd">
            <a:solidFill>
              <a:srgbClr val="FFFFFF"/>
            </a:solidFill>
            <a:prstDash val="solid"/>
            <a:headEnd type="none" w="sm" len="sm"/>
            <a:tailEnd type="none" w="sm" len="sm"/>
          </a:ln>
        </p:spPr>
      </p:sp>
      <p:sp>
        <p:nvSpPr>
          <p:cNvPr id="5" name="Freeform 5"/>
          <p:cNvSpPr/>
          <p:nvPr/>
        </p:nvSpPr>
        <p:spPr>
          <a:xfrm>
            <a:off x="10704794" y="3938203"/>
            <a:ext cx="6554506" cy="3686910"/>
          </a:xfrm>
          <a:custGeom>
            <a:avLst/>
            <a:gdLst/>
            <a:ahLst/>
            <a:cxnLst/>
            <a:rect l="l" t="t" r="r" b="b"/>
            <a:pathLst>
              <a:path w="6554506" h="3686910">
                <a:moveTo>
                  <a:pt x="0" y="0"/>
                </a:moveTo>
                <a:lnTo>
                  <a:pt x="6554506" y="0"/>
                </a:lnTo>
                <a:lnTo>
                  <a:pt x="6554506" y="3686910"/>
                </a:lnTo>
                <a:lnTo>
                  <a:pt x="0" y="3686910"/>
                </a:lnTo>
                <a:lnTo>
                  <a:pt x="0" y="0"/>
                </a:lnTo>
                <a:close/>
              </a:path>
            </a:pathLst>
          </a:custGeom>
          <a:blipFill>
            <a:blip r:embed="rId4"/>
            <a:stretch>
              <a:fillRect/>
            </a:stretch>
          </a:blipFill>
        </p:spPr>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19</a:t>
            </a:r>
          </a:p>
        </p:txBody>
      </p:sp>
      <p:sp>
        <p:nvSpPr>
          <p:cNvPr id="7" name="TextBox 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8" name="TextBox 8"/>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2.1. Bối cảnh và mục tiêu quy hoạch</a:t>
            </a:r>
          </a:p>
        </p:txBody>
      </p:sp>
      <p:sp>
        <p:nvSpPr>
          <p:cNvPr id="9" name="TextBox 9"/>
          <p:cNvSpPr txBox="1"/>
          <p:nvPr/>
        </p:nvSpPr>
        <p:spPr>
          <a:xfrm>
            <a:off x="722756" y="2731933"/>
            <a:ext cx="9844509" cy="6042301"/>
          </a:xfrm>
          <a:prstGeom prst="rect">
            <a:avLst/>
          </a:prstGeom>
        </p:spPr>
        <p:txBody>
          <a:bodyPr lIns="0" tIns="0" rIns="0" bIns="0" rtlCol="0" anchor="t">
            <a:spAutoFit/>
          </a:bodyPr>
          <a:lstStyle/>
          <a:p>
            <a:pPr algn="l">
              <a:lnSpc>
                <a:spcPts val="4009"/>
              </a:lnSpc>
              <a:spcBef>
                <a:spcPct val="0"/>
              </a:spcBef>
            </a:pPr>
            <a:r>
              <a:rPr lang="en-US" sz="2864" b="1" spc="28">
                <a:solidFill>
                  <a:srgbClr val="FFFFFF"/>
                </a:solidFill>
                <a:latin typeface="Montserrat Bold"/>
                <a:ea typeface="Montserrat Bold"/>
                <a:cs typeface="Montserrat Bold"/>
                <a:sym typeface="Montserrat Bold"/>
              </a:rPr>
              <a:t>Mục tiêu:</a:t>
            </a:r>
            <a:r>
              <a:rPr lang="en-US" sz="2864" spc="28">
                <a:solidFill>
                  <a:srgbClr val="FFFFFF"/>
                </a:solidFill>
                <a:latin typeface="Montserrat"/>
                <a:ea typeface="Montserrat"/>
                <a:cs typeface="Montserrat"/>
                <a:sym typeface="Montserrat"/>
              </a:rPr>
              <a:t> Xây dựng biểu đồ điều phối tối ưu dựa trên chu trình 10 năm dữ liệu lịch sử.</a:t>
            </a:r>
          </a:p>
          <a:p>
            <a:pPr algn="l">
              <a:lnSpc>
                <a:spcPts val="4009"/>
              </a:lnSpc>
              <a:spcBef>
                <a:spcPct val="0"/>
              </a:spcBef>
            </a:pPr>
            <a:endParaRPr lang="en-US" sz="2864" spc="28">
              <a:solidFill>
                <a:srgbClr val="FFFFFF"/>
              </a:solidFill>
              <a:latin typeface="Montserrat"/>
              <a:ea typeface="Montserrat"/>
              <a:cs typeface="Montserrat"/>
              <a:sym typeface="Montserrat"/>
            </a:endParaRPr>
          </a:p>
          <a:p>
            <a:pPr algn="l">
              <a:lnSpc>
                <a:spcPts val="4009"/>
              </a:lnSpc>
              <a:spcBef>
                <a:spcPct val="0"/>
              </a:spcBef>
            </a:pPr>
            <a:r>
              <a:rPr lang="en-US" sz="2864" b="1" spc="28">
                <a:solidFill>
                  <a:srgbClr val="FFFFFF"/>
                </a:solidFill>
                <a:latin typeface="Montserrat Bold"/>
                <a:ea typeface="Montserrat Bold"/>
                <a:cs typeface="Montserrat Bold"/>
                <a:sym typeface="Montserrat Bold"/>
              </a:rPr>
              <a:t>Dữ liệu đầu vào:</a:t>
            </a:r>
            <a:r>
              <a:rPr lang="en-US" sz="2864" spc="28">
                <a:solidFill>
                  <a:srgbClr val="FFFFFF"/>
                </a:solidFill>
                <a:latin typeface="Montserrat"/>
                <a:ea typeface="Montserrat"/>
                <a:cs typeface="Montserrat"/>
                <a:sym typeface="Montserrat"/>
              </a:rPr>
              <a:t> Phân chia 10 mức lưu lượng điều tiết tương ứng với các trạng thái thủy văn khác nhau.</a:t>
            </a:r>
          </a:p>
          <a:p>
            <a:pPr algn="l">
              <a:lnSpc>
                <a:spcPts val="4009"/>
              </a:lnSpc>
              <a:spcBef>
                <a:spcPct val="0"/>
              </a:spcBef>
            </a:pPr>
            <a:endParaRPr lang="en-US" sz="2864" spc="28">
              <a:solidFill>
                <a:srgbClr val="FFFFFF"/>
              </a:solidFill>
              <a:latin typeface="Montserrat"/>
              <a:ea typeface="Montserrat"/>
              <a:cs typeface="Montserrat"/>
              <a:sym typeface="Montserrat"/>
            </a:endParaRPr>
          </a:p>
          <a:p>
            <a:pPr algn="l">
              <a:lnSpc>
                <a:spcPts val="4009"/>
              </a:lnSpc>
              <a:spcBef>
                <a:spcPct val="0"/>
              </a:spcBef>
            </a:pPr>
            <a:r>
              <a:rPr lang="en-US" sz="2864" b="1" spc="28">
                <a:solidFill>
                  <a:srgbClr val="FFFFFF"/>
                </a:solidFill>
                <a:latin typeface="Montserrat Bold"/>
                <a:ea typeface="Montserrat Bold"/>
                <a:cs typeface="Montserrat Bold"/>
                <a:sym typeface="Montserrat Bold"/>
              </a:rPr>
              <a:t>Ưu tiên vận hành:</a:t>
            </a:r>
            <a:r>
              <a:rPr lang="en-US" sz="2864" spc="28">
                <a:solidFill>
                  <a:srgbClr val="FFFFFF"/>
                </a:solidFill>
                <a:latin typeface="Montserrat"/>
                <a:ea typeface="Montserrat"/>
                <a:cs typeface="Montserrat"/>
                <a:sym typeface="Montserrat"/>
              </a:rPr>
              <a:t> Cân bằng giữa an toàn hồ đập (giảm lũ) và tối đa hóa sản lượng điện năng.</a:t>
            </a:r>
          </a:p>
          <a:p>
            <a:pPr algn="l">
              <a:lnSpc>
                <a:spcPts val="4009"/>
              </a:lnSpc>
              <a:spcBef>
                <a:spcPct val="0"/>
              </a:spcBef>
            </a:pPr>
            <a:endParaRPr lang="en-US" sz="2864" spc="28">
              <a:solidFill>
                <a:srgbClr val="FFFFFF"/>
              </a:solidFill>
              <a:latin typeface="Montserrat"/>
              <a:ea typeface="Montserrat"/>
              <a:cs typeface="Montserrat"/>
              <a:sym typeface="Montserrat"/>
            </a:endParaRPr>
          </a:p>
          <a:p>
            <a:pPr algn="l">
              <a:lnSpc>
                <a:spcPts val="4009"/>
              </a:lnSpc>
              <a:spcBef>
                <a:spcPct val="0"/>
              </a:spcBef>
            </a:pPr>
            <a:r>
              <a:rPr lang="en-US" sz="2864" b="1" spc="28">
                <a:solidFill>
                  <a:srgbClr val="FFFFFF"/>
                </a:solidFill>
                <a:latin typeface="Montserrat Bold"/>
                <a:ea typeface="Montserrat Bold"/>
                <a:cs typeface="Montserrat Bold"/>
                <a:sym typeface="Montserrat Bold"/>
              </a:rPr>
              <a:t>Bài toán kinh tế:</a:t>
            </a:r>
            <a:r>
              <a:rPr lang="en-US" sz="2864" spc="28">
                <a:solidFill>
                  <a:srgbClr val="FFFFFF"/>
                </a:solidFill>
                <a:latin typeface="Montserrat"/>
                <a:ea typeface="Montserrat"/>
                <a:cs typeface="Montserrat"/>
                <a:sym typeface="Montserrat"/>
              </a:rPr>
              <a:t> Giải quyết nhu cầu phụ tải hệ thống vào các giờ cao điểm và duy trì mực nước hồ.</a:t>
            </a:r>
          </a:p>
        </p:txBody>
      </p:sp>
      <p:grpSp>
        <p:nvGrpSpPr>
          <p:cNvPr id="10" name="Group 10"/>
          <p:cNvGrpSpPr/>
          <p:nvPr/>
        </p:nvGrpSpPr>
        <p:grpSpPr>
          <a:xfrm>
            <a:off x="16698626" y="472575"/>
            <a:ext cx="641254" cy="484209"/>
            <a:chOff x="0" y="0"/>
            <a:chExt cx="168890" cy="127528"/>
          </a:xfrm>
        </p:grpSpPr>
        <p:sp>
          <p:nvSpPr>
            <p:cNvPr id="11" name="Freeform 11"/>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12" name="TextBox 12"/>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13" name="Freeform 13"/>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7" name="TextBox 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8" name="Freeform 8"/>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5"/>
            <a:stretch>
              <a:fillRect/>
            </a:stretch>
          </a:blipFill>
        </p:spPr>
      </p:sp>
      <p:sp>
        <p:nvSpPr>
          <p:cNvPr id="9" name="AutoShape 9"/>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10" name="Freeform 10"/>
          <p:cNvSpPr/>
          <p:nvPr/>
        </p:nvSpPr>
        <p:spPr>
          <a:xfrm>
            <a:off x="10847254" y="3869598"/>
            <a:ext cx="7021585" cy="4397268"/>
          </a:xfrm>
          <a:custGeom>
            <a:avLst/>
            <a:gdLst/>
            <a:ahLst/>
            <a:cxnLst/>
            <a:rect l="l" t="t" r="r" b="b"/>
            <a:pathLst>
              <a:path w="7021585" h="4397268">
                <a:moveTo>
                  <a:pt x="0" y="0"/>
                </a:moveTo>
                <a:lnTo>
                  <a:pt x="7021585" y="0"/>
                </a:lnTo>
                <a:lnTo>
                  <a:pt x="7021585" y="4397268"/>
                </a:lnTo>
                <a:lnTo>
                  <a:pt x="0" y="4397268"/>
                </a:lnTo>
                <a:lnTo>
                  <a:pt x="0" y="0"/>
                </a:lnTo>
                <a:close/>
              </a:path>
            </a:pathLst>
          </a:custGeom>
          <a:blipFill>
            <a:blip r:embed="rId6"/>
            <a:stretch>
              <a:fillRect/>
            </a:stretch>
          </a:blipFill>
        </p:spPr>
      </p:sp>
      <p:sp>
        <p:nvSpPr>
          <p:cNvPr id="11" name="TextBox 11"/>
          <p:cNvSpPr txBox="1"/>
          <p:nvPr/>
        </p:nvSpPr>
        <p:spPr>
          <a:xfrm>
            <a:off x="16882414" y="9340399"/>
            <a:ext cx="450503" cy="273684"/>
          </a:xfrm>
          <a:prstGeom prst="rect">
            <a:avLst/>
          </a:prstGeom>
        </p:spPr>
        <p:txBody>
          <a:bodyPr lIns="0" tIns="0" rIns="0" bIns="0" rtlCol="0" anchor="t">
            <a:spAutoFit/>
          </a:bodyPr>
          <a:lstStyle/>
          <a:p>
            <a:pPr algn="r">
              <a:lnSpc>
                <a:spcPts val="2240"/>
              </a:lnSpc>
              <a:spcBef>
                <a:spcPct val="0"/>
              </a:spcBef>
            </a:pPr>
            <a:r>
              <a:rPr lang="en-US" sz="1600" b="1" spc="16">
                <a:solidFill>
                  <a:srgbClr val="F5F5F5"/>
                </a:solidFill>
                <a:latin typeface="Neue Montreal Bold"/>
                <a:ea typeface="Neue Montreal Bold"/>
                <a:cs typeface="Neue Montreal Bold"/>
                <a:sym typeface="Neue Montreal Bold"/>
              </a:rPr>
              <a:t>2</a:t>
            </a:r>
          </a:p>
        </p:txBody>
      </p:sp>
      <p:sp>
        <p:nvSpPr>
          <p:cNvPr id="12" name="TextBox 12"/>
          <p:cNvSpPr txBox="1"/>
          <p:nvPr/>
        </p:nvSpPr>
        <p:spPr>
          <a:xfrm>
            <a:off x="722756" y="1281332"/>
            <a:ext cx="9684533" cy="809941"/>
          </a:xfrm>
          <a:prstGeom prst="rect">
            <a:avLst/>
          </a:prstGeom>
        </p:spPr>
        <p:txBody>
          <a:bodyPr wrap="square" lIns="0" tIns="0" rIns="0" bIns="0" rtlCol="0" anchor="t">
            <a:spAutoFit/>
          </a:bodyPr>
          <a:lstStyle/>
          <a:p>
            <a:pPr algn="ctr">
              <a:lnSpc>
                <a:spcPts val="6739"/>
              </a:lnSpc>
              <a:spcBef>
                <a:spcPct val="0"/>
              </a:spcBef>
            </a:pPr>
            <a:r>
              <a:rPr lang="en-US" sz="4813" b="1" spc="48" dirty="0">
                <a:solidFill>
                  <a:srgbClr val="000000"/>
                </a:solidFill>
                <a:latin typeface="Montserrat Bold"/>
                <a:ea typeface="Montserrat Bold"/>
                <a:cs typeface="Montserrat Bold"/>
                <a:sym typeface="Montserrat Bold"/>
              </a:rPr>
              <a:t>1.Tính </a:t>
            </a:r>
            <a:r>
              <a:rPr lang="en-US" sz="4813" b="1" spc="48" dirty="0" err="1">
                <a:solidFill>
                  <a:srgbClr val="000000"/>
                </a:solidFill>
                <a:latin typeface="Montserrat Bold"/>
                <a:ea typeface="Montserrat Bold"/>
                <a:cs typeface="Montserrat Bold"/>
                <a:sym typeface="Montserrat Bold"/>
              </a:rPr>
              <a:t>cấp</a:t>
            </a:r>
            <a:r>
              <a:rPr lang="en-US" sz="4813" b="1" spc="48" dirty="0">
                <a:solidFill>
                  <a:srgbClr val="000000"/>
                </a:solidFill>
                <a:latin typeface="Montserrat Bold"/>
                <a:ea typeface="Montserrat Bold"/>
                <a:cs typeface="Montserrat Bold"/>
                <a:sym typeface="Montserrat Bold"/>
              </a:rPr>
              <a:t> </a:t>
            </a:r>
            <a:r>
              <a:rPr lang="en-US" sz="4813" b="1" spc="48" dirty="0" err="1">
                <a:solidFill>
                  <a:srgbClr val="000000"/>
                </a:solidFill>
                <a:latin typeface="Montserrat Bold"/>
                <a:ea typeface="Montserrat Bold"/>
                <a:cs typeface="Montserrat Bold"/>
                <a:sym typeface="Montserrat Bold"/>
              </a:rPr>
              <a:t>thiết</a:t>
            </a:r>
            <a:r>
              <a:rPr lang="en-US" sz="4813" b="1" spc="48" dirty="0">
                <a:solidFill>
                  <a:srgbClr val="000000"/>
                </a:solidFill>
                <a:latin typeface="Montserrat Bold"/>
                <a:ea typeface="Montserrat Bold"/>
                <a:cs typeface="Montserrat Bold"/>
                <a:sym typeface="Montserrat Bold"/>
              </a:rPr>
              <a:t> </a:t>
            </a:r>
            <a:r>
              <a:rPr lang="en-US" sz="4813" b="1" spc="48" dirty="0" err="1">
                <a:solidFill>
                  <a:srgbClr val="000000"/>
                </a:solidFill>
                <a:latin typeface="Montserrat Bold"/>
                <a:ea typeface="Montserrat Bold"/>
                <a:cs typeface="Montserrat Bold"/>
                <a:sym typeface="Montserrat Bold"/>
              </a:rPr>
              <a:t>của</a:t>
            </a:r>
            <a:r>
              <a:rPr lang="en-US" sz="4813" b="1" spc="48" dirty="0">
                <a:solidFill>
                  <a:srgbClr val="000000"/>
                </a:solidFill>
                <a:latin typeface="Montserrat Bold"/>
                <a:ea typeface="Montserrat Bold"/>
                <a:cs typeface="Montserrat Bold"/>
                <a:sym typeface="Montserrat Bold"/>
              </a:rPr>
              <a:t> </a:t>
            </a:r>
            <a:r>
              <a:rPr lang="en-US" sz="4813" b="1" spc="48" dirty="0" err="1">
                <a:solidFill>
                  <a:srgbClr val="000000"/>
                </a:solidFill>
                <a:latin typeface="Montserrat Bold"/>
                <a:ea typeface="Montserrat Bold"/>
                <a:cs typeface="Montserrat Bold"/>
                <a:sym typeface="Montserrat Bold"/>
              </a:rPr>
              <a:t>đề</a:t>
            </a:r>
            <a:r>
              <a:rPr lang="en-US" sz="4813" b="1" spc="48" dirty="0">
                <a:solidFill>
                  <a:srgbClr val="000000"/>
                </a:solidFill>
                <a:latin typeface="Montserrat Bold"/>
                <a:ea typeface="Montserrat Bold"/>
                <a:cs typeface="Montserrat Bold"/>
                <a:sym typeface="Montserrat Bold"/>
              </a:rPr>
              <a:t> </a:t>
            </a:r>
            <a:r>
              <a:rPr lang="en-US" sz="4813" b="1" spc="48" dirty="0" err="1">
                <a:solidFill>
                  <a:srgbClr val="000000"/>
                </a:solidFill>
                <a:latin typeface="Montserrat Bold"/>
                <a:ea typeface="Montserrat Bold"/>
                <a:cs typeface="Montserrat Bold"/>
                <a:sym typeface="Montserrat Bold"/>
              </a:rPr>
              <a:t>tài</a:t>
            </a:r>
            <a:endParaRPr lang="en-US" sz="4813" b="1" spc="48" dirty="0">
              <a:solidFill>
                <a:srgbClr val="000000"/>
              </a:solidFill>
              <a:latin typeface="Montserrat Bold"/>
              <a:ea typeface="Montserrat Bold"/>
              <a:cs typeface="Montserrat Bold"/>
              <a:sym typeface="Montserrat Bold"/>
            </a:endParaRPr>
          </a:p>
        </p:txBody>
      </p:sp>
      <p:sp>
        <p:nvSpPr>
          <p:cNvPr id="13" name="TextBox 13"/>
          <p:cNvSpPr txBox="1"/>
          <p:nvPr/>
        </p:nvSpPr>
        <p:spPr>
          <a:xfrm>
            <a:off x="722756" y="2613441"/>
            <a:ext cx="9684533" cy="7273947"/>
          </a:xfrm>
          <a:prstGeom prst="rect">
            <a:avLst/>
          </a:prstGeom>
        </p:spPr>
        <p:txBody>
          <a:bodyPr lIns="0" tIns="0" rIns="0" bIns="0" rtlCol="0" anchor="t">
            <a:spAutoFit/>
          </a:bodyPr>
          <a:lstStyle/>
          <a:p>
            <a:pPr algn="l">
              <a:lnSpc>
                <a:spcPts val="3848"/>
              </a:lnSpc>
              <a:spcBef>
                <a:spcPct val="0"/>
              </a:spcBef>
            </a:pPr>
            <a:r>
              <a:rPr lang="en-US" sz="2749" b="1" spc="27">
                <a:solidFill>
                  <a:srgbClr val="000000"/>
                </a:solidFill>
                <a:latin typeface="Montserrat Bold"/>
                <a:ea typeface="Montserrat Bold"/>
                <a:cs typeface="Montserrat Bold"/>
                <a:sym typeface="Montserrat Bold"/>
              </a:rPr>
              <a:t>Vai trò chiến lược: </a:t>
            </a:r>
            <a:r>
              <a:rPr lang="en-US" sz="2749" spc="27">
                <a:solidFill>
                  <a:srgbClr val="000000"/>
                </a:solidFill>
                <a:latin typeface="Montserrat"/>
                <a:ea typeface="Montserrat"/>
                <a:cs typeface="Montserrat"/>
                <a:sym typeface="Montserrat"/>
              </a:rPr>
              <a:t>Thủy điện là then chốt trong điều tiết phụ tải và đảm bảo an ninh năng lượng quốc gia Việt Nam.</a:t>
            </a:r>
          </a:p>
          <a:p>
            <a:pPr algn="l">
              <a:lnSpc>
                <a:spcPts val="3848"/>
              </a:lnSpc>
              <a:spcBef>
                <a:spcPct val="0"/>
              </a:spcBef>
            </a:pPr>
            <a:endParaRPr lang="en-US" sz="2749" spc="27">
              <a:solidFill>
                <a:srgbClr val="000000"/>
              </a:solidFill>
              <a:latin typeface="Montserrat"/>
              <a:ea typeface="Montserrat"/>
              <a:cs typeface="Montserrat"/>
              <a:sym typeface="Montserrat"/>
            </a:endParaRPr>
          </a:p>
          <a:p>
            <a:pPr algn="l">
              <a:lnSpc>
                <a:spcPts val="3848"/>
              </a:lnSpc>
              <a:spcBef>
                <a:spcPct val="0"/>
              </a:spcBef>
            </a:pPr>
            <a:r>
              <a:rPr lang="en-US" sz="2749" b="1" spc="27">
                <a:solidFill>
                  <a:srgbClr val="000000"/>
                </a:solidFill>
                <a:latin typeface="Montserrat Bold"/>
                <a:ea typeface="Montserrat Bold"/>
                <a:cs typeface="Montserrat Bold"/>
                <a:sym typeface="Montserrat Bold"/>
              </a:rPr>
              <a:t>Thách thức kỹ thuật: </a:t>
            </a:r>
            <a:r>
              <a:rPr lang="en-US" sz="2749" spc="27">
                <a:solidFill>
                  <a:srgbClr val="000000"/>
                </a:solidFill>
                <a:latin typeface="Montserrat"/>
                <a:ea typeface="Montserrat"/>
                <a:cs typeface="Montserrat"/>
                <a:sym typeface="Montserrat"/>
              </a:rPr>
              <a:t>Lưới mực nước cực mịn (2cm) gây bùng nổ dữ liệu, vượt quá khả năng xử lý của các phương pháp tuần tự.</a:t>
            </a:r>
          </a:p>
          <a:p>
            <a:pPr algn="l">
              <a:lnSpc>
                <a:spcPts val="3848"/>
              </a:lnSpc>
              <a:spcBef>
                <a:spcPct val="0"/>
              </a:spcBef>
            </a:pPr>
            <a:endParaRPr lang="en-US" sz="2749" spc="27">
              <a:solidFill>
                <a:srgbClr val="000000"/>
              </a:solidFill>
              <a:latin typeface="Montserrat"/>
              <a:ea typeface="Montserrat"/>
              <a:cs typeface="Montserrat"/>
              <a:sym typeface="Montserrat"/>
            </a:endParaRPr>
          </a:p>
          <a:p>
            <a:pPr algn="l">
              <a:lnSpc>
                <a:spcPts val="3848"/>
              </a:lnSpc>
              <a:spcBef>
                <a:spcPct val="0"/>
              </a:spcBef>
            </a:pPr>
            <a:r>
              <a:rPr lang="en-US" sz="2749" b="1" spc="27">
                <a:solidFill>
                  <a:srgbClr val="000000"/>
                </a:solidFill>
                <a:latin typeface="Montserrat Bold"/>
                <a:ea typeface="Montserrat Bold"/>
                <a:cs typeface="Montserrat Bold"/>
                <a:sym typeface="Montserrat Bold"/>
              </a:rPr>
              <a:t>Giải pháp OpenMP: </a:t>
            </a:r>
            <a:r>
              <a:rPr lang="en-US" sz="2749" spc="27">
                <a:solidFill>
                  <a:srgbClr val="000000"/>
                </a:solidFill>
                <a:latin typeface="Montserrat"/>
                <a:ea typeface="Montserrat"/>
                <a:cs typeface="Montserrat"/>
                <a:sym typeface="Montserrat"/>
              </a:rPr>
              <a:t>Ứng dụng tính toán song song đa nhân để xử lý đồng thời nhiều kịch bản thủy văn phức tạp với tốc độ phản hồi nhanh.</a:t>
            </a:r>
          </a:p>
          <a:p>
            <a:pPr algn="l">
              <a:lnSpc>
                <a:spcPts val="3848"/>
              </a:lnSpc>
              <a:spcBef>
                <a:spcPct val="0"/>
              </a:spcBef>
            </a:pPr>
            <a:endParaRPr lang="en-US" sz="2749" spc="27">
              <a:solidFill>
                <a:srgbClr val="000000"/>
              </a:solidFill>
              <a:latin typeface="Montserrat"/>
              <a:ea typeface="Montserrat"/>
              <a:cs typeface="Montserrat"/>
              <a:sym typeface="Montserrat"/>
            </a:endParaRPr>
          </a:p>
          <a:p>
            <a:pPr algn="l">
              <a:lnSpc>
                <a:spcPts val="3848"/>
              </a:lnSpc>
              <a:spcBef>
                <a:spcPct val="0"/>
              </a:spcBef>
            </a:pPr>
            <a:r>
              <a:rPr lang="en-US" sz="2749" b="1" spc="27">
                <a:solidFill>
                  <a:srgbClr val="000000"/>
                </a:solidFill>
                <a:latin typeface="Montserrat Bold"/>
                <a:ea typeface="Montserrat Bold"/>
                <a:cs typeface="Montserrat Bold"/>
                <a:sym typeface="Montserrat Bold"/>
              </a:rPr>
              <a:t>Giá trị cốt lõi: </a:t>
            </a:r>
            <a:r>
              <a:rPr lang="en-US" sz="2749" spc="27">
                <a:solidFill>
                  <a:srgbClr val="000000"/>
                </a:solidFill>
                <a:latin typeface="Montserrat"/>
                <a:ea typeface="Montserrat"/>
                <a:cs typeface="Montserrat"/>
                <a:sym typeface="Montserrat"/>
              </a:rPr>
              <a:t>Tối đa sản lượng điện, tiết kiệm tài nguyên nước và thúc đẩy chuyển đổi số hiện đại cho ngành điện lực.</a:t>
            </a:r>
          </a:p>
        </p:txBody>
      </p:sp>
      <p:sp>
        <p:nvSpPr>
          <p:cNvPr id="14" name="TextBox 1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20</a:t>
            </a:r>
          </a:p>
        </p:txBody>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4" name="TextBox 4"/>
          <p:cNvSpPr txBox="1"/>
          <p:nvPr/>
        </p:nvSpPr>
        <p:spPr>
          <a:xfrm>
            <a:off x="722756" y="1064725"/>
            <a:ext cx="14567998" cy="1659001"/>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2.2. Xây dựng thuật toán Quy hoạch động tuần tự (Thuật toán gốc) </a:t>
            </a:r>
          </a:p>
        </p:txBody>
      </p:sp>
      <p:sp>
        <p:nvSpPr>
          <p:cNvPr id="5" name="TextBox 5"/>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6" name="Freeform 6"/>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sp>
        <p:nvSpPr>
          <p:cNvPr id="7" name="AutoShape 7"/>
          <p:cNvSpPr/>
          <p:nvPr/>
        </p:nvSpPr>
        <p:spPr>
          <a:xfrm>
            <a:off x="722756" y="3004714"/>
            <a:ext cx="16617124" cy="0"/>
          </a:xfrm>
          <a:prstGeom prst="line">
            <a:avLst/>
          </a:prstGeom>
          <a:ln w="9525" cap="rnd">
            <a:solidFill>
              <a:srgbClr val="000000"/>
            </a:solidFill>
            <a:prstDash val="solid"/>
            <a:headEnd type="none" w="sm" len="sm"/>
            <a:tailEnd type="none" w="sm" len="sm"/>
          </a:ln>
        </p:spPr>
      </p:sp>
      <p:grpSp>
        <p:nvGrpSpPr>
          <p:cNvPr id="8" name="Group 8"/>
          <p:cNvGrpSpPr/>
          <p:nvPr/>
        </p:nvGrpSpPr>
        <p:grpSpPr>
          <a:xfrm>
            <a:off x="16698626" y="472575"/>
            <a:ext cx="641254" cy="484209"/>
            <a:chOff x="0" y="0"/>
            <a:chExt cx="168890" cy="127528"/>
          </a:xfrm>
        </p:grpSpPr>
        <p:sp>
          <p:nvSpPr>
            <p:cNvPr id="9" name="Freeform 9"/>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10" name="TextBox 10"/>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11" name="Freeform 11"/>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722756" y="2938039"/>
            <a:ext cx="8828038" cy="596901"/>
          </a:xfrm>
          <a:prstGeom prst="rect">
            <a:avLst/>
          </a:prstGeom>
        </p:spPr>
        <p:txBody>
          <a:bodyPr lIns="0" tIns="0" rIns="0" bIns="0" rtlCol="0" anchor="t">
            <a:spAutoFit/>
          </a:bodyPr>
          <a:lstStyle/>
          <a:p>
            <a:pPr algn="ctr">
              <a:lnSpc>
                <a:spcPts val="4899"/>
              </a:lnSpc>
              <a:spcBef>
                <a:spcPct val="0"/>
              </a:spcBef>
            </a:pPr>
            <a:r>
              <a:rPr lang="en-US" sz="3499" b="1">
                <a:solidFill>
                  <a:srgbClr val="000000"/>
                </a:solidFill>
                <a:latin typeface="Montserrat Bold"/>
                <a:ea typeface="Montserrat Bold"/>
                <a:cs typeface="Montserrat Bold"/>
                <a:sym typeface="Montserrat Bold"/>
              </a:rPr>
              <a:t>2.2.1. Kiến trúc dữ liệu và xử lý nội suy </a:t>
            </a:r>
          </a:p>
        </p:txBody>
      </p:sp>
      <p:grpSp>
        <p:nvGrpSpPr>
          <p:cNvPr id="13" name="Group 13"/>
          <p:cNvGrpSpPr/>
          <p:nvPr/>
        </p:nvGrpSpPr>
        <p:grpSpPr>
          <a:xfrm>
            <a:off x="607857" y="4461546"/>
            <a:ext cx="5091594" cy="4638561"/>
            <a:chOff x="0" y="0"/>
            <a:chExt cx="1340996" cy="1221679"/>
          </a:xfrm>
        </p:grpSpPr>
        <p:sp>
          <p:nvSpPr>
            <p:cNvPr id="14" name="Freeform 14"/>
            <p:cNvSpPr/>
            <p:nvPr/>
          </p:nvSpPr>
          <p:spPr>
            <a:xfrm>
              <a:off x="0" y="0"/>
              <a:ext cx="1340996" cy="1221679"/>
            </a:xfrm>
            <a:custGeom>
              <a:avLst/>
              <a:gdLst/>
              <a:ahLst/>
              <a:cxnLst/>
              <a:rect l="l" t="t" r="r" b="b"/>
              <a:pathLst>
                <a:path w="1340996" h="1221679">
                  <a:moveTo>
                    <a:pt x="76026" y="0"/>
                  </a:moveTo>
                  <a:lnTo>
                    <a:pt x="1264970" y="0"/>
                  </a:lnTo>
                  <a:cubicBezTo>
                    <a:pt x="1306958" y="0"/>
                    <a:pt x="1340996" y="34038"/>
                    <a:pt x="1340996" y="76026"/>
                  </a:cubicBezTo>
                  <a:lnTo>
                    <a:pt x="1340996" y="1145652"/>
                  </a:lnTo>
                  <a:cubicBezTo>
                    <a:pt x="1340996" y="1187640"/>
                    <a:pt x="1306958" y="1221679"/>
                    <a:pt x="1264970" y="1221679"/>
                  </a:cubicBezTo>
                  <a:lnTo>
                    <a:pt x="76026" y="1221679"/>
                  </a:lnTo>
                  <a:cubicBezTo>
                    <a:pt x="34038" y="1221679"/>
                    <a:pt x="0" y="1187640"/>
                    <a:pt x="0" y="1145652"/>
                  </a:cubicBezTo>
                  <a:lnTo>
                    <a:pt x="0" y="76026"/>
                  </a:lnTo>
                  <a:cubicBezTo>
                    <a:pt x="0" y="34038"/>
                    <a:pt x="34038" y="0"/>
                    <a:pt x="76026" y="0"/>
                  </a:cubicBezTo>
                  <a:close/>
                </a:path>
              </a:pathLst>
            </a:custGeom>
            <a:solidFill>
              <a:srgbClr val="E9E9E9"/>
            </a:solidFill>
            <a:ln cap="rnd">
              <a:noFill/>
              <a:prstDash val="solid"/>
              <a:round/>
            </a:ln>
          </p:spPr>
        </p:sp>
        <p:sp>
          <p:nvSpPr>
            <p:cNvPr id="15" name="TextBox 15"/>
            <p:cNvSpPr txBox="1"/>
            <p:nvPr/>
          </p:nvSpPr>
          <p:spPr>
            <a:xfrm>
              <a:off x="0" y="-38100"/>
              <a:ext cx="1340996" cy="125977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6" name="Group 16"/>
          <p:cNvGrpSpPr/>
          <p:nvPr/>
        </p:nvGrpSpPr>
        <p:grpSpPr>
          <a:xfrm>
            <a:off x="6855304" y="4461546"/>
            <a:ext cx="5091594" cy="4638561"/>
            <a:chOff x="0" y="0"/>
            <a:chExt cx="1340996" cy="1221679"/>
          </a:xfrm>
        </p:grpSpPr>
        <p:sp>
          <p:nvSpPr>
            <p:cNvPr id="17" name="Freeform 17"/>
            <p:cNvSpPr/>
            <p:nvPr/>
          </p:nvSpPr>
          <p:spPr>
            <a:xfrm>
              <a:off x="0" y="0"/>
              <a:ext cx="1340996" cy="1221679"/>
            </a:xfrm>
            <a:custGeom>
              <a:avLst/>
              <a:gdLst/>
              <a:ahLst/>
              <a:cxnLst/>
              <a:rect l="l" t="t" r="r" b="b"/>
              <a:pathLst>
                <a:path w="1340996" h="1221679">
                  <a:moveTo>
                    <a:pt x="76026" y="0"/>
                  </a:moveTo>
                  <a:lnTo>
                    <a:pt x="1264970" y="0"/>
                  </a:lnTo>
                  <a:cubicBezTo>
                    <a:pt x="1306958" y="0"/>
                    <a:pt x="1340996" y="34038"/>
                    <a:pt x="1340996" y="76026"/>
                  </a:cubicBezTo>
                  <a:lnTo>
                    <a:pt x="1340996" y="1145652"/>
                  </a:lnTo>
                  <a:cubicBezTo>
                    <a:pt x="1340996" y="1187640"/>
                    <a:pt x="1306958" y="1221679"/>
                    <a:pt x="1264970" y="1221679"/>
                  </a:cubicBezTo>
                  <a:lnTo>
                    <a:pt x="76026" y="1221679"/>
                  </a:lnTo>
                  <a:cubicBezTo>
                    <a:pt x="34038" y="1221679"/>
                    <a:pt x="0" y="1187640"/>
                    <a:pt x="0" y="1145652"/>
                  </a:cubicBezTo>
                  <a:lnTo>
                    <a:pt x="0" y="76026"/>
                  </a:lnTo>
                  <a:cubicBezTo>
                    <a:pt x="0" y="34038"/>
                    <a:pt x="34038" y="0"/>
                    <a:pt x="76026" y="0"/>
                  </a:cubicBezTo>
                  <a:close/>
                </a:path>
              </a:pathLst>
            </a:custGeom>
            <a:solidFill>
              <a:srgbClr val="E9E9E9"/>
            </a:solidFill>
            <a:ln cap="rnd">
              <a:noFill/>
              <a:prstDash val="solid"/>
              <a:round/>
            </a:ln>
          </p:spPr>
        </p:sp>
        <p:sp>
          <p:nvSpPr>
            <p:cNvPr id="18" name="TextBox 18"/>
            <p:cNvSpPr txBox="1"/>
            <p:nvPr/>
          </p:nvSpPr>
          <p:spPr>
            <a:xfrm>
              <a:off x="0" y="-38100"/>
              <a:ext cx="1340996" cy="125977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9" name="Group 19"/>
          <p:cNvGrpSpPr/>
          <p:nvPr/>
        </p:nvGrpSpPr>
        <p:grpSpPr>
          <a:xfrm>
            <a:off x="12748592" y="4461546"/>
            <a:ext cx="5091594" cy="4638561"/>
            <a:chOff x="0" y="0"/>
            <a:chExt cx="1340996" cy="1221679"/>
          </a:xfrm>
        </p:grpSpPr>
        <p:sp>
          <p:nvSpPr>
            <p:cNvPr id="20" name="Freeform 20"/>
            <p:cNvSpPr/>
            <p:nvPr/>
          </p:nvSpPr>
          <p:spPr>
            <a:xfrm>
              <a:off x="0" y="0"/>
              <a:ext cx="1340996" cy="1221679"/>
            </a:xfrm>
            <a:custGeom>
              <a:avLst/>
              <a:gdLst/>
              <a:ahLst/>
              <a:cxnLst/>
              <a:rect l="l" t="t" r="r" b="b"/>
              <a:pathLst>
                <a:path w="1340996" h="1221679">
                  <a:moveTo>
                    <a:pt x="76026" y="0"/>
                  </a:moveTo>
                  <a:lnTo>
                    <a:pt x="1264970" y="0"/>
                  </a:lnTo>
                  <a:cubicBezTo>
                    <a:pt x="1306958" y="0"/>
                    <a:pt x="1340996" y="34038"/>
                    <a:pt x="1340996" y="76026"/>
                  </a:cubicBezTo>
                  <a:lnTo>
                    <a:pt x="1340996" y="1145652"/>
                  </a:lnTo>
                  <a:cubicBezTo>
                    <a:pt x="1340996" y="1187640"/>
                    <a:pt x="1306958" y="1221679"/>
                    <a:pt x="1264970" y="1221679"/>
                  </a:cubicBezTo>
                  <a:lnTo>
                    <a:pt x="76026" y="1221679"/>
                  </a:lnTo>
                  <a:cubicBezTo>
                    <a:pt x="34038" y="1221679"/>
                    <a:pt x="0" y="1187640"/>
                    <a:pt x="0" y="1145652"/>
                  </a:cubicBezTo>
                  <a:lnTo>
                    <a:pt x="0" y="76026"/>
                  </a:lnTo>
                  <a:cubicBezTo>
                    <a:pt x="0" y="34038"/>
                    <a:pt x="34038" y="0"/>
                    <a:pt x="76026" y="0"/>
                  </a:cubicBezTo>
                  <a:close/>
                </a:path>
              </a:pathLst>
            </a:custGeom>
            <a:solidFill>
              <a:srgbClr val="E9E9E9"/>
            </a:solidFill>
            <a:ln cap="rnd">
              <a:noFill/>
              <a:prstDash val="solid"/>
              <a:round/>
            </a:ln>
          </p:spPr>
        </p:sp>
        <p:sp>
          <p:nvSpPr>
            <p:cNvPr id="21" name="TextBox 21"/>
            <p:cNvSpPr txBox="1"/>
            <p:nvPr/>
          </p:nvSpPr>
          <p:spPr>
            <a:xfrm>
              <a:off x="0" y="-38100"/>
              <a:ext cx="1340996" cy="125977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2" name="TextBox 22"/>
          <p:cNvSpPr txBox="1"/>
          <p:nvPr/>
        </p:nvSpPr>
        <p:spPr>
          <a:xfrm>
            <a:off x="819344" y="5087129"/>
            <a:ext cx="4677213" cy="3339770"/>
          </a:xfrm>
          <a:prstGeom prst="rect">
            <a:avLst/>
          </a:prstGeom>
        </p:spPr>
        <p:txBody>
          <a:bodyPr lIns="0" tIns="0" rIns="0" bIns="0" rtlCol="0" anchor="t">
            <a:spAutoFit/>
          </a:bodyPr>
          <a:lstStyle/>
          <a:p>
            <a:pPr algn="ctr">
              <a:lnSpc>
                <a:spcPts val="3343"/>
              </a:lnSpc>
              <a:spcBef>
                <a:spcPct val="0"/>
              </a:spcBef>
            </a:pPr>
            <a:r>
              <a:rPr lang="en-US" sz="2387" b="1" spc="23">
                <a:solidFill>
                  <a:srgbClr val="000000"/>
                </a:solidFill>
                <a:latin typeface="Montserrat Bold"/>
                <a:ea typeface="Montserrat Bold"/>
                <a:cs typeface="Montserrat Bold"/>
                <a:sym typeface="Montserrat Bold"/>
              </a:rPr>
              <a:t> Hàm noi_suyZV, noi_suyZF, noi_suyVZ:</a:t>
            </a:r>
          </a:p>
          <a:p>
            <a:pPr algn="ctr">
              <a:lnSpc>
                <a:spcPts val="3343"/>
              </a:lnSpc>
              <a:spcBef>
                <a:spcPct val="0"/>
              </a:spcBef>
            </a:pPr>
            <a:r>
              <a:rPr lang="en-US" sz="2387" b="1" spc="23">
                <a:solidFill>
                  <a:srgbClr val="000000"/>
                </a:solidFill>
                <a:latin typeface="Montserrat Bold"/>
                <a:ea typeface="Montserrat Bold"/>
                <a:cs typeface="Montserrat Bold"/>
                <a:sym typeface="Montserrat Bold"/>
              </a:rPr>
              <a:t> </a:t>
            </a:r>
            <a:r>
              <a:rPr lang="en-US" sz="2387" spc="23">
                <a:solidFill>
                  <a:srgbClr val="000000"/>
                </a:solidFill>
                <a:latin typeface="Montserrat"/>
                <a:ea typeface="Montserrat"/>
                <a:cs typeface="Montserrat"/>
                <a:sym typeface="Montserrat"/>
              </a:rPr>
              <a:t>Thực hiện việc chuyển đổi qua lại giữa ba đại lượng: mực nước (Z), dung tích (V) và diện tích mặt hồ (F). Đây là cơ sở để tính toán lượng nước trữ trong từng thời đoạn. </a:t>
            </a:r>
          </a:p>
        </p:txBody>
      </p:sp>
      <p:sp>
        <p:nvSpPr>
          <p:cNvPr id="23" name="TextBox 23"/>
          <p:cNvSpPr txBox="1"/>
          <p:nvPr/>
        </p:nvSpPr>
        <p:spPr>
          <a:xfrm>
            <a:off x="7052457" y="5095875"/>
            <a:ext cx="4339495" cy="2920612"/>
          </a:xfrm>
          <a:prstGeom prst="rect">
            <a:avLst/>
          </a:prstGeom>
        </p:spPr>
        <p:txBody>
          <a:bodyPr lIns="0" tIns="0" rIns="0" bIns="0" rtlCol="0" anchor="t">
            <a:spAutoFit/>
          </a:bodyPr>
          <a:lstStyle/>
          <a:p>
            <a:pPr algn="ctr">
              <a:lnSpc>
                <a:spcPts val="3346"/>
              </a:lnSpc>
              <a:spcBef>
                <a:spcPct val="0"/>
              </a:spcBef>
            </a:pPr>
            <a:r>
              <a:rPr lang="en-US" sz="2390" b="1" spc="23">
                <a:solidFill>
                  <a:srgbClr val="000000"/>
                </a:solidFill>
                <a:latin typeface="Montserrat Bold"/>
                <a:ea typeface="Montserrat Bold"/>
                <a:cs typeface="Montserrat Bold"/>
                <a:sym typeface="Montserrat Bold"/>
              </a:rPr>
              <a:t>Hàm noi_suyQZha và noi_suyQHtt:</a:t>
            </a:r>
          </a:p>
          <a:p>
            <a:pPr algn="ctr">
              <a:lnSpc>
                <a:spcPts val="3346"/>
              </a:lnSpc>
              <a:spcBef>
                <a:spcPct val="0"/>
              </a:spcBef>
            </a:pPr>
            <a:r>
              <a:rPr lang="en-US" sz="2390" spc="23">
                <a:solidFill>
                  <a:srgbClr val="000000"/>
                </a:solidFill>
                <a:latin typeface="Montserrat"/>
                <a:ea typeface="Montserrat"/>
                <a:cs typeface="Montserrat"/>
                <a:sym typeface="Montserrat"/>
              </a:rPr>
              <a:t> Xác định mực nước hạ lưu và tổn thất cột nước tương ứng với lưu lượng xả, phục vụ việc tính toán cột nước phát điện tịnh. </a:t>
            </a:r>
          </a:p>
        </p:txBody>
      </p:sp>
      <p:sp>
        <p:nvSpPr>
          <p:cNvPr id="24" name="TextBox 24"/>
          <p:cNvSpPr txBox="1"/>
          <p:nvPr/>
        </p:nvSpPr>
        <p:spPr>
          <a:xfrm>
            <a:off x="13102751" y="5133551"/>
            <a:ext cx="4383277" cy="2911013"/>
          </a:xfrm>
          <a:prstGeom prst="rect">
            <a:avLst/>
          </a:prstGeom>
        </p:spPr>
        <p:txBody>
          <a:bodyPr lIns="0" tIns="0" rIns="0" bIns="0" rtlCol="0" anchor="t">
            <a:spAutoFit/>
          </a:bodyPr>
          <a:lstStyle/>
          <a:p>
            <a:pPr algn="ctr">
              <a:lnSpc>
                <a:spcPts val="3350"/>
              </a:lnSpc>
              <a:spcBef>
                <a:spcPct val="0"/>
              </a:spcBef>
            </a:pPr>
            <a:r>
              <a:rPr lang="en-US" sz="2393" b="1" spc="23">
                <a:solidFill>
                  <a:srgbClr val="000000"/>
                </a:solidFill>
                <a:latin typeface="Montserrat Bold"/>
                <a:ea typeface="Montserrat Bold"/>
                <a:cs typeface="Montserrat Bold"/>
                <a:sym typeface="Montserrat Bold"/>
              </a:rPr>
              <a:t>Hàm noi_suyHKdactinh:</a:t>
            </a:r>
            <a:r>
              <a:rPr lang="en-US" sz="2393" spc="23">
                <a:solidFill>
                  <a:srgbClr val="000000"/>
                </a:solidFill>
                <a:latin typeface="Montserrat"/>
                <a:ea typeface="Montserrat"/>
                <a:cs typeface="Montserrat"/>
                <a:sym typeface="Montserrat"/>
              </a:rPr>
              <a:t> Đây là hàm quan trọng nhất để xác định hệ số công suất (K) dựa trên cột nước thực tế, từ đó tính ra công suất phát của tổ máy tại một thời điểm cụ thể. </a:t>
            </a:r>
          </a:p>
        </p:txBody>
      </p:sp>
      <p:sp>
        <p:nvSpPr>
          <p:cNvPr id="25" name="TextBox 25"/>
          <p:cNvSpPr txBox="1"/>
          <p:nvPr/>
        </p:nvSpPr>
        <p:spPr>
          <a:xfrm>
            <a:off x="765561" y="3668290"/>
            <a:ext cx="16811487" cy="603259"/>
          </a:xfrm>
          <a:prstGeom prst="rect">
            <a:avLst/>
          </a:prstGeom>
        </p:spPr>
        <p:txBody>
          <a:bodyPr lIns="0" tIns="0" rIns="0" bIns="0" rtlCol="0" anchor="t">
            <a:spAutoFit/>
          </a:bodyPr>
          <a:lstStyle/>
          <a:p>
            <a:pPr algn="l">
              <a:lnSpc>
                <a:spcPts val="2449"/>
              </a:lnSpc>
              <a:spcBef>
                <a:spcPct val="0"/>
              </a:spcBef>
            </a:pPr>
            <a:r>
              <a:rPr lang="en-US" sz="1749" spc="17">
                <a:solidFill>
                  <a:srgbClr val="000000"/>
                </a:solidFill>
                <a:latin typeface="Montserrat"/>
                <a:ea typeface="Montserrat"/>
                <a:cs typeface="Montserrat"/>
                <a:sym typeface="Montserrat"/>
              </a:rPr>
              <a:t>Để máy tính có thể hiểu và xử lý các đường đặc tính phi tuyến của hồ chứa (như quan hệ Z-F-V hay đặc tính công suất), thuật toán gốc đã số hóa chúng thành các mảng tĩnh (static arrays). Quá trình truy xuất dữ liệu được thực hiện thông qua hệ thống các hàm nội suy tuyến tính: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21</a:t>
            </a:r>
          </a:p>
        </p:txBody>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4" name="TextBox 4"/>
          <p:cNvSpPr txBox="1"/>
          <p:nvPr/>
        </p:nvSpPr>
        <p:spPr>
          <a:xfrm>
            <a:off x="722756" y="1064725"/>
            <a:ext cx="14567998" cy="1659001"/>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2.2. Xây dựng thuật toán Quy hoạch động tuần tự (Thuật toán gốc) </a:t>
            </a:r>
          </a:p>
        </p:txBody>
      </p:sp>
      <p:sp>
        <p:nvSpPr>
          <p:cNvPr id="5" name="AutoShape 5"/>
          <p:cNvSpPr/>
          <p:nvPr/>
        </p:nvSpPr>
        <p:spPr>
          <a:xfrm>
            <a:off x="722756" y="3004714"/>
            <a:ext cx="16617124" cy="0"/>
          </a:xfrm>
          <a:prstGeom prst="line">
            <a:avLst/>
          </a:prstGeom>
          <a:ln w="9525" cap="rnd">
            <a:solidFill>
              <a:srgbClr val="000000"/>
            </a:solidFill>
            <a:prstDash val="solid"/>
            <a:headEnd type="none" w="sm" len="sm"/>
            <a:tailEnd type="none" w="sm" len="sm"/>
          </a:ln>
        </p:spPr>
      </p:sp>
      <p:sp>
        <p:nvSpPr>
          <p:cNvPr id="6" name="TextBox 6"/>
          <p:cNvSpPr txBox="1"/>
          <p:nvPr/>
        </p:nvSpPr>
        <p:spPr>
          <a:xfrm>
            <a:off x="421723" y="2938039"/>
            <a:ext cx="14053996" cy="596901"/>
          </a:xfrm>
          <a:prstGeom prst="rect">
            <a:avLst/>
          </a:prstGeom>
        </p:spPr>
        <p:txBody>
          <a:bodyPr lIns="0" tIns="0" rIns="0" bIns="0" rtlCol="0" anchor="t">
            <a:spAutoFit/>
          </a:bodyPr>
          <a:lstStyle/>
          <a:p>
            <a:pPr algn="ctr">
              <a:lnSpc>
                <a:spcPts val="4899"/>
              </a:lnSpc>
              <a:spcBef>
                <a:spcPct val="0"/>
              </a:spcBef>
            </a:pPr>
            <a:r>
              <a:rPr lang="en-US" sz="3499" b="1">
                <a:solidFill>
                  <a:srgbClr val="000000"/>
                </a:solidFill>
                <a:latin typeface="Montserrat Bold"/>
                <a:ea typeface="Montserrat Bold"/>
                <a:cs typeface="Montserrat Bold"/>
                <a:sym typeface="Montserrat Bold"/>
              </a:rPr>
              <a:t>2.2.2. Cấu trúc lồng nhau của thuật toán Quy hoạch động </a:t>
            </a:r>
          </a:p>
        </p:txBody>
      </p:sp>
      <p:sp>
        <p:nvSpPr>
          <p:cNvPr id="7" name="TextBox 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8" name="Freeform 8"/>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9" name="Group 9"/>
          <p:cNvGrpSpPr/>
          <p:nvPr/>
        </p:nvGrpSpPr>
        <p:grpSpPr>
          <a:xfrm>
            <a:off x="16698626" y="472575"/>
            <a:ext cx="641254" cy="484209"/>
            <a:chOff x="0" y="0"/>
            <a:chExt cx="168890" cy="127528"/>
          </a:xfrm>
        </p:grpSpPr>
        <p:sp>
          <p:nvSpPr>
            <p:cNvPr id="10" name="Freeform 10"/>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11" name="TextBox 11"/>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12" name="Freeform 12"/>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TextBox 13"/>
          <p:cNvSpPr txBox="1"/>
          <p:nvPr/>
        </p:nvSpPr>
        <p:spPr>
          <a:xfrm>
            <a:off x="303420" y="3668290"/>
            <a:ext cx="17681160" cy="396240"/>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 Trong mã nguồn gốc, tiến trình này được triển khai thông qua một hệ thống gồm 4 vòng lặp lồng nhau (nested loops):</a:t>
            </a:r>
          </a:p>
        </p:txBody>
      </p:sp>
      <p:grpSp>
        <p:nvGrpSpPr>
          <p:cNvPr id="14" name="Group 14"/>
          <p:cNvGrpSpPr/>
          <p:nvPr/>
        </p:nvGrpSpPr>
        <p:grpSpPr>
          <a:xfrm>
            <a:off x="722756" y="4340755"/>
            <a:ext cx="6676431" cy="5595146"/>
            <a:chOff x="0" y="0"/>
            <a:chExt cx="1758402" cy="1473619"/>
          </a:xfrm>
        </p:grpSpPr>
        <p:sp>
          <p:nvSpPr>
            <p:cNvPr id="15" name="Freeform 15"/>
            <p:cNvSpPr/>
            <p:nvPr/>
          </p:nvSpPr>
          <p:spPr>
            <a:xfrm>
              <a:off x="0" y="0"/>
              <a:ext cx="1758402" cy="1473619"/>
            </a:xfrm>
            <a:custGeom>
              <a:avLst/>
              <a:gdLst/>
              <a:ahLst/>
              <a:cxnLst/>
              <a:rect l="l" t="t" r="r" b="b"/>
              <a:pathLst>
                <a:path w="1758402" h="1473619">
                  <a:moveTo>
                    <a:pt x="57979" y="0"/>
                  </a:moveTo>
                  <a:lnTo>
                    <a:pt x="1700422" y="0"/>
                  </a:lnTo>
                  <a:cubicBezTo>
                    <a:pt x="1715799" y="0"/>
                    <a:pt x="1730547" y="6109"/>
                    <a:pt x="1741420" y="16982"/>
                  </a:cubicBezTo>
                  <a:cubicBezTo>
                    <a:pt x="1752293" y="27855"/>
                    <a:pt x="1758402" y="42602"/>
                    <a:pt x="1758402" y="57979"/>
                  </a:cubicBezTo>
                  <a:lnTo>
                    <a:pt x="1758402" y="1415639"/>
                  </a:lnTo>
                  <a:cubicBezTo>
                    <a:pt x="1758402" y="1447660"/>
                    <a:pt x="1732443" y="1473619"/>
                    <a:pt x="1700422" y="1473619"/>
                  </a:cubicBezTo>
                  <a:lnTo>
                    <a:pt x="57979" y="1473619"/>
                  </a:lnTo>
                  <a:cubicBezTo>
                    <a:pt x="42602" y="1473619"/>
                    <a:pt x="27855" y="1467510"/>
                    <a:pt x="16982" y="1456637"/>
                  </a:cubicBezTo>
                  <a:cubicBezTo>
                    <a:pt x="6109" y="1445764"/>
                    <a:pt x="0" y="1431016"/>
                    <a:pt x="0" y="1415639"/>
                  </a:cubicBezTo>
                  <a:lnTo>
                    <a:pt x="0" y="57979"/>
                  </a:lnTo>
                  <a:cubicBezTo>
                    <a:pt x="0" y="25958"/>
                    <a:pt x="25958" y="0"/>
                    <a:pt x="57979" y="0"/>
                  </a:cubicBezTo>
                  <a:close/>
                </a:path>
              </a:pathLst>
            </a:custGeom>
            <a:solidFill>
              <a:srgbClr val="E9E9E9"/>
            </a:solidFill>
            <a:ln cap="rnd">
              <a:noFill/>
              <a:prstDash val="solid"/>
              <a:round/>
            </a:ln>
          </p:spPr>
        </p:sp>
        <p:sp>
          <p:nvSpPr>
            <p:cNvPr id="16" name="TextBox 16"/>
            <p:cNvSpPr txBox="1"/>
            <p:nvPr/>
          </p:nvSpPr>
          <p:spPr>
            <a:xfrm>
              <a:off x="0" y="-38100"/>
              <a:ext cx="1758402" cy="151171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9475293" y="4350280"/>
            <a:ext cx="6676431" cy="5595146"/>
            <a:chOff x="0" y="0"/>
            <a:chExt cx="1758402" cy="1473619"/>
          </a:xfrm>
        </p:grpSpPr>
        <p:sp>
          <p:nvSpPr>
            <p:cNvPr id="18" name="Freeform 18"/>
            <p:cNvSpPr/>
            <p:nvPr/>
          </p:nvSpPr>
          <p:spPr>
            <a:xfrm>
              <a:off x="0" y="0"/>
              <a:ext cx="1758402" cy="1473619"/>
            </a:xfrm>
            <a:custGeom>
              <a:avLst/>
              <a:gdLst/>
              <a:ahLst/>
              <a:cxnLst/>
              <a:rect l="l" t="t" r="r" b="b"/>
              <a:pathLst>
                <a:path w="1758402" h="1473619">
                  <a:moveTo>
                    <a:pt x="57979" y="0"/>
                  </a:moveTo>
                  <a:lnTo>
                    <a:pt x="1700422" y="0"/>
                  </a:lnTo>
                  <a:cubicBezTo>
                    <a:pt x="1715799" y="0"/>
                    <a:pt x="1730547" y="6109"/>
                    <a:pt x="1741420" y="16982"/>
                  </a:cubicBezTo>
                  <a:cubicBezTo>
                    <a:pt x="1752293" y="27855"/>
                    <a:pt x="1758402" y="42602"/>
                    <a:pt x="1758402" y="57979"/>
                  </a:cubicBezTo>
                  <a:lnTo>
                    <a:pt x="1758402" y="1415639"/>
                  </a:lnTo>
                  <a:cubicBezTo>
                    <a:pt x="1758402" y="1447660"/>
                    <a:pt x="1732443" y="1473619"/>
                    <a:pt x="1700422" y="1473619"/>
                  </a:cubicBezTo>
                  <a:lnTo>
                    <a:pt x="57979" y="1473619"/>
                  </a:lnTo>
                  <a:cubicBezTo>
                    <a:pt x="42602" y="1473619"/>
                    <a:pt x="27855" y="1467510"/>
                    <a:pt x="16982" y="1456637"/>
                  </a:cubicBezTo>
                  <a:cubicBezTo>
                    <a:pt x="6109" y="1445764"/>
                    <a:pt x="0" y="1431016"/>
                    <a:pt x="0" y="1415639"/>
                  </a:cubicBezTo>
                  <a:lnTo>
                    <a:pt x="0" y="57979"/>
                  </a:lnTo>
                  <a:cubicBezTo>
                    <a:pt x="0" y="25958"/>
                    <a:pt x="25958" y="0"/>
                    <a:pt x="57979" y="0"/>
                  </a:cubicBezTo>
                  <a:close/>
                </a:path>
              </a:pathLst>
            </a:custGeom>
            <a:solidFill>
              <a:srgbClr val="E9E9E9"/>
            </a:solidFill>
            <a:ln cap="rnd">
              <a:noFill/>
              <a:prstDash val="solid"/>
              <a:round/>
            </a:ln>
          </p:spPr>
        </p:sp>
        <p:sp>
          <p:nvSpPr>
            <p:cNvPr id="19" name="TextBox 19"/>
            <p:cNvSpPr txBox="1"/>
            <p:nvPr/>
          </p:nvSpPr>
          <p:spPr>
            <a:xfrm>
              <a:off x="0" y="-38100"/>
              <a:ext cx="1758402" cy="151171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TextBox 20"/>
          <p:cNvSpPr txBox="1"/>
          <p:nvPr/>
        </p:nvSpPr>
        <p:spPr>
          <a:xfrm>
            <a:off x="1028700" y="4638633"/>
            <a:ext cx="6124881" cy="4780914"/>
          </a:xfrm>
          <a:prstGeom prst="rect">
            <a:avLst/>
          </a:prstGeom>
        </p:spPr>
        <p:txBody>
          <a:bodyPr lIns="0" tIns="0" rIns="0" bIns="0" rtlCol="0" anchor="t">
            <a:spAutoFit/>
          </a:bodyPr>
          <a:lstStyle/>
          <a:p>
            <a:pPr algn="l">
              <a:lnSpc>
                <a:spcPts val="3185"/>
              </a:lnSpc>
              <a:spcBef>
                <a:spcPct val="0"/>
              </a:spcBef>
            </a:pPr>
            <a:r>
              <a:rPr lang="en-US" sz="2275" b="1">
                <a:solidFill>
                  <a:srgbClr val="000000"/>
                </a:solidFill>
                <a:latin typeface="Montserrat Bold"/>
                <a:ea typeface="Montserrat Bold"/>
                <a:cs typeface="Montserrat Bold"/>
                <a:sym typeface="Montserrat Bold"/>
              </a:rPr>
              <a:t>Vòng lặp không gian thời gian (Năm và Tháng):</a:t>
            </a:r>
          </a:p>
          <a:p>
            <a:pPr algn="l">
              <a:lnSpc>
                <a:spcPts val="3185"/>
              </a:lnSpc>
              <a:spcBef>
                <a:spcPct val="0"/>
              </a:spcBef>
            </a:pPr>
            <a:r>
              <a:rPr lang="en-US" sz="2275" b="1">
                <a:solidFill>
                  <a:srgbClr val="000000"/>
                </a:solidFill>
                <a:latin typeface="Montserrat Bold"/>
                <a:ea typeface="Montserrat Bold"/>
                <a:cs typeface="Montserrat Bold"/>
                <a:sym typeface="Montserrat Bold"/>
              </a:rPr>
              <a:t>Vòng lặp năm (i): </a:t>
            </a:r>
            <a:r>
              <a:rPr lang="en-US" sz="2275">
                <a:solidFill>
                  <a:srgbClr val="000000"/>
                </a:solidFill>
                <a:latin typeface="Montserrat"/>
                <a:ea typeface="Montserrat"/>
                <a:cs typeface="Montserrat"/>
                <a:sym typeface="Montserrat"/>
              </a:rPr>
              <a:t>Quét qua chuỗi dữ liệu thủy văn lịch sử gồm 10 năm liên tiếp (từ 𝑖 = 1 đến 11). Do 10 năm độc lập nên kết quả tính xong cho năm thứ nhất được lưu ra file và reset lại các mắt lưới để tính tiếp cho năm thứ hai.</a:t>
            </a:r>
          </a:p>
          <a:p>
            <a:pPr algn="l">
              <a:lnSpc>
                <a:spcPts val="3185"/>
              </a:lnSpc>
              <a:spcBef>
                <a:spcPct val="0"/>
              </a:spcBef>
            </a:pPr>
            <a:endParaRPr lang="en-US" sz="2275">
              <a:solidFill>
                <a:srgbClr val="000000"/>
              </a:solidFill>
              <a:latin typeface="Montserrat"/>
              <a:ea typeface="Montserrat"/>
              <a:cs typeface="Montserrat"/>
              <a:sym typeface="Montserrat"/>
            </a:endParaRPr>
          </a:p>
          <a:p>
            <a:pPr algn="l">
              <a:lnSpc>
                <a:spcPts val="3185"/>
              </a:lnSpc>
              <a:spcBef>
                <a:spcPct val="0"/>
              </a:spcBef>
            </a:pPr>
            <a:r>
              <a:rPr lang="en-US" sz="2275" b="1">
                <a:solidFill>
                  <a:srgbClr val="000000"/>
                </a:solidFill>
                <a:latin typeface="Montserrat Bold"/>
                <a:ea typeface="Montserrat Bold"/>
                <a:cs typeface="Montserrat Bold"/>
                <a:sym typeface="Montserrat Bold"/>
              </a:rPr>
              <a:t>Vòng lặp tháng (j)</a:t>
            </a:r>
            <a:r>
              <a:rPr lang="en-US" sz="2275">
                <a:solidFill>
                  <a:srgbClr val="000000"/>
                </a:solidFill>
                <a:latin typeface="Montserrat"/>
                <a:ea typeface="Montserrat"/>
                <a:cs typeface="Montserrat"/>
                <a:sym typeface="Montserrat"/>
              </a:rPr>
              <a:t>: Trong mỗi năm, chương trình duyệt qua 12 thời đoạn tương ứng với 12 tháng (từ 𝑗 = 1 đến 12). </a:t>
            </a:r>
          </a:p>
        </p:txBody>
      </p:sp>
      <p:sp>
        <p:nvSpPr>
          <p:cNvPr id="21" name="TextBox 21"/>
          <p:cNvSpPr txBox="1"/>
          <p:nvPr/>
        </p:nvSpPr>
        <p:spPr>
          <a:xfrm>
            <a:off x="10268642" y="4721755"/>
            <a:ext cx="5089733" cy="3580640"/>
          </a:xfrm>
          <a:prstGeom prst="rect">
            <a:avLst/>
          </a:prstGeom>
        </p:spPr>
        <p:txBody>
          <a:bodyPr lIns="0" tIns="0" rIns="0" bIns="0" rtlCol="0" anchor="t">
            <a:spAutoFit/>
          </a:bodyPr>
          <a:lstStyle/>
          <a:p>
            <a:pPr algn="l">
              <a:lnSpc>
                <a:spcPts val="3191"/>
              </a:lnSpc>
              <a:spcBef>
                <a:spcPct val="0"/>
              </a:spcBef>
            </a:pPr>
            <a:r>
              <a:rPr lang="en-US" sz="2279" b="1">
                <a:solidFill>
                  <a:srgbClr val="000000"/>
                </a:solidFill>
                <a:latin typeface="Montserrat Bold"/>
                <a:ea typeface="Montserrat Bold"/>
                <a:cs typeface="Montserrat Bold"/>
                <a:sym typeface="Montserrat Bold"/>
              </a:rPr>
              <a:t>Vòng lặp không gian trạng thái (Mắt lưới đầu và cuối):</a:t>
            </a:r>
          </a:p>
          <a:p>
            <a:pPr algn="l">
              <a:lnSpc>
                <a:spcPts val="3191"/>
              </a:lnSpc>
              <a:spcBef>
                <a:spcPct val="0"/>
              </a:spcBef>
            </a:pPr>
            <a:r>
              <a:rPr lang="en-US" sz="2279" b="1">
                <a:solidFill>
                  <a:srgbClr val="000000"/>
                </a:solidFill>
                <a:latin typeface="Montserrat Bold"/>
                <a:ea typeface="Montserrat Bold"/>
                <a:cs typeface="Montserrat Bold"/>
                <a:sym typeface="Montserrat Bold"/>
              </a:rPr>
              <a:t> Vòng lặp 𝒌:</a:t>
            </a:r>
            <a:r>
              <a:rPr lang="en-US" sz="2279">
                <a:solidFill>
                  <a:srgbClr val="000000"/>
                </a:solidFill>
                <a:latin typeface="Montserrat"/>
                <a:ea typeface="Montserrat"/>
                <a:cs typeface="Montserrat"/>
                <a:sym typeface="Montserrat"/>
              </a:rPr>
              <a:t> Quét qua tất cả các trạng thái mực nước có thể xảy ra ở thời điểm đầu tháng 𝑗. </a:t>
            </a:r>
          </a:p>
          <a:p>
            <a:pPr algn="l">
              <a:lnSpc>
                <a:spcPts val="3191"/>
              </a:lnSpc>
              <a:spcBef>
                <a:spcPct val="0"/>
              </a:spcBef>
            </a:pPr>
            <a:r>
              <a:rPr lang="en-US" sz="2279" b="1">
                <a:solidFill>
                  <a:srgbClr val="000000"/>
                </a:solidFill>
                <a:latin typeface="Montserrat Bold"/>
                <a:ea typeface="Montserrat Bold"/>
                <a:cs typeface="Montserrat Bold"/>
                <a:sym typeface="Montserrat Bold"/>
              </a:rPr>
              <a:t>Vòng lặp l:</a:t>
            </a:r>
            <a:r>
              <a:rPr lang="en-US" sz="2279">
                <a:solidFill>
                  <a:srgbClr val="000000"/>
                </a:solidFill>
                <a:latin typeface="Montserrat"/>
                <a:ea typeface="Montserrat"/>
                <a:cs typeface="Montserrat"/>
                <a:sym typeface="Montserrat"/>
              </a:rPr>
              <a:t> Tương ứng với mỗi mức nước 𝑘, quét qua mọi trạng thái mực nước có thể đạt tới ở thời điểm cuối tháng 𝑗.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22</a:t>
            </a:r>
          </a:p>
        </p:txBody>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4" name="TextBox 4"/>
          <p:cNvSpPr txBox="1"/>
          <p:nvPr/>
        </p:nvSpPr>
        <p:spPr>
          <a:xfrm>
            <a:off x="722756" y="1064725"/>
            <a:ext cx="14567998" cy="1659001"/>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2.2. Xây dựng thuật toán Quy hoạch động tuần tự (Thuật toán gốc) </a:t>
            </a:r>
          </a:p>
        </p:txBody>
      </p:sp>
      <p:sp>
        <p:nvSpPr>
          <p:cNvPr id="5" name="AutoShape 5"/>
          <p:cNvSpPr/>
          <p:nvPr/>
        </p:nvSpPr>
        <p:spPr>
          <a:xfrm>
            <a:off x="722756" y="3004714"/>
            <a:ext cx="16617124" cy="0"/>
          </a:xfrm>
          <a:prstGeom prst="line">
            <a:avLst/>
          </a:prstGeom>
          <a:ln w="9525" cap="rnd">
            <a:solidFill>
              <a:srgbClr val="000000"/>
            </a:solidFill>
            <a:prstDash val="solid"/>
            <a:headEnd type="none" w="sm" len="sm"/>
            <a:tailEnd type="none" w="sm" len="sm"/>
          </a:ln>
        </p:spPr>
      </p:sp>
      <p:sp>
        <p:nvSpPr>
          <p:cNvPr id="6" name="TextBox 6"/>
          <p:cNvSpPr txBox="1"/>
          <p:nvPr/>
        </p:nvSpPr>
        <p:spPr>
          <a:xfrm>
            <a:off x="421723" y="2938039"/>
            <a:ext cx="8405919" cy="596901"/>
          </a:xfrm>
          <a:prstGeom prst="rect">
            <a:avLst/>
          </a:prstGeom>
        </p:spPr>
        <p:txBody>
          <a:bodyPr lIns="0" tIns="0" rIns="0" bIns="0" rtlCol="0" anchor="t">
            <a:spAutoFit/>
          </a:bodyPr>
          <a:lstStyle/>
          <a:p>
            <a:pPr algn="ctr">
              <a:lnSpc>
                <a:spcPts val="4899"/>
              </a:lnSpc>
              <a:spcBef>
                <a:spcPct val="0"/>
              </a:spcBef>
            </a:pPr>
            <a:r>
              <a:rPr lang="en-US" sz="3499" b="1">
                <a:solidFill>
                  <a:srgbClr val="000000"/>
                </a:solidFill>
                <a:latin typeface="Montserrat Bold"/>
                <a:ea typeface="Montserrat Bold"/>
                <a:cs typeface="Montserrat Bold"/>
                <a:sym typeface="Montserrat Bold"/>
              </a:rPr>
              <a:t>2.2.3. Logic tối ưu hóa và truy vết </a:t>
            </a:r>
          </a:p>
        </p:txBody>
      </p:sp>
      <p:sp>
        <p:nvSpPr>
          <p:cNvPr id="7" name="TextBox 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8" name="Freeform 8"/>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9" name="Group 9"/>
          <p:cNvGrpSpPr/>
          <p:nvPr/>
        </p:nvGrpSpPr>
        <p:grpSpPr>
          <a:xfrm>
            <a:off x="16698626" y="472575"/>
            <a:ext cx="641254" cy="484209"/>
            <a:chOff x="0" y="0"/>
            <a:chExt cx="168890" cy="127528"/>
          </a:xfrm>
        </p:grpSpPr>
        <p:sp>
          <p:nvSpPr>
            <p:cNvPr id="10" name="Freeform 10"/>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11" name="TextBox 11"/>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12" name="Freeform 12"/>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TextBox 13"/>
          <p:cNvSpPr txBox="1"/>
          <p:nvPr/>
        </p:nvSpPr>
        <p:spPr>
          <a:xfrm>
            <a:off x="722756" y="3525415"/>
            <a:ext cx="16617124" cy="701675"/>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Canva Sans"/>
                <a:ea typeface="Canva Sans"/>
                <a:cs typeface="Canva Sans"/>
                <a:sym typeface="Canva Sans"/>
              </a:rPr>
              <a:t>Tại mỗi bước chuyển tiếp từ trạng thái 𝑘 sang 𝑙 trong tháng 𝑗, chương trình sẽ kiểm tra các phương trình cân bằng lưu lượng. Nếu phép chuyển đổi này hợp lệ (thỏa mãn công suất đảm bảo và giới hạn xả), điện lượng tạo ra sẽ được tính toán. </a:t>
            </a:r>
          </a:p>
        </p:txBody>
      </p:sp>
      <p:grpSp>
        <p:nvGrpSpPr>
          <p:cNvPr id="14" name="Group 14"/>
          <p:cNvGrpSpPr/>
          <p:nvPr/>
        </p:nvGrpSpPr>
        <p:grpSpPr>
          <a:xfrm>
            <a:off x="722756" y="4646302"/>
            <a:ext cx="4502447" cy="4611998"/>
            <a:chOff x="0" y="0"/>
            <a:chExt cx="1185830" cy="1214683"/>
          </a:xfrm>
        </p:grpSpPr>
        <p:sp>
          <p:nvSpPr>
            <p:cNvPr id="15" name="Freeform 15"/>
            <p:cNvSpPr/>
            <p:nvPr/>
          </p:nvSpPr>
          <p:spPr>
            <a:xfrm>
              <a:off x="0" y="0"/>
              <a:ext cx="1185830" cy="1214683"/>
            </a:xfrm>
            <a:custGeom>
              <a:avLst/>
              <a:gdLst/>
              <a:ahLst/>
              <a:cxnLst/>
              <a:rect l="l" t="t" r="r" b="b"/>
              <a:pathLst>
                <a:path w="1185830" h="1214683">
                  <a:moveTo>
                    <a:pt x="85975" y="0"/>
                  </a:moveTo>
                  <a:lnTo>
                    <a:pt x="1099855" y="0"/>
                  </a:lnTo>
                  <a:cubicBezTo>
                    <a:pt x="1147338" y="0"/>
                    <a:pt x="1185830" y="38492"/>
                    <a:pt x="1185830" y="85975"/>
                  </a:cubicBezTo>
                  <a:lnTo>
                    <a:pt x="1185830" y="1128708"/>
                  </a:lnTo>
                  <a:cubicBezTo>
                    <a:pt x="1185830" y="1151510"/>
                    <a:pt x="1176772" y="1173378"/>
                    <a:pt x="1160648" y="1189501"/>
                  </a:cubicBezTo>
                  <a:cubicBezTo>
                    <a:pt x="1144525" y="1205625"/>
                    <a:pt x="1122657" y="1214683"/>
                    <a:pt x="1099855" y="1214683"/>
                  </a:cubicBezTo>
                  <a:lnTo>
                    <a:pt x="85975" y="1214683"/>
                  </a:lnTo>
                  <a:cubicBezTo>
                    <a:pt x="38492" y="1214683"/>
                    <a:pt x="0" y="1176190"/>
                    <a:pt x="0" y="1128708"/>
                  </a:cubicBezTo>
                  <a:lnTo>
                    <a:pt x="0" y="85975"/>
                  </a:lnTo>
                  <a:cubicBezTo>
                    <a:pt x="0" y="63173"/>
                    <a:pt x="9058" y="41305"/>
                    <a:pt x="25181" y="25181"/>
                  </a:cubicBezTo>
                  <a:cubicBezTo>
                    <a:pt x="41305" y="9058"/>
                    <a:pt x="63173" y="0"/>
                    <a:pt x="85975" y="0"/>
                  </a:cubicBezTo>
                  <a:close/>
                </a:path>
              </a:pathLst>
            </a:custGeom>
            <a:solidFill>
              <a:srgbClr val="E9E9E9"/>
            </a:solidFill>
            <a:ln cap="rnd">
              <a:noFill/>
              <a:prstDash val="solid"/>
              <a:round/>
            </a:ln>
          </p:spPr>
        </p:sp>
        <p:sp>
          <p:nvSpPr>
            <p:cNvPr id="16" name="TextBox 16"/>
            <p:cNvSpPr txBox="1"/>
            <p:nvPr/>
          </p:nvSpPr>
          <p:spPr>
            <a:xfrm>
              <a:off x="0" y="-38100"/>
              <a:ext cx="1185830" cy="125278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6131632" y="4646302"/>
            <a:ext cx="4502447" cy="4611998"/>
            <a:chOff x="0" y="0"/>
            <a:chExt cx="1185830" cy="1214683"/>
          </a:xfrm>
        </p:grpSpPr>
        <p:sp>
          <p:nvSpPr>
            <p:cNvPr id="18" name="Freeform 18"/>
            <p:cNvSpPr/>
            <p:nvPr/>
          </p:nvSpPr>
          <p:spPr>
            <a:xfrm>
              <a:off x="0" y="0"/>
              <a:ext cx="1185830" cy="1214683"/>
            </a:xfrm>
            <a:custGeom>
              <a:avLst/>
              <a:gdLst/>
              <a:ahLst/>
              <a:cxnLst/>
              <a:rect l="l" t="t" r="r" b="b"/>
              <a:pathLst>
                <a:path w="1185830" h="1214683">
                  <a:moveTo>
                    <a:pt x="85975" y="0"/>
                  </a:moveTo>
                  <a:lnTo>
                    <a:pt x="1099855" y="0"/>
                  </a:lnTo>
                  <a:cubicBezTo>
                    <a:pt x="1147338" y="0"/>
                    <a:pt x="1185830" y="38492"/>
                    <a:pt x="1185830" y="85975"/>
                  </a:cubicBezTo>
                  <a:lnTo>
                    <a:pt x="1185830" y="1128708"/>
                  </a:lnTo>
                  <a:cubicBezTo>
                    <a:pt x="1185830" y="1151510"/>
                    <a:pt x="1176772" y="1173378"/>
                    <a:pt x="1160648" y="1189501"/>
                  </a:cubicBezTo>
                  <a:cubicBezTo>
                    <a:pt x="1144525" y="1205625"/>
                    <a:pt x="1122657" y="1214683"/>
                    <a:pt x="1099855" y="1214683"/>
                  </a:cubicBezTo>
                  <a:lnTo>
                    <a:pt x="85975" y="1214683"/>
                  </a:lnTo>
                  <a:cubicBezTo>
                    <a:pt x="38492" y="1214683"/>
                    <a:pt x="0" y="1176190"/>
                    <a:pt x="0" y="1128708"/>
                  </a:cubicBezTo>
                  <a:lnTo>
                    <a:pt x="0" y="85975"/>
                  </a:lnTo>
                  <a:cubicBezTo>
                    <a:pt x="0" y="63173"/>
                    <a:pt x="9058" y="41305"/>
                    <a:pt x="25181" y="25181"/>
                  </a:cubicBezTo>
                  <a:cubicBezTo>
                    <a:pt x="41305" y="9058"/>
                    <a:pt x="63173" y="0"/>
                    <a:pt x="85975" y="0"/>
                  </a:cubicBezTo>
                  <a:close/>
                </a:path>
              </a:pathLst>
            </a:custGeom>
            <a:solidFill>
              <a:srgbClr val="E9E9E9"/>
            </a:solidFill>
            <a:ln cap="rnd">
              <a:noFill/>
              <a:prstDash val="solid"/>
              <a:round/>
            </a:ln>
          </p:spPr>
        </p:sp>
        <p:sp>
          <p:nvSpPr>
            <p:cNvPr id="19" name="TextBox 19"/>
            <p:cNvSpPr txBox="1"/>
            <p:nvPr/>
          </p:nvSpPr>
          <p:spPr>
            <a:xfrm>
              <a:off x="0" y="-38100"/>
              <a:ext cx="1185830" cy="125278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0" name="Group 20"/>
          <p:cNvGrpSpPr/>
          <p:nvPr/>
        </p:nvGrpSpPr>
        <p:grpSpPr>
          <a:xfrm>
            <a:off x="11538955" y="4646302"/>
            <a:ext cx="4502447" cy="4611998"/>
            <a:chOff x="0" y="0"/>
            <a:chExt cx="1185830" cy="1214683"/>
          </a:xfrm>
        </p:grpSpPr>
        <p:sp>
          <p:nvSpPr>
            <p:cNvPr id="21" name="Freeform 21"/>
            <p:cNvSpPr/>
            <p:nvPr/>
          </p:nvSpPr>
          <p:spPr>
            <a:xfrm>
              <a:off x="0" y="0"/>
              <a:ext cx="1185830" cy="1214683"/>
            </a:xfrm>
            <a:custGeom>
              <a:avLst/>
              <a:gdLst/>
              <a:ahLst/>
              <a:cxnLst/>
              <a:rect l="l" t="t" r="r" b="b"/>
              <a:pathLst>
                <a:path w="1185830" h="1214683">
                  <a:moveTo>
                    <a:pt x="85975" y="0"/>
                  </a:moveTo>
                  <a:lnTo>
                    <a:pt x="1099855" y="0"/>
                  </a:lnTo>
                  <a:cubicBezTo>
                    <a:pt x="1147338" y="0"/>
                    <a:pt x="1185830" y="38492"/>
                    <a:pt x="1185830" y="85975"/>
                  </a:cubicBezTo>
                  <a:lnTo>
                    <a:pt x="1185830" y="1128708"/>
                  </a:lnTo>
                  <a:cubicBezTo>
                    <a:pt x="1185830" y="1151510"/>
                    <a:pt x="1176772" y="1173378"/>
                    <a:pt x="1160648" y="1189501"/>
                  </a:cubicBezTo>
                  <a:cubicBezTo>
                    <a:pt x="1144525" y="1205625"/>
                    <a:pt x="1122657" y="1214683"/>
                    <a:pt x="1099855" y="1214683"/>
                  </a:cubicBezTo>
                  <a:lnTo>
                    <a:pt x="85975" y="1214683"/>
                  </a:lnTo>
                  <a:cubicBezTo>
                    <a:pt x="38492" y="1214683"/>
                    <a:pt x="0" y="1176190"/>
                    <a:pt x="0" y="1128708"/>
                  </a:cubicBezTo>
                  <a:lnTo>
                    <a:pt x="0" y="85975"/>
                  </a:lnTo>
                  <a:cubicBezTo>
                    <a:pt x="0" y="63173"/>
                    <a:pt x="9058" y="41305"/>
                    <a:pt x="25181" y="25181"/>
                  </a:cubicBezTo>
                  <a:cubicBezTo>
                    <a:pt x="41305" y="9058"/>
                    <a:pt x="63173" y="0"/>
                    <a:pt x="85975" y="0"/>
                  </a:cubicBezTo>
                  <a:close/>
                </a:path>
              </a:pathLst>
            </a:custGeom>
            <a:solidFill>
              <a:srgbClr val="E9E9E9"/>
            </a:solidFill>
            <a:ln cap="rnd">
              <a:noFill/>
              <a:prstDash val="solid"/>
              <a:round/>
            </a:ln>
          </p:spPr>
        </p:sp>
        <p:sp>
          <p:nvSpPr>
            <p:cNvPr id="22" name="TextBox 22"/>
            <p:cNvSpPr txBox="1"/>
            <p:nvPr/>
          </p:nvSpPr>
          <p:spPr>
            <a:xfrm>
              <a:off x="0" y="-38100"/>
              <a:ext cx="1185830" cy="125278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3" name="TextBox 23"/>
          <p:cNvSpPr txBox="1"/>
          <p:nvPr/>
        </p:nvSpPr>
        <p:spPr>
          <a:xfrm>
            <a:off x="1028568" y="4967368"/>
            <a:ext cx="3890824" cy="3674895"/>
          </a:xfrm>
          <a:prstGeom prst="rect">
            <a:avLst/>
          </a:prstGeom>
        </p:spPr>
        <p:txBody>
          <a:bodyPr lIns="0" tIns="0" rIns="0" bIns="0" rtlCol="0" anchor="t">
            <a:spAutoFit/>
          </a:bodyPr>
          <a:lstStyle/>
          <a:p>
            <a:pPr algn="ctr">
              <a:lnSpc>
                <a:spcPts val="3246"/>
              </a:lnSpc>
              <a:spcBef>
                <a:spcPct val="0"/>
              </a:spcBef>
            </a:pPr>
            <a:r>
              <a:rPr lang="en-US" sz="2319" b="1">
                <a:solidFill>
                  <a:srgbClr val="000000"/>
                </a:solidFill>
                <a:latin typeface="Montserrat Bold"/>
                <a:ea typeface="Montserrat Bold"/>
                <a:cs typeface="Montserrat Bold"/>
                <a:sym typeface="Montserrat Bold"/>
              </a:rPr>
              <a:t>Mảng Emax[j][l]:</a:t>
            </a:r>
            <a:r>
              <a:rPr lang="en-US" sz="2319">
                <a:solidFill>
                  <a:srgbClr val="000000"/>
                </a:solidFill>
                <a:latin typeface="Montserrat"/>
                <a:ea typeface="Montserrat"/>
                <a:cs typeface="Montserrat"/>
                <a:sym typeface="Montserrat"/>
              </a:rPr>
              <a:t> </a:t>
            </a:r>
          </a:p>
          <a:p>
            <a:pPr algn="ctr">
              <a:lnSpc>
                <a:spcPts val="3246"/>
              </a:lnSpc>
              <a:spcBef>
                <a:spcPct val="0"/>
              </a:spcBef>
            </a:pPr>
            <a:r>
              <a:rPr lang="en-US" sz="2319">
                <a:solidFill>
                  <a:srgbClr val="000000"/>
                </a:solidFill>
                <a:latin typeface="Montserrat"/>
                <a:ea typeface="Montserrat"/>
                <a:cs typeface="Montserrat"/>
                <a:sym typeface="Montserrat"/>
              </a:rPr>
              <a:t>Lưu trữ tổng điện lượng tích lũy lớn nhất đạt được từ đầu năm đến cuối tháng 𝑗 tại trạng thái 𝑙. Nếu một quỹ đạo mới tạo ra tổng điện lượng cao hơn giá trị hiện tại, Emax sẽ được cập nhật. </a:t>
            </a:r>
          </a:p>
        </p:txBody>
      </p:sp>
      <p:sp>
        <p:nvSpPr>
          <p:cNvPr id="24" name="TextBox 24"/>
          <p:cNvSpPr txBox="1"/>
          <p:nvPr/>
        </p:nvSpPr>
        <p:spPr>
          <a:xfrm>
            <a:off x="6403475" y="4967368"/>
            <a:ext cx="3958763" cy="2855722"/>
          </a:xfrm>
          <a:prstGeom prst="rect">
            <a:avLst/>
          </a:prstGeom>
        </p:spPr>
        <p:txBody>
          <a:bodyPr lIns="0" tIns="0" rIns="0" bIns="0" rtlCol="0" anchor="t">
            <a:spAutoFit/>
          </a:bodyPr>
          <a:lstStyle/>
          <a:p>
            <a:pPr algn="ctr">
              <a:lnSpc>
                <a:spcPts val="3247"/>
              </a:lnSpc>
              <a:spcBef>
                <a:spcPct val="0"/>
              </a:spcBef>
            </a:pPr>
            <a:r>
              <a:rPr lang="en-US" sz="2319" b="1">
                <a:solidFill>
                  <a:srgbClr val="000000"/>
                </a:solidFill>
                <a:latin typeface="Montserrat Bold"/>
                <a:ea typeface="Montserrat Bold"/>
                <a:cs typeface="Montserrat Bold"/>
                <a:sym typeface="Montserrat Bold"/>
              </a:rPr>
              <a:t>Mảng truoc[j][l]:</a:t>
            </a:r>
          </a:p>
          <a:p>
            <a:pPr algn="ctr">
              <a:lnSpc>
                <a:spcPts val="3247"/>
              </a:lnSpc>
              <a:spcBef>
                <a:spcPct val="0"/>
              </a:spcBef>
            </a:pPr>
            <a:r>
              <a:rPr lang="en-US" sz="2319">
                <a:solidFill>
                  <a:srgbClr val="000000"/>
                </a:solidFill>
                <a:latin typeface="Montserrat"/>
                <a:ea typeface="Montserrat"/>
                <a:cs typeface="Montserrat"/>
                <a:sym typeface="Montserrat"/>
              </a:rPr>
              <a:t> Hoạt động như một "cuốn sổ nhật ký". Mỗi khi Emax được cập nhật, mảng này sẽ ghi nhớ lại chỉ số của mắt lưới 𝑘 (trạng thái trước đó). </a:t>
            </a:r>
          </a:p>
        </p:txBody>
      </p:sp>
      <p:sp>
        <p:nvSpPr>
          <p:cNvPr id="25" name="TextBox 25"/>
          <p:cNvSpPr txBox="1"/>
          <p:nvPr/>
        </p:nvSpPr>
        <p:spPr>
          <a:xfrm>
            <a:off x="11966903" y="4976893"/>
            <a:ext cx="3646550" cy="3698585"/>
          </a:xfrm>
          <a:prstGeom prst="rect">
            <a:avLst/>
          </a:prstGeom>
        </p:spPr>
        <p:txBody>
          <a:bodyPr lIns="0" tIns="0" rIns="0" bIns="0" rtlCol="0" anchor="t">
            <a:spAutoFit/>
          </a:bodyPr>
          <a:lstStyle/>
          <a:p>
            <a:pPr algn="ctr">
              <a:lnSpc>
                <a:spcPts val="2990"/>
              </a:lnSpc>
              <a:spcBef>
                <a:spcPct val="0"/>
              </a:spcBef>
            </a:pPr>
            <a:r>
              <a:rPr lang="en-US" sz="2136" b="1">
                <a:solidFill>
                  <a:srgbClr val="000000"/>
                </a:solidFill>
                <a:latin typeface="Montserrat Bold"/>
                <a:ea typeface="Montserrat Bold"/>
                <a:cs typeface="Montserrat Bold"/>
                <a:sym typeface="Montserrat Bold"/>
              </a:rPr>
              <a:t>Truy vết (Backtracking):</a:t>
            </a:r>
            <a:r>
              <a:rPr lang="en-US" sz="2136">
                <a:solidFill>
                  <a:srgbClr val="000000"/>
                </a:solidFill>
                <a:latin typeface="Montserrat"/>
                <a:ea typeface="Montserrat"/>
                <a:cs typeface="Montserrat"/>
                <a:sym typeface="Montserrat"/>
              </a:rPr>
              <a:t> Sau khi vòng lặp tháng kết thúc (đến tháng 12), thuật 13 toán sẽ bắt đầu từ điểm có Emax cao nhất và sử dụng mảng truoc để truy ngược lại từng bước về tháng 1, qua đó vẽ ra chính xác biểu đồ điều phối mực nước tối ưu của năm đó.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sp>
        <p:nvSpPr>
          <p:cNvPr id="3" name="Freeform 3"/>
          <p:cNvSpPr/>
          <p:nvPr/>
        </p:nvSpPr>
        <p:spPr>
          <a:xfrm rot="1993726">
            <a:off x="-229798" y="1538819"/>
            <a:ext cx="16564892" cy="16523480"/>
          </a:xfrm>
          <a:custGeom>
            <a:avLst/>
            <a:gdLst/>
            <a:ahLst/>
            <a:cxnLst/>
            <a:rect l="l" t="t" r="r" b="b"/>
            <a:pathLst>
              <a:path w="16564892" h="16523480">
                <a:moveTo>
                  <a:pt x="0" y="0"/>
                </a:moveTo>
                <a:lnTo>
                  <a:pt x="16564892" y="0"/>
                </a:lnTo>
                <a:lnTo>
                  <a:pt x="16564892" y="16523480"/>
                </a:lnTo>
                <a:lnTo>
                  <a:pt x="0" y="16523480"/>
                </a:lnTo>
                <a:lnTo>
                  <a:pt x="0" y="0"/>
                </a:lnTo>
                <a:close/>
              </a:path>
            </a:pathLst>
          </a:custGeom>
          <a:blipFill>
            <a:blip r:embed="rId3"/>
            <a:stretch>
              <a:fillRect/>
            </a:stretch>
          </a:blipFill>
        </p:spPr>
      </p:sp>
      <p:sp>
        <p:nvSpPr>
          <p:cNvPr id="4" name="AutoShape 4"/>
          <p:cNvSpPr/>
          <p:nvPr/>
        </p:nvSpPr>
        <p:spPr>
          <a:xfrm>
            <a:off x="722756" y="2184934"/>
            <a:ext cx="16617124" cy="0"/>
          </a:xfrm>
          <a:prstGeom prst="line">
            <a:avLst/>
          </a:prstGeom>
          <a:ln w="9525" cap="rnd">
            <a:solidFill>
              <a:srgbClr val="FFFFFF"/>
            </a:solidFill>
            <a:prstDash val="solid"/>
            <a:headEnd type="none" w="sm" len="sm"/>
            <a:tailEnd type="none" w="sm" len="sm"/>
          </a:ln>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9" name="Group 9"/>
          <p:cNvGrpSpPr/>
          <p:nvPr/>
        </p:nvGrpSpPr>
        <p:grpSpPr>
          <a:xfrm>
            <a:off x="722756" y="4009700"/>
            <a:ext cx="5091594" cy="4638561"/>
            <a:chOff x="0" y="0"/>
            <a:chExt cx="1340996" cy="1221679"/>
          </a:xfrm>
        </p:grpSpPr>
        <p:sp>
          <p:nvSpPr>
            <p:cNvPr id="10" name="Freeform 10"/>
            <p:cNvSpPr/>
            <p:nvPr/>
          </p:nvSpPr>
          <p:spPr>
            <a:xfrm>
              <a:off x="0" y="0"/>
              <a:ext cx="1340996" cy="1221679"/>
            </a:xfrm>
            <a:custGeom>
              <a:avLst/>
              <a:gdLst/>
              <a:ahLst/>
              <a:cxnLst/>
              <a:rect l="l" t="t" r="r" b="b"/>
              <a:pathLst>
                <a:path w="1340996" h="1221679">
                  <a:moveTo>
                    <a:pt x="76026" y="0"/>
                  </a:moveTo>
                  <a:lnTo>
                    <a:pt x="1264970" y="0"/>
                  </a:lnTo>
                  <a:cubicBezTo>
                    <a:pt x="1306958" y="0"/>
                    <a:pt x="1340996" y="34038"/>
                    <a:pt x="1340996" y="76026"/>
                  </a:cubicBezTo>
                  <a:lnTo>
                    <a:pt x="1340996" y="1145652"/>
                  </a:lnTo>
                  <a:cubicBezTo>
                    <a:pt x="1340996" y="1187640"/>
                    <a:pt x="1306958" y="1221679"/>
                    <a:pt x="1264970" y="1221679"/>
                  </a:cubicBezTo>
                  <a:lnTo>
                    <a:pt x="76026" y="1221679"/>
                  </a:lnTo>
                  <a:cubicBezTo>
                    <a:pt x="34038" y="1221679"/>
                    <a:pt x="0" y="1187640"/>
                    <a:pt x="0" y="1145652"/>
                  </a:cubicBezTo>
                  <a:lnTo>
                    <a:pt x="0" y="76026"/>
                  </a:lnTo>
                  <a:cubicBezTo>
                    <a:pt x="0" y="34038"/>
                    <a:pt x="34038" y="0"/>
                    <a:pt x="76026" y="0"/>
                  </a:cubicBezTo>
                  <a:close/>
                </a:path>
              </a:pathLst>
            </a:custGeom>
            <a:solidFill>
              <a:srgbClr val="333333">
                <a:alpha val="76863"/>
              </a:srgbClr>
            </a:solidFill>
            <a:ln cap="rnd">
              <a:noFill/>
              <a:prstDash val="solid"/>
              <a:round/>
            </a:ln>
          </p:spPr>
        </p:sp>
        <p:sp>
          <p:nvSpPr>
            <p:cNvPr id="11" name="TextBox 11"/>
            <p:cNvSpPr txBox="1"/>
            <p:nvPr/>
          </p:nvSpPr>
          <p:spPr>
            <a:xfrm>
              <a:off x="0" y="-38100"/>
              <a:ext cx="1340996" cy="125977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2" name="Group 12"/>
          <p:cNvGrpSpPr/>
          <p:nvPr/>
        </p:nvGrpSpPr>
        <p:grpSpPr>
          <a:xfrm>
            <a:off x="6598203" y="4009700"/>
            <a:ext cx="5091594" cy="4638561"/>
            <a:chOff x="0" y="0"/>
            <a:chExt cx="1340996" cy="1221679"/>
          </a:xfrm>
        </p:grpSpPr>
        <p:sp>
          <p:nvSpPr>
            <p:cNvPr id="13" name="Freeform 13"/>
            <p:cNvSpPr/>
            <p:nvPr/>
          </p:nvSpPr>
          <p:spPr>
            <a:xfrm>
              <a:off x="0" y="0"/>
              <a:ext cx="1340996" cy="1221679"/>
            </a:xfrm>
            <a:custGeom>
              <a:avLst/>
              <a:gdLst/>
              <a:ahLst/>
              <a:cxnLst/>
              <a:rect l="l" t="t" r="r" b="b"/>
              <a:pathLst>
                <a:path w="1340996" h="1221679">
                  <a:moveTo>
                    <a:pt x="76026" y="0"/>
                  </a:moveTo>
                  <a:lnTo>
                    <a:pt x="1264970" y="0"/>
                  </a:lnTo>
                  <a:cubicBezTo>
                    <a:pt x="1306958" y="0"/>
                    <a:pt x="1340996" y="34038"/>
                    <a:pt x="1340996" y="76026"/>
                  </a:cubicBezTo>
                  <a:lnTo>
                    <a:pt x="1340996" y="1145652"/>
                  </a:lnTo>
                  <a:cubicBezTo>
                    <a:pt x="1340996" y="1187640"/>
                    <a:pt x="1306958" y="1221679"/>
                    <a:pt x="1264970" y="1221679"/>
                  </a:cubicBezTo>
                  <a:lnTo>
                    <a:pt x="76026" y="1221679"/>
                  </a:lnTo>
                  <a:cubicBezTo>
                    <a:pt x="34038" y="1221679"/>
                    <a:pt x="0" y="1187640"/>
                    <a:pt x="0" y="1145652"/>
                  </a:cubicBezTo>
                  <a:lnTo>
                    <a:pt x="0" y="76026"/>
                  </a:lnTo>
                  <a:cubicBezTo>
                    <a:pt x="0" y="34038"/>
                    <a:pt x="34038" y="0"/>
                    <a:pt x="76026" y="0"/>
                  </a:cubicBezTo>
                  <a:close/>
                </a:path>
              </a:pathLst>
            </a:custGeom>
            <a:solidFill>
              <a:srgbClr val="333333">
                <a:alpha val="76863"/>
              </a:srgbClr>
            </a:solidFill>
            <a:ln cap="rnd">
              <a:noFill/>
              <a:prstDash val="solid"/>
              <a:round/>
            </a:ln>
          </p:spPr>
        </p:sp>
        <p:sp>
          <p:nvSpPr>
            <p:cNvPr id="14" name="TextBox 14"/>
            <p:cNvSpPr txBox="1"/>
            <p:nvPr/>
          </p:nvSpPr>
          <p:spPr>
            <a:xfrm>
              <a:off x="0" y="-38100"/>
              <a:ext cx="1340996" cy="125977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5" name="Group 15"/>
          <p:cNvGrpSpPr/>
          <p:nvPr/>
        </p:nvGrpSpPr>
        <p:grpSpPr>
          <a:xfrm>
            <a:off x="12454497" y="4009700"/>
            <a:ext cx="5091594" cy="4638561"/>
            <a:chOff x="0" y="0"/>
            <a:chExt cx="1340996" cy="1221679"/>
          </a:xfrm>
        </p:grpSpPr>
        <p:sp>
          <p:nvSpPr>
            <p:cNvPr id="16" name="Freeform 16"/>
            <p:cNvSpPr/>
            <p:nvPr/>
          </p:nvSpPr>
          <p:spPr>
            <a:xfrm>
              <a:off x="0" y="0"/>
              <a:ext cx="1340996" cy="1221679"/>
            </a:xfrm>
            <a:custGeom>
              <a:avLst/>
              <a:gdLst/>
              <a:ahLst/>
              <a:cxnLst/>
              <a:rect l="l" t="t" r="r" b="b"/>
              <a:pathLst>
                <a:path w="1340996" h="1221679">
                  <a:moveTo>
                    <a:pt x="76026" y="0"/>
                  </a:moveTo>
                  <a:lnTo>
                    <a:pt x="1264970" y="0"/>
                  </a:lnTo>
                  <a:cubicBezTo>
                    <a:pt x="1306958" y="0"/>
                    <a:pt x="1340996" y="34038"/>
                    <a:pt x="1340996" y="76026"/>
                  </a:cubicBezTo>
                  <a:lnTo>
                    <a:pt x="1340996" y="1145652"/>
                  </a:lnTo>
                  <a:cubicBezTo>
                    <a:pt x="1340996" y="1187640"/>
                    <a:pt x="1306958" y="1221679"/>
                    <a:pt x="1264970" y="1221679"/>
                  </a:cubicBezTo>
                  <a:lnTo>
                    <a:pt x="76026" y="1221679"/>
                  </a:lnTo>
                  <a:cubicBezTo>
                    <a:pt x="34038" y="1221679"/>
                    <a:pt x="0" y="1187640"/>
                    <a:pt x="0" y="1145652"/>
                  </a:cubicBezTo>
                  <a:lnTo>
                    <a:pt x="0" y="76026"/>
                  </a:lnTo>
                  <a:cubicBezTo>
                    <a:pt x="0" y="34038"/>
                    <a:pt x="34038" y="0"/>
                    <a:pt x="76026" y="0"/>
                  </a:cubicBezTo>
                  <a:close/>
                </a:path>
              </a:pathLst>
            </a:custGeom>
            <a:solidFill>
              <a:srgbClr val="333333">
                <a:alpha val="76863"/>
              </a:srgbClr>
            </a:solidFill>
            <a:ln cap="rnd">
              <a:noFill/>
              <a:prstDash val="solid"/>
              <a:round/>
            </a:ln>
          </p:spPr>
        </p:sp>
        <p:sp>
          <p:nvSpPr>
            <p:cNvPr id="17" name="TextBox 17"/>
            <p:cNvSpPr txBox="1"/>
            <p:nvPr/>
          </p:nvSpPr>
          <p:spPr>
            <a:xfrm>
              <a:off x="0" y="-38100"/>
              <a:ext cx="1340996" cy="125977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8" name="Freeform 18"/>
          <p:cNvSpPr/>
          <p:nvPr/>
        </p:nvSpPr>
        <p:spPr>
          <a:xfrm>
            <a:off x="2617283" y="4453071"/>
            <a:ext cx="1103506" cy="1077843"/>
          </a:xfrm>
          <a:custGeom>
            <a:avLst/>
            <a:gdLst/>
            <a:ahLst/>
            <a:cxnLst/>
            <a:rect l="l" t="t" r="r" b="b"/>
            <a:pathLst>
              <a:path w="1103506" h="1077843">
                <a:moveTo>
                  <a:pt x="0" y="0"/>
                </a:moveTo>
                <a:lnTo>
                  <a:pt x="1103507" y="0"/>
                </a:lnTo>
                <a:lnTo>
                  <a:pt x="1103507" y="1077844"/>
                </a:lnTo>
                <a:lnTo>
                  <a:pt x="0" y="1077844"/>
                </a:lnTo>
                <a:lnTo>
                  <a:pt x="0" y="0"/>
                </a:lnTo>
                <a:close/>
              </a:path>
            </a:pathLst>
          </a:custGeom>
          <a:blipFill>
            <a:blip r:embed="rId6"/>
            <a:stretch>
              <a:fillRect/>
            </a:stretch>
          </a:blipFill>
        </p:spPr>
      </p:sp>
      <p:sp>
        <p:nvSpPr>
          <p:cNvPr id="19" name="Freeform 19"/>
          <p:cNvSpPr/>
          <p:nvPr/>
        </p:nvSpPr>
        <p:spPr>
          <a:xfrm>
            <a:off x="8333721" y="4207272"/>
            <a:ext cx="1385207" cy="1323642"/>
          </a:xfrm>
          <a:custGeom>
            <a:avLst/>
            <a:gdLst/>
            <a:ahLst/>
            <a:cxnLst/>
            <a:rect l="l" t="t" r="r" b="b"/>
            <a:pathLst>
              <a:path w="1385207" h="1323642">
                <a:moveTo>
                  <a:pt x="0" y="0"/>
                </a:moveTo>
                <a:lnTo>
                  <a:pt x="1385207" y="0"/>
                </a:lnTo>
                <a:lnTo>
                  <a:pt x="1385207" y="1323643"/>
                </a:lnTo>
                <a:lnTo>
                  <a:pt x="0" y="1323643"/>
                </a:lnTo>
                <a:lnTo>
                  <a:pt x="0" y="0"/>
                </a:lnTo>
                <a:close/>
              </a:path>
            </a:pathLst>
          </a:custGeom>
          <a:blipFill>
            <a:blip r:embed="rId7"/>
            <a:stretch>
              <a:fillRect/>
            </a:stretch>
          </a:blipFill>
        </p:spPr>
      </p:sp>
      <p:sp>
        <p:nvSpPr>
          <p:cNvPr id="20" name="Freeform 20"/>
          <p:cNvSpPr/>
          <p:nvPr/>
        </p:nvSpPr>
        <p:spPr>
          <a:xfrm>
            <a:off x="14446868" y="4588141"/>
            <a:ext cx="1106853" cy="807704"/>
          </a:xfrm>
          <a:custGeom>
            <a:avLst/>
            <a:gdLst/>
            <a:ahLst/>
            <a:cxnLst/>
            <a:rect l="l" t="t" r="r" b="b"/>
            <a:pathLst>
              <a:path w="1106853" h="807704">
                <a:moveTo>
                  <a:pt x="0" y="0"/>
                </a:moveTo>
                <a:lnTo>
                  <a:pt x="1106853" y="0"/>
                </a:lnTo>
                <a:lnTo>
                  <a:pt x="1106853" y="807704"/>
                </a:lnTo>
                <a:lnTo>
                  <a:pt x="0" y="807704"/>
                </a:lnTo>
                <a:lnTo>
                  <a:pt x="0" y="0"/>
                </a:lnTo>
                <a:close/>
              </a:path>
            </a:pathLst>
          </a:custGeom>
          <a:blipFill>
            <a:blip r:embed="rId8"/>
            <a:stretch>
              <a:fillRect/>
            </a:stretch>
          </a:blipFill>
        </p:spPr>
      </p:sp>
      <p:sp>
        <p:nvSpPr>
          <p:cNvPr id="21" name="TextBox 2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23</a:t>
            </a:r>
          </a:p>
        </p:txBody>
      </p:sp>
      <p:sp>
        <p:nvSpPr>
          <p:cNvPr id="22" name="TextBox 22"/>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23" name="TextBox 23"/>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2.3. Rào cản vật lý và giới hạn của phương pháp tuần tự </a:t>
            </a:r>
          </a:p>
        </p:txBody>
      </p:sp>
      <p:sp>
        <p:nvSpPr>
          <p:cNvPr id="24" name="TextBox 24"/>
          <p:cNvSpPr txBox="1"/>
          <p:nvPr/>
        </p:nvSpPr>
        <p:spPr>
          <a:xfrm>
            <a:off x="722756" y="2370671"/>
            <a:ext cx="16284816" cy="656590"/>
          </a:xfrm>
          <a:prstGeom prst="rect">
            <a:avLst/>
          </a:prstGeom>
        </p:spPr>
        <p:txBody>
          <a:bodyPr lIns="0" tIns="0" rIns="0" bIns="0" rtlCol="0" anchor="t">
            <a:spAutoFit/>
          </a:bodyPr>
          <a:lstStyle/>
          <a:p>
            <a:pPr algn="l">
              <a:lnSpc>
                <a:spcPts val="2659"/>
              </a:lnSpc>
              <a:spcBef>
                <a:spcPct val="0"/>
              </a:spcBef>
            </a:pPr>
            <a:r>
              <a:rPr lang="en-US" sz="1899">
                <a:solidFill>
                  <a:srgbClr val="FFFFFF"/>
                </a:solidFill>
                <a:latin typeface="Montserrat"/>
                <a:ea typeface="Montserrat"/>
                <a:cs typeface="Montserrat"/>
                <a:sym typeface="Montserrat"/>
              </a:rPr>
              <a:t>Tuy nhiên, khi đưa vào vận hành thực tế với yêu cầu độ chính xác cao, thuật toán tuần tự này bộc lộ giới hạn nghiêm trọng về thời gian thực thi (Performance Bottleneck). </a:t>
            </a:r>
          </a:p>
        </p:txBody>
      </p:sp>
      <p:sp>
        <p:nvSpPr>
          <p:cNvPr id="25" name="TextBox 25"/>
          <p:cNvSpPr txBox="1"/>
          <p:nvPr/>
        </p:nvSpPr>
        <p:spPr>
          <a:xfrm>
            <a:off x="1151684" y="5366225"/>
            <a:ext cx="4233739" cy="1887410"/>
          </a:xfrm>
          <a:prstGeom prst="rect">
            <a:avLst/>
          </a:prstGeom>
        </p:spPr>
        <p:txBody>
          <a:bodyPr lIns="0" tIns="0" rIns="0" bIns="0" rtlCol="0" anchor="t">
            <a:spAutoFit/>
          </a:bodyPr>
          <a:lstStyle/>
          <a:p>
            <a:pPr algn="ctr">
              <a:lnSpc>
                <a:spcPts val="3069"/>
              </a:lnSpc>
              <a:spcBef>
                <a:spcPct val="0"/>
              </a:spcBef>
            </a:pPr>
            <a:endParaRPr/>
          </a:p>
          <a:p>
            <a:pPr algn="ctr">
              <a:lnSpc>
                <a:spcPts val="3069"/>
              </a:lnSpc>
              <a:spcBef>
                <a:spcPct val="0"/>
              </a:spcBef>
            </a:pPr>
            <a:r>
              <a:rPr lang="en-US" sz="2192" b="1">
                <a:solidFill>
                  <a:srgbClr val="FFFFFF"/>
                </a:solidFill>
                <a:latin typeface="Montserrat Bold"/>
                <a:ea typeface="Montserrat Bold"/>
                <a:cs typeface="Montserrat Bold"/>
                <a:sym typeface="Montserrat Bold"/>
              </a:rPr>
              <a:t>Độ chính xác cực mịn</a:t>
            </a:r>
          </a:p>
          <a:p>
            <a:pPr algn="ctr">
              <a:lnSpc>
                <a:spcPts val="3069"/>
              </a:lnSpc>
              <a:spcBef>
                <a:spcPct val="0"/>
              </a:spcBef>
            </a:pPr>
            <a:r>
              <a:rPr lang="en-US" sz="2192">
                <a:solidFill>
                  <a:srgbClr val="FFFFFF"/>
                </a:solidFill>
                <a:latin typeface="Montserrat"/>
                <a:ea typeface="Montserrat"/>
                <a:cs typeface="Montserrat"/>
                <a:sym typeface="Montserrat"/>
              </a:rPr>
              <a:t>Sử dụng bước chia lưới trạng thái 2cm (do_chia = 50) để mô phỏng sát thực tế lòng hồ.</a:t>
            </a:r>
          </a:p>
        </p:txBody>
      </p:sp>
      <p:sp>
        <p:nvSpPr>
          <p:cNvPr id="26" name="TextBox 26"/>
          <p:cNvSpPr txBox="1"/>
          <p:nvPr/>
        </p:nvSpPr>
        <p:spPr>
          <a:xfrm>
            <a:off x="6846718" y="6071900"/>
            <a:ext cx="4594564" cy="2325370"/>
          </a:xfrm>
          <a:prstGeom prst="rect">
            <a:avLst/>
          </a:prstGeom>
        </p:spPr>
        <p:txBody>
          <a:bodyPr lIns="0" tIns="0" rIns="0" bIns="0" rtlCol="0" anchor="t">
            <a:spAutoFit/>
          </a:bodyPr>
          <a:lstStyle/>
          <a:p>
            <a:pPr algn="ctr">
              <a:lnSpc>
                <a:spcPts val="3079"/>
              </a:lnSpc>
              <a:spcBef>
                <a:spcPct val="0"/>
              </a:spcBef>
            </a:pPr>
            <a:r>
              <a:rPr lang="en-US" sz="2199">
                <a:solidFill>
                  <a:srgbClr val="FFFFFF"/>
                </a:solidFill>
                <a:latin typeface="Montserrat"/>
                <a:ea typeface="Montserrat"/>
                <a:cs typeface="Montserrat"/>
                <a:sym typeface="Montserrat"/>
              </a:rPr>
              <a:t>Thuật toán gốc chạy tuần tự (Single-thread) trên 1 nhân CPU.</a:t>
            </a:r>
          </a:p>
          <a:p>
            <a:pPr algn="ctr">
              <a:lnSpc>
                <a:spcPts val="3079"/>
              </a:lnSpc>
              <a:spcBef>
                <a:spcPct val="0"/>
              </a:spcBef>
            </a:pPr>
            <a:r>
              <a:rPr lang="en-US" sz="2199">
                <a:solidFill>
                  <a:srgbClr val="FFFFFF"/>
                </a:solidFill>
                <a:latin typeface="Montserrat"/>
                <a:ea typeface="Montserrat"/>
                <a:cs typeface="Montserrat"/>
                <a:sym typeface="Montserrat"/>
              </a:rPr>
              <a:t>Mô phỏng chuỗi 10 năm thủy văn mất hàng chục phút, làm giảm tính khả thi khi cần phản hồi kịch bản nhanh.</a:t>
            </a:r>
          </a:p>
        </p:txBody>
      </p:sp>
      <p:sp>
        <p:nvSpPr>
          <p:cNvPr id="27" name="TextBox 27"/>
          <p:cNvSpPr txBox="1"/>
          <p:nvPr/>
        </p:nvSpPr>
        <p:spPr>
          <a:xfrm>
            <a:off x="6846718" y="5346730"/>
            <a:ext cx="4680942" cy="763270"/>
          </a:xfrm>
          <a:prstGeom prst="rect">
            <a:avLst/>
          </a:prstGeom>
        </p:spPr>
        <p:txBody>
          <a:bodyPr lIns="0" tIns="0" rIns="0" bIns="0" rtlCol="0" anchor="t">
            <a:spAutoFit/>
          </a:bodyPr>
          <a:lstStyle/>
          <a:p>
            <a:pPr algn="ctr">
              <a:lnSpc>
                <a:spcPts val="3079"/>
              </a:lnSpc>
              <a:spcBef>
                <a:spcPct val="0"/>
              </a:spcBef>
            </a:pPr>
            <a:endParaRPr/>
          </a:p>
          <a:p>
            <a:pPr algn="ctr">
              <a:lnSpc>
                <a:spcPts val="3079"/>
              </a:lnSpc>
              <a:spcBef>
                <a:spcPct val="0"/>
              </a:spcBef>
            </a:pPr>
            <a:r>
              <a:rPr lang="en-US" sz="2199" b="1">
                <a:solidFill>
                  <a:srgbClr val="FFFFFF"/>
                </a:solidFill>
                <a:latin typeface="Montserrat Bold"/>
                <a:ea typeface="Montserrat Bold"/>
                <a:cs typeface="Montserrat Bold"/>
                <a:sym typeface="Montserrat Bold"/>
              </a:rPr>
              <a:t>Nút thắt hiệu năng (Bottleneck)</a:t>
            </a:r>
          </a:p>
        </p:txBody>
      </p:sp>
      <p:sp>
        <p:nvSpPr>
          <p:cNvPr id="28" name="TextBox 28"/>
          <p:cNvSpPr txBox="1"/>
          <p:nvPr/>
        </p:nvSpPr>
        <p:spPr>
          <a:xfrm>
            <a:off x="12599331" y="5366225"/>
            <a:ext cx="4801927" cy="2325370"/>
          </a:xfrm>
          <a:prstGeom prst="rect">
            <a:avLst/>
          </a:prstGeom>
        </p:spPr>
        <p:txBody>
          <a:bodyPr lIns="0" tIns="0" rIns="0" bIns="0" rtlCol="0" anchor="t">
            <a:spAutoFit/>
          </a:bodyPr>
          <a:lstStyle/>
          <a:p>
            <a:pPr algn="ctr">
              <a:lnSpc>
                <a:spcPts val="3079"/>
              </a:lnSpc>
              <a:spcBef>
                <a:spcPct val="0"/>
              </a:spcBef>
            </a:pPr>
            <a:endParaRPr/>
          </a:p>
          <a:p>
            <a:pPr algn="ctr">
              <a:lnSpc>
                <a:spcPts val="3079"/>
              </a:lnSpc>
              <a:spcBef>
                <a:spcPct val="0"/>
              </a:spcBef>
            </a:pPr>
            <a:r>
              <a:rPr lang="en-US" sz="2199" b="1">
                <a:solidFill>
                  <a:srgbClr val="FFFFFF"/>
                </a:solidFill>
                <a:latin typeface="Montserrat Bold"/>
                <a:ea typeface="Montserrat Bold"/>
                <a:cs typeface="Montserrat Bold"/>
                <a:sym typeface="Montserrat Bold"/>
              </a:rPr>
              <a:t>"Bùng nổ" không gian trạng thái</a:t>
            </a:r>
          </a:p>
          <a:p>
            <a:pPr algn="ctr">
              <a:lnSpc>
                <a:spcPts val="3079"/>
              </a:lnSpc>
              <a:spcBef>
                <a:spcPct val="0"/>
              </a:spcBef>
            </a:pPr>
            <a:r>
              <a:rPr lang="en-US" sz="2199">
                <a:solidFill>
                  <a:srgbClr val="FFFFFF"/>
                </a:solidFill>
                <a:latin typeface="Montserrat"/>
                <a:ea typeface="Montserrat"/>
                <a:cs typeface="Montserrat"/>
                <a:sym typeface="Montserrat"/>
              </a:rPr>
              <a:t>Số lượng mắt lưới trong một tháng lên đến hàng ngàn điểm do chênh lệch mực nước lớn (MNDBT và MNC).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sp>
        <p:nvSpPr>
          <p:cNvPr id="3" name="Freeform 3"/>
          <p:cNvSpPr/>
          <p:nvPr/>
        </p:nvSpPr>
        <p:spPr>
          <a:xfrm rot="1993726">
            <a:off x="-229798" y="1538819"/>
            <a:ext cx="16564892" cy="16523480"/>
          </a:xfrm>
          <a:custGeom>
            <a:avLst/>
            <a:gdLst/>
            <a:ahLst/>
            <a:cxnLst/>
            <a:rect l="l" t="t" r="r" b="b"/>
            <a:pathLst>
              <a:path w="16564892" h="16523480">
                <a:moveTo>
                  <a:pt x="0" y="0"/>
                </a:moveTo>
                <a:lnTo>
                  <a:pt x="16564892" y="0"/>
                </a:lnTo>
                <a:lnTo>
                  <a:pt x="16564892" y="16523480"/>
                </a:lnTo>
                <a:lnTo>
                  <a:pt x="0" y="16523480"/>
                </a:lnTo>
                <a:lnTo>
                  <a:pt x="0" y="0"/>
                </a:lnTo>
                <a:close/>
              </a:path>
            </a:pathLst>
          </a:custGeom>
          <a:blipFill>
            <a:blip r:embed="rId3"/>
            <a:stretch>
              <a:fillRect/>
            </a:stretch>
          </a:blipFill>
        </p:spPr>
      </p:sp>
      <p:sp>
        <p:nvSpPr>
          <p:cNvPr id="4" name="AutoShape 4"/>
          <p:cNvSpPr/>
          <p:nvPr/>
        </p:nvSpPr>
        <p:spPr>
          <a:xfrm>
            <a:off x="722756" y="2184934"/>
            <a:ext cx="16617124" cy="0"/>
          </a:xfrm>
          <a:prstGeom prst="line">
            <a:avLst/>
          </a:prstGeom>
          <a:ln w="9525" cap="rnd">
            <a:solidFill>
              <a:srgbClr val="FFFFFF"/>
            </a:solidFill>
            <a:prstDash val="solid"/>
            <a:headEnd type="none" w="sm" len="sm"/>
            <a:tailEnd type="none" w="sm" len="sm"/>
          </a:ln>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9659673" y="5246633"/>
            <a:ext cx="7511614" cy="4018713"/>
          </a:xfrm>
          <a:custGeom>
            <a:avLst/>
            <a:gdLst/>
            <a:ahLst/>
            <a:cxnLst/>
            <a:rect l="l" t="t" r="r" b="b"/>
            <a:pathLst>
              <a:path w="7511614" h="4018713">
                <a:moveTo>
                  <a:pt x="0" y="0"/>
                </a:moveTo>
                <a:lnTo>
                  <a:pt x="7511613" y="0"/>
                </a:lnTo>
                <a:lnTo>
                  <a:pt x="7511613" y="4018714"/>
                </a:lnTo>
                <a:lnTo>
                  <a:pt x="0" y="4018714"/>
                </a:lnTo>
                <a:lnTo>
                  <a:pt x="0" y="0"/>
                </a:lnTo>
                <a:close/>
              </a:path>
            </a:pathLst>
          </a:custGeom>
          <a:blipFill>
            <a:blip r:embed="rId6"/>
            <a:stretch>
              <a:fillRect/>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24</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2.4. Giải pháp tính toán song song với thư viện OpenMP </a:t>
            </a:r>
          </a:p>
        </p:txBody>
      </p:sp>
      <p:sp>
        <p:nvSpPr>
          <p:cNvPr id="13" name="TextBox 13"/>
          <p:cNvSpPr txBox="1"/>
          <p:nvPr/>
        </p:nvSpPr>
        <p:spPr>
          <a:xfrm>
            <a:off x="722756" y="2370671"/>
            <a:ext cx="16284816" cy="323215"/>
          </a:xfrm>
          <a:prstGeom prst="rect">
            <a:avLst/>
          </a:prstGeom>
        </p:spPr>
        <p:txBody>
          <a:bodyPr lIns="0" tIns="0" rIns="0" bIns="0" rtlCol="0" anchor="t">
            <a:spAutoFit/>
          </a:bodyPr>
          <a:lstStyle/>
          <a:p>
            <a:pPr algn="l">
              <a:lnSpc>
                <a:spcPts val="2659"/>
              </a:lnSpc>
              <a:spcBef>
                <a:spcPct val="0"/>
              </a:spcBef>
            </a:pPr>
            <a:r>
              <a:rPr lang="en-US" sz="1899">
                <a:solidFill>
                  <a:srgbClr val="FFFFFF"/>
                </a:solidFill>
                <a:latin typeface="Montserrat"/>
                <a:ea typeface="Montserrat"/>
                <a:cs typeface="Montserrat"/>
                <a:sym typeface="Montserrat"/>
              </a:rPr>
              <a:t>Giải pháp này nhằm tận dụng tối đa sức mạnh của các bộ vi xử lý (CPU) đa nhân hiện đại. </a:t>
            </a:r>
          </a:p>
        </p:txBody>
      </p:sp>
      <p:sp>
        <p:nvSpPr>
          <p:cNvPr id="14" name="TextBox 14"/>
          <p:cNvSpPr txBox="1"/>
          <p:nvPr/>
        </p:nvSpPr>
        <p:spPr>
          <a:xfrm>
            <a:off x="722756" y="2848238"/>
            <a:ext cx="11642080" cy="455296"/>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Montserrat Bold"/>
                <a:ea typeface="Montserrat Bold"/>
                <a:cs typeface="Montserrat Bold"/>
                <a:sym typeface="Montserrat Bold"/>
              </a:rPr>
              <a:t>2.4.1. Tái cấu trúc không gian bộ nhớ (Giải quyết Race Condition) </a:t>
            </a:r>
          </a:p>
        </p:txBody>
      </p:sp>
      <p:sp>
        <p:nvSpPr>
          <p:cNvPr id="15" name="TextBox 15"/>
          <p:cNvSpPr txBox="1"/>
          <p:nvPr/>
        </p:nvSpPr>
        <p:spPr>
          <a:xfrm>
            <a:off x="673196" y="5742886"/>
            <a:ext cx="8290322" cy="396240"/>
          </a:xfrm>
          <a:prstGeom prst="rect">
            <a:avLst/>
          </a:prstGeom>
        </p:spPr>
        <p:txBody>
          <a:bodyPr lIns="0" tIns="0" rIns="0" bIns="0" rtlCol="0" anchor="t">
            <a:spAutoFit/>
          </a:bodyPr>
          <a:lstStyle/>
          <a:p>
            <a:pPr algn="ctr">
              <a:lnSpc>
                <a:spcPts val="3359"/>
              </a:lnSpc>
              <a:spcBef>
                <a:spcPct val="0"/>
              </a:spcBef>
            </a:pPr>
            <a:r>
              <a:rPr lang="en-US" sz="2399" b="1">
                <a:solidFill>
                  <a:srgbClr val="FFFFFF"/>
                </a:solidFill>
                <a:latin typeface="Montserrat Bold"/>
                <a:ea typeface="Montserrat Bold"/>
                <a:cs typeface="Montserrat Bold"/>
                <a:sym typeface="Montserrat Bold"/>
              </a:rPr>
              <a:t>Cấu trúc mới: </a:t>
            </a:r>
            <a:r>
              <a:rPr lang="en-US" sz="2399">
                <a:solidFill>
                  <a:srgbClr val="FFFFFF"/>
                </a:solidFill>
                <a:latin typeface="Montserrat"/>
                <a:ea typeface="Montserrat"/>
                <a:cs typeface="Montserrat"/>
                <a:sym typeface="Montserrat"/>
              </a:rPr>
              <a:t>Emax[11][15][2000] và truoc[11][15][2000]. </a:t>
            </a:r>
          </a:p>
        </p:txBody>
      </p:sp>
      <p:sp>
        <p:nvSpPr>
          <p:cNvPr id="16" name="TextBox 16"/>
          <p:cNvSpPr txBox="1"/>
          <p:nvPr/>
        </p:nvSpPr>
        <p:spPr>
          <a:xfrm>
            <a:off x="673196" y="6324864"/>
            <a:ext cx="8470804" cy="3329940"/>
          </a:xfrm>
          <a:prstGeom prst="rect">
            <a:avLst/>
          </a:prstGeom>
        </p:spPr>
        <p:txBody>
          <a:bodyPr lIns="0" tIns="0" rIns="0" bIns="0" rtlCol="0" anchor="t">
            <a:spAutoFit/>
          </a:bodyPr>
          <a:lstStyle/>
          <a:p>
            <a:pPr algn="l">
              <a:lnSpc>
                <a:spcPts val="3359"/>
              </a:lnSpc>
              <a:spcBef>
                <a:spcPct val="0"/>
              </a:spcBef>
            </a:pPr>
            <a:r>
              <a:rPr lang="en-US" sz="2399" b="1">
                <a:solidFill>
                  <a:srgbClr val="FFFFFF"/>
                </a:solidFill>
                <a:latin typeface="Montserrat Bold"/>
                <a:ea typeface="Montserrat Bold"/>
                <a:cs typeface="Montserrat Bold"/>
                <a:sym typeface="Montserrat Bold"/>
              </a:rPr>
              <a:t>Ý nghĩa cơ học: </a:t>
            </a:r>
            <a:r>
              <a:rPr lang="en-US" sz="2399">
                <a:solidFill>
                  <a:srgbClr val="FFFFFF"/>
                </a:solidFill>
                <a:latin typeface="Montserrat"/>
                <a:ea typeface="Montserrat"/>
                <a:cs typeface="Montserrat"/>
                <a:sym typeface="Montserrat"/>
              </a:rPr>
              <a:t>Chiều dữ liệu thứ nhất (với kích thước 11) chính là chỉ số năm thủy văn [i]. Nhờ sự nâng cấp này, mỗi năm thủy văn được cấp phát một ma trận lưu trữ [15]x[2000] hoàn toàn độc lập trong bộ nhớ RAM. Khi OpenMP phân luồng, luồng xử lý năm thứ 1 sẽ chỉ ghi vào Emax[1][...][...], luồng xử lý năm thứ 2 ghi vào Emax[2][...][...], loại bỏ 100% rủi ro ghi đè và xung đột dữ liệu. </a:t>
            </a:r>
          </a:p>
        </p:txBody>
      </p:sp>
      <p:sp>
        <p:nvSpPr>
          <p:cNvPr id="17" name="TextBox 17"/>
          <p:cNvSpPr txBox="1"/>
          <p:nvPr/>
        </p:nvSpPr>
        <p:spPr>
          <a:xfrm>
            <a:off x="673196" y="3484508"/>
            <a:ext cx="9537247" cy="2072640"/>
          </a:xfrm>
          <a:prstGeom prst="rect">
            <a:avLst/>
          </a:prstGeom>
        </p:spPr>
        <p:txBody>
          <a:bodyPr lIns="0" tIns="0" rIns="0" bIns="0" rtlCol="0" anchor="t">
            <a:spAutoFit/>
          </a:bodyPr>
          <a:lstStyle/>
          <a:p>
            <a:pPr algn="l">
              <a:lnSpc>
                <a:spcPts val="3359"/>
              </a:lnSpc>
              <a:spcBef>
                <a:spcPct val="0"/>
              </a:spcBef>
            </a:pPr>
            <a:r>
              <a:rPr lang="en-US" sz="2399">
                <a:solidFill>
                  <a:srgbClr val="FFFFFF"/>
                </a:solidFill>
                <a:latin typeface="Montserrat"/>
                <a:ea typeface="Montserrat"/>
                <a:cs typeface="Montserrat"/>
                <a:sym typeface="Montserrat"/>
              </a:rPr>
              <a:t>Để tránh xung đột dữ liệu (Race Condition) khi chạy song song, cấu trúc mảng được nâng cấp từ 2 chiều lên 3 chiều. Cải tiến này giúp tách biệt vùng nhớ cho từng luồng, đảm bảo an toàn luồng (Thread-Safety) và loại bỏ hoàn toàn việc ghi đè dữ liệu sai lệch.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2"/>
            <a:stretch>
              <a:fillRect/>
            </a:stretch>
          </a:blipFill>
        </p:spPr>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3"/>
            <a:stretch>
              <a:fillRect/>
            </a:stretch>
          </a:blipFill>
        </p:spPr>
      </p:sp>
      <p:sp>
        <p:nvSpPr>
          <p:cNvPr id="4" name="AutoShape 4"/>
          <p:cNvSpPr/>
          <p:nvPr/>
        </p:nvSpPr>
        <p:spPr>
          <a:xfrm>
            <a:off x="722756" y="2184934"/>
            <a:ext cx="16617124" cy="0"/>
          </a:xfrm>
          <a:prstGeom prst="line">
            <a:avLst/>
          </a:prstGeom>
          <a:ln w="9525" cap="rnd">
            <a:solidFill>
              <a:srgbClr val="FFFFFF"/>
            </a:solidFill>
            <a:prstDash val="solid"/>
            <a:headEnd type="none" w="sm" len="sm"/>
            <a:tailEnd type="none" w="sm" len="sm"/>
          </a:ln>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7579050" y="3844507"/>
            <a:ext cx="10242799" cy="4684484"/>
          </a:xfrm>
          <a:custGeom>
            <a:avLst/>
            <a:gdLst/>
            <a:ahLst/>
            <a:cxnLst/>
            <a:rect l="l" t="t" r="r" b="b"/>
            <a:pathLst>
              <a:path w="10242799" h="4684484">
                <a:moveTo>
                  <a:pt x="0" y="0"/>
                </a:moveTo>
                <a:lnTo>
                  <a:pt x="10242799" y="0"/>
                </a:lnTo>
                <a:lnTo>
                  <a:pt x="10242799" y="4684484"/>
                </a:lnTo>
                <a:lnTo>
                  <a:pt x="0" y="4684484"/>
                </a:lnTo>
                <a:lnTo>
                  <a:pt x="0" y="0"/>
                </a:lnTo>
                <a:close/>
              </a:path>
            </a:pathLst>
          </a:custGeom>
          <a:blipFill>
            <a:blip r:embed="rId6"/>
            <a:stretch>
              <a:fillRect r="-5416"/>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25</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FFFFFF"/>
                </a:solidFill>
                <a:latin typeface="Montserrat Bold"/>
                <a:ea typeface="Montserrat Bold"/>
                <a:cs typeface="Montserrat Bold"/>
                <a:sym typeface="Montserrat Bold"/>
              </a:rPr>
              <a:t>2.4. Giải pháp tính toán song song với thư viện OpenMP </a:t>
            </a:r>
          </a:p>
        </p:txBody>
      </p:sp>
      <p:sp>
        <p:nvSpPr>
          <p:cNvPr id="13" name="TextBox 13"/>
          <p:cNvSpPr txBox="1"/>
          <p:nvPr/>
        </p:nvSpPr>
        <p:spPr>
          <a:xfrm>
            <a:off x="722756" y="2370671"/>
            <a:ext cx="16284816" cy="323215"/>
          </a:xfrm>
          <a:prstGeom prst="rect">
            <a:avLst/>
          </a:prstGeom>
        </p:spPr>
        <p:txBody>
          <a:bodyPr lIns="0" tIns="0" rIns="0" bIns="0" rtlCol="0" anchor="t">
            <a:spAutoFit/>
          </a:bodyPr>
          <a:lstStyle/>
          <a:p>
            <a:pPr algn="l">
              <a:lnSpc>
                <a:spcPts val="2659"/>
              </a:lnSpc>
              <a:spcBef>
                <a:spcPct val="0"/>
              </a:spcBef>
            </a:pPr>
            <a:r>
              <a:rPr lang="en-US" sz="1899">
                <a:solidFill>
                  <a:srgbClr val="FFFFFF"/>
                </a:solidFill>
                <a:latin typeface="Montserrat"/>
                <a:ea typeface="Montserrat"/>
                <a:cs typeface="Montserrat"/>
                <a:sym typeface="Montserrat"/>
              </a:rPr>
              <a:t>Giải pháp này nhằm tận dụng tối đa sức mạnh của các bộ vi xử lý (CPU) đa nhân hiện đại. </a:t>
            </a:r>
          </a:p>
        </p:txBody>
      </p:sp>
      <p:sp>
        <p:nvSpPr>
          <p:cNvPr id="14" name="TextBox 14"/>
          <p:cNvSpPr txBox="1"/>
          <p:nvPr/>
        </p:nvSpPr>
        <p:spPr>
          <a:xfrm>
            <a:off x="722756" y="2865336"/>
            <a:ext cx="8920162" cy="455296"/>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Montserrat Bold"/>
                <a:ea typeface="Montserrat Bold"/>
                <a:cs typeface="Montserrat Bold"/>
                <a:sym typeface="Montserrat Bold"/>
              </a:rPr>
              <a:t>2.4.2. Triển khai phân luồng không gian thời gian </a:t>
            </a:r>
          </a:p>
        </p:txBody>
      </p:sp>
      <p:sp>
        <p:nvSpPr>
          <p:cNvPr id="15" name="TextBox 15"/>
          <p:cNvSpPr txBox="1"/>
          <p:nvPr/>
        </p:nvSpPr>
        <p:spPr>
          <a:xfrm>
            <a:off x="722756" y="3730207"/>
            <a:ext cx="6201691" cy="1234440"/>
          </a:xfrm>
          <a:prstGeom prst="rect">
            <a:avLst/>
          </a:prstGeom>
        </p:spPr>
        <p:txBody>
          <a:bodyPr lIns="0" tIns="0" rIns="0" bIns="0" rtlCol="0" anchor="t">
            <a:spAutoFit/>
          </a:bodyPr>
          <a:lstStyle/>
          <a:p>
            <a:pPr algn="l">
              <a:lnSpc>
                <a:spcPts val="3359"/>
              </a:lnSpc>
              <a:spcBef>
                <a:spcPct val="0"/>
              </a:spcBef>
            </a:pPr>
            <a:r>
              <a:rPr lang="en-US" sz="2399" b="1">
                <a:solidFill>
                  <a:srgbClr val="FFFFFF"/>
                </a:solidFill>
                <a:latin typeface="Montserrat Bold"/>
                <a:ea typeface="Montserrat Bold"/>
                <a:cs typeface="Montserrat Bold"/>
                <a:sym typeface="Montserrat Bold"/>
              </a:rPr>
              <a:t>Chỉ thị #pragma omp parallel for: </a:t>
            </a:r>
            <a:r>
              <a:rPr lang="en-US" sz="2399">
                <a:solidFill>
                  <a:srgbClr val="FFFFFF"/>
                </a:solidFill>
                <a:latin typeface="Montserrat"/>
                <a:ea typeface="Montserrat"/>
                <a:cs typeface="Montserrat"/>
                <a:sym typeface="Montserrat"/>
              </a:rPr>
              <a:t>Được đặt ngay phía trước vòng lặp for(long i=1; i&lt;11; i++). </a:t>
            </a:r>
          </a:p>
        </p:txBody>
      </p:sp>
      <p:sp>
        <p:nvSpPr>
          <p:cNvPr id="16" name="TextBox 16"/>
          <p:cNvSpPr txBox="1"/>
          <p:nvPr/>
        </p:nvSpPr>
        <p:spPr>
          <a:xfrm>
            <a:off x="722756" y="5548221"/>
            <a:ext cx="6374325" cy="3749040"/>
          </a:xfrm>
          <a:prstGeom prst="rect">
            <a:avLst/>
          </a:prstGeom>
        </p:spPr>
        <p:txBody>
          <a:bodyPr lIns="0" tIns="0" rIns="0" bIns="0" rtlCol="0" anchor="t">
            <a:spAutoFit/>
          </a:bodyPr>
          <a:lstStyle/>
          <a:p>
            <a:pPr algn="l">
              <a:lnSpc>
                <a:spcPts val="3359"/>
              </a:lnSpc>
              <a:spcBef>
                <a:spcPct val="0"/>
              </a:spcBef>
            </a:pPr>
            <a:r>
              <a:rPr lang="en-US" sz="2399" b="1">
                <a:solidFill>
                  <a:srgbClr val="FFFFFF"/>
                </a:solidFill>
                <a:latin typeface="Montserrat Bold"/>
                <a:ea typeface="Montserrat Bold"/>
                <a:cs typeface="Montserrat Bold"/>
                <a:sym typeface="Montserrat Bold"/>
              </a:rPr>
              <a:t>Cơ chế hoạt động:</a:t>
            </a:r>
            <a:r>
              <a:rPr lang="en-US" sz="2399">
                <a:solidFill>
                  <a:srgbClr val="FFFFFF"/>
                </a:solidFill>
                <a:latin typeface="Montserrat"/>
                <a:ea typeface="Montserrat"/>
                <a:cs typeface="Montserrat"/>
                <a:sym typeface="Montserrat"/>
              </a:rPr>
              <a:t> Thay vì CPU phải xử lý tuần tự từ năm thứ 1 đến năm thứ 10, chỉ thị này yêu cầu trình biên dịch tự động chia nhỏ khối lượng công việc (10 năm) và giao cho các nhân CPU vật lý chạy đồng thời. Tính độc lập của chuỗi số liệu lưu lượng giữa các năm là điều kiện lý tưởng giúp hiệu suất song song hóa đạt mức tối đa.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9" name="Group 9"/>
          <p:cNvGrpSpPr/>
          <p:nvPr/>
        </p:nvGrpSpPr>
        <p:grpSpPr>
          <a:xfrm>
            <a:off x="722756" y="3853330"/>
            <a:ext cx="4502447" cy="4611998"/>
            <a:chOff x="0" y="0"/>
            <a:chExt cx="1185830" cy="1214683"/>
          </a:xfrm>
        </p:grpSpPr>
        <p:sp>
          <p:nvSpPr>
            <p:cNvPr id="10" name="Freeform 10"/>
            <p:cNvSpPr/>
            <p:nvPr/>
          </p:nvSpPr>
          <p:spPr>
            <a:xfrm>
              <a:off x="0" y="0"/>
              <a:ext cx="1185830" cy="1214683"/>
            </a:xfrm>
            <a:custGeom>
              <a:avLst/>
              <a:gdLst/>
              <a:ahLst/>
              <a:cxnLst/>
              <a:rect l="l" t="t" r="r" b="b"/>
              <a:pathLst>
                <a:path w="1185830" h="1214683">
                  <a:moveTo>
                    <a:pt x="85975" y="0"/>
                  </a:moveTo>
                  <a:lnTo>
                    <a:pt x="1099855" y="0"/>
                  </a:lnTo>
                  <a:cubicBezTo>
                    <a:pt x="1147338" y="0"/>
                    <a:pt x="1185830" y="38492"/>
                    <a:pt x="1185830" y="85975"/>
                  </a:cubicBezTo>
                  <a:lnTo>
                    <a:pt x="1185830" y="1128708"/>
                  </a:lnTo>
                  <a:cubicBezTo>
                    <a:pt x="1185830" y="1151510"/>
                    <a:pt x="1176772" y="1173378"/>
                    <a:pt x="1160648" y="1189501"/>
                  </a:cubicBezTo>
                  <a:cubicBezTo>
                    <a:pt x="1144525" y="1205625"/>
                    <a:pt x="1122657" y="1214683"/>
                    <a:pt x="1099855" y="1214683"/>
                  </a:cubicBezTo>
                  <a:lnTo>
                    <a:pt x="85975" y="1214683"/>
                  </a:lnTo>
                  <a:cubicBezTo>
                    <a:pt x="38492" y="1214683"/>
                    <a:pt x="0" y="1176190"/>
                    <a:pt x="0" y="1128708"/>
                  </a:cubicBezTo>
                  <a:lnTo>
                    <a:pt x="0" y="85975"/>
                  </a:lnTo>
                  <a:cubicBezTo>
                    <a:pt x="0" y="63173"/>
                    <a:pt x="9058" y="41305"/>
                    <a:pt x="25181" y="25181"/>
                  </a:cubicBezTo>
                  <a:cubicBezTo>
                    <a:pt x="41305" y="9058"/>
                    <a:pt x="63173" y="0"/>
                    <a:pt x="85975" y="0"/>
                  </a:cubicBezTo>
                  <a:close/>
                </a:path>
              </a:pathLst>
            </a:custGeom>
            <a:solidFill>
              <a:srgbClr val="E9E9E9"/>
            </a:solidFill>
            <a:ln cap="rnd">
              <a:noFill/>
              <a:prstDash val="solid"/>
              <a:round/>
            </a:ln>
          </p:spPr>
        </p:sp>
        <p:sp>
          <p:nvSpPr>
            <p:cNvPr id="11" name="TextBox 11"/>
            <p:cNvSpPr txBox="1"/>
            <p:nvPr/>
          </p:nvSpPr>
          <p:spPr>
            <a:xfrm>
              <a:off x="0" y="-38100"/>
              <a:ext cx="1185830" cy="125278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2" name="Group 12"/>
          <p:cNvGrpSpPr/>
          <p:nvPr/>
        </p:nvGrpSpPr>
        <p:grpSpPr>
          <a:xfrm>
            <a:off x="6131632" y="3853330"/>
            <a:ext cx="4502447" cy="4611998"/>
            <a:chOff x="0" y="0"/>
            <a:chExt cx="1185830" cy="1214683"/>
          </a:xfrm>
        </p:grpSpPr>
        <p:sp>
          <p:nvSpPr>
            <p:cNvPr id="13" name="Freeform 13"/>
            <p:cNvSpPr/>
            <p:nvPr/>
          </p:nvSpPr>
          <p:spPr>
            <a:xfrm>
              <a:off x="0" y="0"/>
              <a:ext cx="1185830" cy="1214683"/>
            </a:xfrm>
            <a:custGeom>
              <a:avLst/>
              <a:gdLst/>
              <a:ahLst/>
              <a:cxnLst/>
              <a:rect l="l" t="t" r="r" b="b"/>
              <a:pathLst>
                <a:path w="1185830" h="1214683">
                  <a:moveTo>
                    <a:pt x="85975" y="0"/>
                  </a:moveTo>
                  <a:lnTo>
                    <a:pt x="1099855" y="0"/>
                  </a:lnTo>
                  <a:cubicBezTo>
                    <a:pt x="1147338" y="0"/>
                    <a:pt x="1185830" y="38492"/>
                    <a:pt x="1185830" y="85975"/>
                  </a:cubicBezTo>
                  <a:lnTo>
                    <a:pt x="1185830" y="1128708"/>
                  </a:lnTo>
                  <a:cubicBezTo>
                    <a:pt x="1185830" y="1151510"/>
                    <a:pt x="1176772" y="1173378"/>
                    <a:pt x="1160648" y="1189501"/>
                  </a:cubicBezTo>
                  <a:cubicBezTo>
                    <a:pt x="1144525" y="1205625"/>
                    <a:pt x="1122657" y="1214683"/>
                    <a:pt x="1099855" y="1214683"/>
                  </a:cubicBezTo>
                  <a:lnTo>
                    <a:pt x="85975" y="1214683"/>
                  </a:lnTo>
                  <a:cubicBezTo>
                    <a:pt x="38492" y="1214683"/>
                    <a:pt x="0" y="1176190"/>
                    <a:pt x="0" y="1128708"/>
                  </a:cubicBezTo>
                  <a:lnTo>
                    <a:pt x="0" y="85975"/>
                  </a:lnTo>
                  <a:cubicBezTo>
                    <a:pt x="0" y="63173"/>
                    <a:pt x="9058" y="41305"/>
                    <a:pt x="25181" y="25181"/>
                  </a:cubicBezTo>
                  <a:cubicBezTo>
                    <a:pt x="41305" y="9058"/>
                    <a:pt x="63173" y="0"/>
                    <a:pt x="85975" y="0"/>
                  </a:cubicBezTo>
                  <a:close/>
                </a:path>
              </a:pathLst>
            </a:custGeom>
            <a:solidFill>
              <a:srgbClr val="E9E9E9"/>
            </a:solidFill>
            <a:ln cap="rnd">
              <a:noFill/>
              <a:prstDash val="solid"/>
              <a:round/>
            </a:ln>
          </p:spPr>
        </p:sp>
        <p:sp>
          <p:nvSpPr>
            <p:cNvPr id="14" name="TextBox 14"/>
            <p:cNvSpPr txBox="1"/>
            <p:nvPr/>
          </p:nvSpPr>
          <p:spPr>
            <a:xfrm>
              <a:off x="0" y="-38100"/>
              <a:ext cx="1185830" cy="125278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5" name="Group 15"/>
          <p:cNvGrpSpPr/>
          <p:nvPr/>
        </p:nvGrpSpPr>
        <p:grpSpPr>
          <a:xfrm>
            <a:off x="11538955" y="3853330"/>
            <a:ext cx="4502447" cy="4611998"/>
            <a:chOff x="0" y="0"/>
            <a:chExt cx="1185830" cy="1214683"/>
          </a:xfrm>
        </p:grpSpPr>
        <p:sp>
          <p:nvSpPr>
            <p:cNvPr id="16" name="Freeform 16"/>
            <p:cNvSpPr/>
            <p:nvPr/>
          </p:nvSpPr>
          <p:spPr>
            <a:xfrm>
              <a:off x="0" y="0"/>
              <a:ext cx="1185830" cy="1214683"/>
            </a:xfrm>
            <a:custGeom>
              <a:avLst/>
              <a:gdLst/>
              <a:ahLst/>
              <a:cxnLst/>
              <a:rect l="l" t="t" r="r" b="b"/>
              <a:pathLst>
                <a:path w="1185830" h="1214683">
                  <a:moveTo>
                    <a:pt x="85975" y="0"/>
                  </a:moveTo>
                  <a:lnTo>
                    <a:pt x="1099855" y="0"/>
                  </a:lnTo>
                  <a:cubicBezTo>
                    <a:pt x="1147338" y="0"/>
                    <a:pt x="1185830" y="38492"/>
                    <a:pt x="1185830" y="85975"/>
                  </a:cubicBezTo>
                  <a:lnTo>
                    <a:pt x="1185830" y="1128708"/>
                  </a:lnTo>
                  <a:cubicBezTo>
                    <a:pt x="1185830" y="1151510"/>
                    <a:pt x="1176772" y="1173378"/>
                    <a:pt x="1160648" y="1189501"/>
                  </a:cubicBezTo>
                  <a:cubicBezTo>
                    <a:pt x="1144525" y="1205625"/>
                    <a:pt x="1122657" y="1214683"/>
                    <a:pt x="1099855" y="1214683"/>
                  </a:cubicBezTo>
                  <a:lnTo>
                    <a:pt x="85975" y="1214683"/>
                  </a:lnTo>
                  <a:cubicBezTo>
                    <a:pt x="38492" y="1214683"/>
                    <a:pt x="0" y="1176190"/>
                    <a:pt x="0" y="1128708"/>
                  </a:cubicBezTo>
                  <a:lnTo>
                    <a:pt x="0" y="85975"/>
                  </a:lnTo>
                  <a:cubicBezTo>
                    <a:pt x="0" y="63173"/>
                    <a:pt x="9058" y="41305"/>
                    <a:pt x="25181" y="25181"/>
                  </a:cubicBezTo>
                  <a:cubicBezTo>
                    <a:pt x="41305" y="9058"/>
                    <a:pt x="63173" y="0"/>
                    <a:pt x="85975" y="0"/>
                  </a:cubicBezTo>
                  <a:close/>
                </a:path>
              </a:pathLst>
            </a:custGeom>
            <a:solidFill>
              <a:srgbClr val="E9E9E9"/>
            </a:solidFill>
            <a:ln cap="rnd">
              <a:noFill/>
              <a:prstDash val="solid"/>
              <a:round/>
            </a:ln>
          </p:spPr>
        </p:sp>
        <p:sp>
          <p:nvSpPr>
            <p:cNvPr id="17" name="TextBox 17"/>
            <p:cNvSpPr txBox="1"/>
            <p:nvPr/>
          </p:nvSpPr>
          <p:spPr>
            <a:xfrm>
              <a:off x="0" y="-38100"/>
              <a:ext cx="1185830" cy="125278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8" name="TextBox 1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26</a:t>
            </a:r>
          </a:p>
        </p:txBody>
      </p:sp>
      <p:sp>
        <p:nvSpPr>
          <p:cNvPr id="19" name="TextBox 19"/>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20" name="TextBox 20"/>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2.4. Giải pháp tính toán song song với thư viện OpenMP </a:t>
            </a:r>
          </a:p>
        </p:txBody>
      </p:sp>
      <p:sp>
        <p:nvSpPr>
          <p:cNvPr id="21" name="TextBox 21"/>
          <p:cNvSpPr txBox="1"/>
          <p:nvPr/>
        </p:nvSpPr>
        <p:spPr>
          <a:xfrm>
            <a:off x="722756" y="2287164"/>
            <a:ext cx="10010775" cy="495301"/>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Montserrat Bold"/>
                <a:ea typeface="Montserrat Bold"/>
                <a:cs typeface="Montserrat Bold"/>
                <a:sym typeface="Montserrat Bold"/>
              </a:rPr>
              <a:t>2.4.3. Đo lường và đánh giá hiệu năng chuyên sâu </a:t>
            </a:r>
          </a:p>
        </p:txBody>
      </p:sp>
      <p:sp>
        <p:nvSpPr>
          <p:cNvPr id="22" name="TextBox 22"/>
          <p:cNvSpPr txBox="1"/>
          <p:nvPr/>
        </p:nvSpPr>
        <p:spPr>
          <a:xfrm>
            <a:off x="642176" y="3085615"/>
            <a:ext cx="7931010" cy="396240"/>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Montserrat"/>
                <a:ea typeface="Montserrat"/>
                <a:cs typeface="Montserrat"/>
                <a:sym typeface="Montserrat"/>
              </a:rPr>
              <a:t>Hệ thống đo lường được thiết lập thành 3 cấp độ: </a:t>
            </a:r>
          </a:p>
        </p:txBody>
      </p:sp>
      <p:sp>
        <p:nvSpPr>
          <p:cNvPr id="23" name="TextBox 23"/>
          <p:cNvSpPr txBox="1"/>
          <p:nvPr/>
        </p:nvSpPr>
        <p:spPr>
          <a:xfrm>
            <a:off x="1121423" y="4346402"/>
            <a:ext cx="3705113" cy="20726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Montserrat Bold"/>
                <a:ea typeface="Montserrat Bold"/>
                <a:cs typeface="Montserrat Bold"/>
                <a:sym typeface="Montserrat Bold"/>
              </a:rPr>
              <a:t>Thời gian đọc dữ liệu:</a:t>
            </a:r>
            <a:r>
              <a:rPr lang="en-US" sz="2399">
                <a:solidFill>
                  <a:srgbClr val="000000"/>
                </a:solidFill>
                <a:latin typeface="Montserrat"/>
                <a:ea typeface="Montserrat"/>
                <a:cs typeface="Montserrat"/>
                <a:sym typeface="Montserrat"/>
              </a:rPr>
              <a:t> Đo lường từ lúc khởi động hàm nhap() cho đến khi đưa dữ liệu vào bộ nhớ (duration1). </a:t>
            </a:r>
          </a:p>
        </p:txBody>
      </p:sp>
      <p:sp>
        <p:nvSpPr>
          <p:cNvPr id="24" name="TextBox 24"/>
          <p:cNvSpPr txBox="1"/>
          <p:nvPr/>
        </p:nvSpPr>
        <p:spPr>
          <a:xfrm>
            <a:off x="6449921" y="4346402"/>
            <a:ext cx="3864317" cy="37490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Montserrat Bold"/>
                <a:ea typeface="Montserrat Bold"/>
                <a:cs typeface="Montserrat Bold"/>
                <a:sym typeface="Montserrat Bold"/>
              </a:rPr>
              <a:t>Thời gian xử lý luồng đơn vị:</a:t>
            </a:r>
            <a:r>
              <a:rPr lang="en-US" sz="2399">
                <a:solidFill>
                  <a:srgbClr val="000000"/>
                </a:solidFill>
                <a:latin typeface="Montserrat"/>
                <a:ea typeface="Montserrat"/>
                <a:cs typeface="Montserrat"/>
                <a:sym typeface="Montserrat"/>
              </a:rPr>
              <a:t> Bên trong khối lệnh song song, chương trình đo lường chính xác thời gian máy tính cần để giải quyết xong mạng lưới trạng thái của từng năm thủy văn cụ thể (durationi). </a:t>
            </a:r>
          </a:p>
        </p:txBody>
      </p:sp>
      <p:sp>
        <p:nvSpPr>
          <p:cNvPr id="25" name="TextBox 25"/>
          <p:cNvSpPr txBox="1"/>
          <p:nvPr/>
        </p:nvSpPr>
        <p:spPr>
          <a:xfrm>
            <a:off x="11679916" y="4346402"/>
            <a:ext cx="4220525" cy="20726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Montserrat Bold"/>
                <a:ea typeface="Montserrat Bold"/>
                <a:cs typeface="Montserrat Bold"/>
                <a:sym typeface="Montserrat Bold"/>
              </a:rPr>
              <a:t> Tổng thời gian hệ thống:</a:t>
            </a:r>
            <a:r>
              <a:rPr lang="en-US" sz="2399">
                <a:solidFill>
                  <a:srgbClr val="000000"/>
                </a:solidFill>
                <a:latin typeface="Montserrat"/>
                <a:ea typeface="Montserrat"/>
                <a:cs typeface="Montserrat"/>
                <a:sym typeface="Montserrat"/>
              </a:rPr>
              <a:t> Đo lường toàn bộ vòng đời ứng dụng (duration), cung cấp cái nhìn tổng quan về hiệu năng thực tế.</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9631671" y="1959268"/>
            <a:ext cx="2855142" cy="2855142"/>
          </a:xfrm>
          <a:custGeom>
            <a:avLst/>
            <a:gdLst/>
            <a:ahLst/>
            <a:cxnLst/>
            <a:rect l="l" t="t" r="r" b="b"/>
            <a:pathLst>
              <a:path w="2855142" h="2855142">
                <a:moveTo>
                  <a:pt x="0" y="0"/>
                </a:moveTo>
                <a:lnTo>
                  <a:pt x="2855142" y="0"/>
                </a:lnTo>
                <a:lnTo>
                  <a:pt x="2855142" y="2855141"/>
                </a:lnTo>
                <a:lnTo>
                  <a:pt x="0" y="2855141"/>
                </a:lnTo>
                <a:lnTo>
                  <a:pt x="0" y="0"/>
                </a:lnTo>
                <a:close/>
              </a:path>
            </a:pathLst>
          </a:custGeom>
          <a:blipFill>
            <a:blip r:embed="rId6"/>
            <a:stretch>
              <a:fillRect/>
            </a:stretch>
          </a:blipFill>
        </p:spPr>
      </p:sp>
      <p:sp>
        <p:nvSpPr>
          <p:cNvPr id="10" name="Freeform 10"/>
          <p:cNvSpPr/>
          <p:nvPr/>
        </p:nvSpPr>
        <p:spPr>
          <a:xfrm>
            <a:off x="12619357" y="1278472"/>
            <a:ext cx="4639943" cy="4639943"/>
          </a:xfrm>
          <a:custGeom>
            <a:avLst/>
            <a:gdLst/>
            <a:ahLst/>
            <a:cxnLst/>
            <a:rect l="l" t="t" r="r" b="b"/>
            <a:pathLst>
              <a:path w="4639943" h="4639943">
                <a:moveTo>
                  <a:pt x="0" y="0"/>
                </a:moveTo>
                <a:lnTo>
                  <a:pt x="4639943" y="0"/>
                </a:lnTo>
                <a:lnTo>
                  <a:pt x="4639943" y="4639943"/>
                </a:lnTo>
                <a:lnTo>
                  <a:pt x="0" y="4639943"/>
                </a:lnTo>
                <a:lnTo>
                  <a:pt x="0" y="0"/>
                </a:lnTo>
                <a:close/>
              </a:path>
            </a:pathLst>
          </a:custGeom>
          <a:blipFill>
            <a:blip r:embed="rId7"/>
            <a:stretch>
              <a:fillRect/>
            </a:stretch>
          </a:blipFill>
        </p:spPr>
      </p:sp>
      <p:sp>
        <p:nvSpPr>
          <p:cNvPr id="11" name="Freeform 11"/>
          <p:cNvSpPr/>
          <p:nvPr/>
        </p:nvSpPr>
        <p:spPr>
          <a:xfrm>
            <a:off x="9631671" y="5835022"/>
            <a:ext cx="2643181" cy="2643181"/>
          </a:xfrm>
          <a:custGeom>
            <a:avLst/>
            <a:gdLst/>
            <a:ahLst/>
            <a:cxnLst/>
            <a:rect l="l" t="t" r="r" b="b"/>
            <a:pathLst>
              <a:path w="2643181" h="2643181">
                <a:moveTo>
                  <a:pt x="0" y="0"/>
                </a:moveTo>
                <a:lnTo>
                  <a:pt x="2643181" y="0"/>
                </a:lnTo>
                <a:lnTo>
                  <a:pt x="2643181" y="2643181"/>
                </a:lnTo>
                <a:lnTo>
                  <a:pt x="0" y="2643181"/>
                </a:lnTo>
                <a:lnTo>
                  <a:pt x="0" y="0"/>
                </a:lnTo>
                <a:close/>
              </a:path>
            </a:pathLst>
          </a:custGeom>
          <a:blipFill>
            <a:blip r:embed="rId8"/>
            <a:stretch>
              <a:fillRect/>
            </a:stretch>
          </a:blipFill>
        </p:spPr>
      </p:sp>
      <p:sp>
        <p:nvSpPr>
          <p:cNvPr id="12" name="Freeform 12"/>
          <p:cNvSpPr/>
          <p:nvPr/>
        </p:nvSpPr>
        <p:spPr>
          <a:xfrm>
            <a:off x="12486813" y="6318465"/>
            <a:ext cx="5496880" cy="1718537"/>
          </a:xfrm>
          <a:custGeom>
            <a:avLst/>
            <a:gdLst/>
            <a:ahLst/>
            <a:cxnLst/>
            <a:rect l="l" t="t" r="r" b="b"/>
            <a:pathLst>
              <a:path w="5496880" h="1718537">
                <a:moveTo>
                  <a:pt x="0" y="0"/>
                </a:moveTo>
                <a:lnTo>
                  <a:pt x="5496880" y="0"/>
                </a:lnTo>
                <a:lnTo>
                  <a:pt x="5496880" y="1718537"/>
                </a:lnTo>
                <a:lnTo>
                  <a:pt x="0" y="1718537"/>
                </a:lnTo>
                <a:lnTo>
                  <a:pt x="0" y="0"/>
                </a:lnTo>
                <a:close/>
              </a:path>
            </a:pathLst>
          </a:custGeom>
          <a:blipFill>
            <a:blip r:embed="rId9"/>
            <a:stretch>
              <a:fillRect/>
            </a:stretch>
          </a:blipFill>
        </p:spPr>
      </p:sp>
      <p:sp>
        <p:nvSpPr>
          <p:cNvPr id="13" name="TextBox 1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27</a:t>
            </a:r>
          </a:p>
        </p:txBody>
      </p:sp>
      <p:sp>
        <p:nvSpPr>
          <p:cNvPr id="14" name="TextBox 14"/>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5" name="TextBox 15"/>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2.5. Môi trường cài đặt và cấu hình thực nghiệm</a:t>
            </a:r>
          </a:p>
        </p:txBody>
      </p:sp>
      <p:sp>
        <p:nvSpPr>
          <p:cNvPr id="16" name="TextBox 16"/>
          <p:cNvSpPr txBox="1"/>
          <p:nvPr/>
        </p:nvSpPr>
        <p:spPr>
          <a:xfrm>
            <a:off x="722756" y="2364003"/>
            <a:ext cx="8908915" cy="12344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Môi trường phần cứng: + Intel Core i3-9100F</a:t>
            </a:r>
            <a:r>
              <a:rPr lang="en-US" sz="2399">
                <a:solidFill>
                  <a:srgbClr val="000000"/>
                </a:solidFill>
                <a:latin typeface="Montserrat"/>
                <a:ea typeface="Montserrat"/>
                <a:cs typeface="Montserrat"/>
                <a:sym typeface="Montserrat"/>
              </a:rPr>
              <a:t> (sở hữu 4 nhân vật lý, 4 luồng xử lý với xung nhịp cơ bản 3.60 GHz)</a:t>
            </a:r>
          </a:p>
          <a:p>
            <a:pPr algn="l">
              <a:lnSpc>
                <a:spcPts val="3359"/>
              </a:lnSpc>
              <a:spcBef>
                <a:spcPct val="0"/>
              </a:spcBef>
            </a:pPr>
            <a:r>
              <a:rPr lang="en-US" sz="2399">
                <a:solidFill>
                  <a:srgbClr val="000000"/>
                </a:solidFill>
                <a:latin typeface="Montserrat"/>
                <a:ea typeface="Montserrat"/>
                <a:cs typeface="Montserrat"/>
                <a:sym typeface="Montserrat"/>
              </a:rPr>
              <a:t>                                               </a:t>
            </a:r>
            <a:r>
              <a:rPr lang="en-US" sz="2399" b="1">
                <a:solidFill>
                  <a:srgbClr val="000000"/>
                </a:solidFill>
                <a:latin typeface="Montserrat Bold"/>
                <a:ea typeface="Montserrat Bold"/>
                <a:cs typeface="Montserrat Bold"/>
                <a:sym typeface="Montserrat Bold"/>
              </a:rPr>
              <a:t>+</a:t>
            </a:r>
            <a:r>
              <a:rPr lang="en-US" sz="2399">
                <a:solidFill>
                  <a:srgbClr val="000000"/>
                </a:solidFill>
                <a:latin typeface="Montserrat"/>
                <a:ea typeface="Montserrat"/>
                <a:cs typeface="Montserrat"/>
                <a:sym typeface="Montserrat"/>
              </a:rPr>
              <a:t> </a:t>
            </a:r>
            <a:r>
              <a:rPr lang="en-US" sz="2399" b="1">
                <a:solidFill>
                  <a:srgbClr val="000000"/>
                </a:solidFill>
                <a:latin typeface="Montserrat Bold"/>
                <a:ea typeface="Montserrat Bold"/>
                <a:cs typeface="Montserrat Bold"/>
                <a:sym typeface="Montserrat Bold"/>
              </a:rPr>
              <a:t>RAM: 16GB</a:t>
            </a:r>
          </a:p>
        </p:txBody>
      </p:sp>
      <p:sp>
        <p:nvSpPr>
          <p:cNvPr id="17" name="TextBox 17"/>
          <p:cNvSpPr txBox="1"/>
          <p:nvPr/>
        </p:nvSpPr>
        <p:spPr>
          <a:xfrm>
            <a:off x="722756" y="4570102"/>
            <a:ext cx="7293078" cy="24917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Môi trường phần mềm và biên dịch:</a:t>
            </a:r>
            <a:r>
              <a:rPr lang="en-US" sz="2399">
                <a:solidFill>
                  <a:srgbClr val="000000"/>
                </a:solidFill>
                <a:latin typeface="Montserrat"/>
                <a:ea typeface="Montserrat"/>
                <a:cs typeface="Montserrat"/>
                <a:sym typeface="Montserrat"/>
              </a:rPr>
              <a:t> Mã nguồn C++ được phát triển, tinh chỉnh và quản lý trên trình soạn thảo mã nguồn </a:t>
            </a:r>
            <a:r>
              <a:rPr lang="en-US" sz="2399" b="1">
                <a:solidFill>
                  <a:srgbClr val="000000"/>
                </a:solidFill>
                <a:latin typeface="Montserrat Bold"/>
                <a:ea typeface="Montserrat Bold"/>
                <a:cs typeface="Montserrat Bold"/>
                <a:sym typeface="Montserrat Bold"/>
              </a:rPr>
              <a:t>Visual Studio Code (VS Code)</a:t>
            </a:r>
            <a:r>
              <a:rPr lang="en-US" sz="2399">
                <a:solidFill>
                  <a:srgbClr val="000000"/>
                </a:solidFill>
                <a:latin typeface="Montserrat"/>
                <a:ea typeface="Montserrat"/>
                <a:cs typeface="Montserrat"/>
                <a:sym typeface="Montserrat"/>
              </a:rPr>
              <a:t>. Quá trình biên dịch mã nguồn được thực hiện thông qua bộ biên dịch </a:t>
            </a:r>
            <a:r>
              <a:rPr lang="en-US" sz="2399" b="1">
                <a:solidFill>
                  <a:srgbClr val="000000"/>
                </a:solidFill>
                <a:latin typeface="Montserrat Bold"/>
                <a:ea typeface="Montserrat Bold"/>
                <a:cs typeface="Montserrat Bold"/>
                <a:sym typeface="Montserrat Bold"/>
              </a:rPr>
              <a:t>GCC (MinGW/MSYS2)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11420679" y="2620540"/>
            <a:ext cx="5750608" cy="5750608"/>
          </a:xfrm>
          <a:custGeom>
            <a:avLst/>
            <a:gdLst/>
            <a:ahLst/>
            <a:cxnLst/>
            <a:rect l="l" t="t" r="r" b="b"/>
            <a:pathLst>
              <a:path w="5750608" h="5750608">
                <a:moveTo>
                  <a:pt x="0" y="0"/>
                </a:moveTo>
                <a:lnTo>
                  <a:pt x="5750607" y="0"/>
                </a:lnTo>
                <a:lnTo>
                  <a:pt x="5750607" y="5750608"/>
                </a:lnTo>
                <a:lnTo>
                  <a:pt x="0" y="5750608"/>
                </a:lnTo>
                <a:lnTo>
                  <a:pt x="0" y="0"/>
                </a:lnTo>
                <a:close/>
              </a:path>
            </a:pathLst>
          </a:custGeom>
          <a:blipFill>
            <a:blip r:embed="rId6"/>
            <a:stretch>
              <a:fillRect/>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28</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2.6. Kết luận chương 2 </a:t>
            </a:r>
          </a:p>
        </p:txBody>
      </p:sp>
      <p:sp>
        <p:nvSpPr>
          <p:cNvPr id="13" name="TextBox 13"/>
          <p:cNvSpPr txBox="1"/>
          <p:nvPr/>
        </p:nvSpPr>
        <p:spPr>
          <a:xfrm>
            <a:off x="642176" y="2582440"/>
            <a:ext cx="10154770" cy="66827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Chuyển đổi mô hình:</a:t>
            </a:r>
            <a:r>
              <a:rPr lang="en-US" sz="2399">
                <a:solidFill>
                  <a:srgbClr val="000000"/>
                </a:solidFill>
                <a:latin typeface="Montserrat"/>
                <a:ea typeface="Montserrat"/>
                <a:cs typeface="Montserrat"/>
                <a:sym typeface="Montserrat"/>
              </a:rPr>
              <a:t> Thiết lập thành công cấu trúc thuật toán Quy hoạch động trên ngôn ngữ C++ để giải quyết bài toán điều phối hồ chứa thủy điện Hòa Bình.</a:t>
            </a:r>
          </a:p>
          <a:p>
            <a:pPr algn="l">
              <a:lnSpc>
                <a:spcPts val="3359"/>
              </a:lnSpc>
              <a:spcBef>
                <a:spcPct val="0"/>
              </a:spcBef>
            </a:pPr>
            <a:endParaRPr lang="en-US" sz="2399">
              <a:solidFill>
                <a:srgbClr val="000000"/>
              </a:solidFill>
              <a:latin typeface="Montserrat"/>
              <a:ea typeface="Montserrat"/>
              <a:cs typeface="Montserrat"/>
              <a:sym typeface="Montserrat"/>
            </a:endParaRPr>
          </a:p>
          <a:p>
            <a:pPr algn="l">
              <a:lnSpc>
                <a:spcPts val="3359"/>
              </a:lnSpc>
              <a:spcBef>
                <a:spcPct val="0"/>
              </a:spcBef>
            </a:pPr>
            <a:r>
              <a:rPr lang="en-US" sz="2399" b="1">
                <a:solidFill>
                  <a:srgbClr val="000000"/>
                </a:solidFill>
                <a:latin typeface="Montserrat Bold"/>
                <a:ea typeface="Montserrat Bold"/>
                <a:cs typeface="Montserrat Bold"/>
                <a:sym typeface="Montserrat Bold"/>
              </a:rPr>
              <a:t>Đột phá hiệu năng:</a:t>
            </a:r>
            <a:r>
              <a:rPr lang="en-US" sz="2399">
                <a:solidFill>
                  <a:srgbClr val="000000"/>
                </a:solidFill>
                <a:latin typeface="Montserrat"/>
                <a:ea typeface="Montserrat"/>
                <a:cs typeface="Montserrat"/>
                <a:sym typeface="Montserrat"/>
              </a:rPr>
              <a:t> Giải quyết bài toán tính toán khổng lồ (do lưới trạng thái cực mịn 2cm) bằng cách tận dụng tính độc lập của dữ liệu thủy văn để triển khai tính toán song song.</a:t>
            </a:r>
          </a:p>
          <a:p>
            <a:pPr algn="l">
              <a:lnSpc>
                <a:spcPts val="3359"/>
              </a:lnSpc>
              <a:spcBef>
                <a:spcPct val="0"/>
              </a:spcBef>
            </a:pPr>
            <a:endParaRPr lang="en-US" sz="2399">
              <a:solidFill>
                <a:srgbClr val="000000"/>
              </a:solidFill>
              <a:latin typeface="Montserrat"/>
              <a:ea typeface="Montserrat"/>
              <a:cs typeface="Montserrat"/>
              <a:sym typeface="Montserrat"/>
            </a:endParaRPr>
          </a:p>
          <a:p>
            <a:pPr algn="l">
              <a:lnSpc>
                <a:spcPts val="3359"/>
              </a:lnSpc>
              <a:spcBef>
                <a:spcPct val="0"/>
              </a:spcBef>
            </a:pPr>
            <a:r>
              <a:rPr lang="en-US" sz="2399" b="1">
                <a:solidFill>
                  <a:srgbClr val="000000"/>
                </a:solidFill>
                <a:latin typeface="Montserrat Bold"/>
                <a:ea typeface="Montserrat Bold"/>
                <a:cs typeface="Montserrat Bold"/>
                <a:sym typeface="Montserrat Bold"/>
              </a:rPr>
              <a:t>Cải tiến kỹ thuật: </a:t>
            </a:r>
            <a:r>
              <a:rPr lang="en-US" sz="2399">
                <a:solidFill>
                  <a:srgbClr val="000000"/>
                </a:solidFill>
                <a:latin typeface="Montserrat"/>
                <a:ea typeface="Montserrat"/>
                <a:cs typeface="Montserrat"/>
                <a:sym typeface="Montserrat"/>
              </a:rPr>
              <a:t>* Ứng dụng thư viện OpenMP để phân luồng xử lý trên vi xử lý đa nhân.</a:t>
            </a:r>
          </a:p>
          <a:p>
            <a:pPr algn="l">
              <a:lnSpc>
                <a:spcPts val="3359"/>
              </a:lnSpc>
              <a:spcBef>
                <a:spcPct val="0"/>
              </a:spcBef>
            </a:pPr>
            <a:r>
              <a:rPr lang="en-US" sz="2399">
                <a:solidFill>
                  <a:srgbClr val="000000"/>
                </a:solidFill>
                <a:latin typeface="Montserrat"/>
                <a:ea typeface="Montserrat"/>
                <a:cs typeface="Montserrat"/>
                <a:sym typeface="Montserrat"/>
              </a:rPr>
              <a:t>Tái thiết kế cấu trúc dữ liệu từ mảng 2 chiều lên 3 chiều, đảm bảo an toàn luồng (Thread-Safety) và loại bỏ xung đột dữ liệu.</a:t>
            </a:r>
          </a:p>
          <a:p>
            <a:pPr algn="l">
              <a:lnSpc>
                <a:spcPts val="3359"/>
              </a:lnSpc>
              <a:spcBef>
                <a:spcPct val="0"/>
              </a:spcBef>
            </a:pPr>
            <a:endParaRPr lang="en-US" sz="2399">
              <a:solidFill>
                <a:srgbClr val="000000"/>
              </a:solidFill>
              <a:latin typeface="Montserrat"/>
              <a:ea typeface="Montserrat"/>
              <a:cs typeface="Montserrat"/>
              <a:sym typeface="Montserrat"/>
            </a:endParaRPr>
          </a:p>
          <a:p>
            <a:pPr algn="l">
              <a:lnSpc>
                <a:spcPts val="3359"/>
              </a:lnSpc>
              <a:spcBef>
                <a:spcPct val="0"/>
              </a:spcBef>
            </a:pPr>
            <a:r>
              <a:rPr lang="en-US" sz="2399" b="1">
                <a:solidFill>
                  <a:srgbClr val="000000"/>
                </a:solidFill>
                <a:latin typeface="Montserrat Bold"/>
                <a:ea typeface="Montserrat Bold"/>
                <a:cs typeface="Montserrat Bold"/>
                <a:sym typeface="Montserrat Bold"/>
              </a:rPr>
              <a:t>Ý nghĩa:</a:t>
            </a:r>
            <a:r>
              <a:rPr lang="en-US" sz="2399">
                <a:solidFill>
                  <a:srgbClr val="000000"/>
                </a:solidFill>
                <a:latin typeface="Montserrat"/>
                <a:ea typeface="Montserrat"/>
                <a:cs typeface="Montserrat"/>
                <a:sym typeface="Montserrat"/>
              </a:rPr>
              <a:t> Biến mô hình lý thuyết phức tạp thành chương trình thực thi khả thi với tốc độ xử lý nhanh, làm tiền đề cho việc đánh giá định lượng hiệu suất ở chương kế tiếp.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29</a:t>
            </a:r>
          </a:p>
        </p:txBody>
      </p:sp>
      <p:sp>
        <p:nvSpPr>
          <p:cNvPr id="3" name="TextBox 3"/>
          <p:cNvSpPr txBox="1"/>
          <p:nvPr/>
        </p:nvSpPr>
        <p:spPr>
          <a:xfrm>
            <a:off x="5257800" y="2774342"/>
            <a:ext cx="7351663" cy="1833860"/>
          </a:xfrm>
          <a:prstGeom prst="rect">
            <a:avLst/>
          </a:prstGeom>
        </p:spPr>
        <p:txBody>
          <a:bodyPr wrap="square" lIns="0" tIns="0" rIns="0" bIns="0" rtlCol="0" anchor="t">
            <a:spAutoFit/>
          </a:bodyPr>
          <a:lstStyle/>
          <a:p>
            <a:pPr algn="ctr">
              <a:lnSpc>
                <a:spcPts val="14946"/>
              </a:lnSpc>
              <a:spcBef>
                <a:spcPct val="0"/>
              </a:spcBef>
            </a:pPr>
            <a:r>
              <a:rPr lang="en-US" sz="10675" b="1" spc="106" dirty="0" err="1">
                <a:solidFill>
                  <a:srgbClr val="000000"/>
                </a:solidFill>
                <a:latin typeface="Montserrat Bold"/>
                <a:ea typeface="Montserrat Bold"/>
                <a:cs typeface="Montserrat Bold"/>
                <a:sym typeface="Montserrat Bold"/>
              </a:rPr>
              <a:t>Chương</a:t>
            </a:r>
            <a:r>
              <a:rPr lang="en-US" sz="10675" b="1" spc="106" dirty="0">
                <a:solidFill>
                  <a:srgbClr val="000000"/>
                </a:solidFill>
                <a:latin typeface="Montserrat Bold"/>
                <a:ea typeface="Montserrat Bold"/>
                <a:cs typeface="Montserrat Bold"/>
                <a:sym typeface="Montserrat Bold"/>
              </a:rPr>
              <a:t> 3</a:t>
            </a:r>
          </a:p>
        </p:txBody>
      </p:sp>
      <p:sp>
        <p:nvSpPr>
          <p:cNvPr id="4" name="TextBox 4"/>
          <p:cNvSpPr txBox="1"/>
          <p:nvPr/>
        </p:nvSpPr>
        <p:spPr>
          <a:xfrm>
            <a:off x="831496" y="5416154"/>
            <a:ext cx="16625009" cy="778511"/>
          </a:xfrm>
          <a:prstGeom prst="rect">
            <a:avLst/>
          </a:prstGeom>
        </p:spPr>
        <p:txBody>
          <a:bodyPr lIns="0" tIns="0" rIns="0" bIns="0" rtlCol="0" anchor="t">
            <a:spAutoFit/>
          </a:bodyPr>
          <a:lstStyle/>
          <a:p>
            <a:pPr algn="ctr">
              <a:lnSpc>
                <a:spcPts val="6439"/>
              </a:lnSpc>
              <a:spcBef>
                <a:spcPct val="0"/>
              </a:spcBef>
            </a:pPr>
            <a:r>
              <a:rPr lang="en-US" sz="4599" b="1" spc="45">
                <a:solidFill>
                  <a:srgbClr val="000000"/>
                </a:solidFill>
                <a:latin typeface="Montserrat Bold"/>
                <a:ea typeface="Montserrat Bold"/>
                <a:cs typeface="Montserrat Bold"/>
                <a:sym typeface="Montserrat Bold"/>
              </a:rPr>
              <a:t>Phân tích kết quả nghiên cứu và đánh giá hiệu năng</a:t>
            </a:r>
          </a:p>
        </p:txBody>
      </p:sp>
      <p:sp>
        <p:nvSpPr>
          <p:cNvPr id="5" name="Freeform 5"/>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5" name="AutoShape 5"/>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6" name="TextBox 6"/>
          <p:cNvSpPr txBox="1"/>
          <p:nvPr/>
        </p:nvSpPr>
        <p:spPr>
          <a:xfrm>
            <a:off x="722756" y="1275587"/>
            <a:ext cx="1661712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2.Mục tiêu nghiên cứu</a:t>
            </a:r>
          </a:p>
        </p:txBody>
      </p:sp>
      <p:grpSp>
        <p:nvGrpSpPr>
          <p:cNvPr id="7" name="Group 7"/>
          <p:cNvGrpSpPr/>
          <p:nvPr/>
        </p:nvGrpSpPr>
        <p:grpSpPr>
          <a:xfrm>
            <a:off x="722756" y="3964779"/>
            <a:ext cx="5332579" cy="4638561"/>
            <a:chOff x="0" y="0"/>
            <a:chExt cx="1404465" cy="1221679"/>
          </a:xfrm>
        </p:grpSpPr>
        <p:sp>
          <p:nvSpPr>
            <p:cNvPr id="8" name="Freeform 8"/>
            <p:cNvSpPr/>
            <p:nvPr/>
          </p:nvSpPr>
          <p:spPr>
            <a:xfrm>
              <a:off x="0" y="0"/>
              <a:ext cx="1404465" cy="1221679"/>
            </a:xfrm>
            <a:custGeom>
              <a:avLst/>
              <a:gdLst/>
              <a:ahLst/>
              <a:cxnLst/>
              <a:rect l="l" t="t" r="r" b="b"/>
              <a:pathLst>
                <a:path w="1404465" h="1221679">
                  <a:moveTo>
                    <a:pt x="72591" y="0"/>
                  </a:moveTo>
                  <a:lnTo>
                    <a:pt x="1331875" y="0"/>
                  </a:lnTo>
                  <a:cubicBezTo>
                    <a:pt x="1371965" y="0"/>
                    <a:pt x="1404465" y="32500"/>
                    <a:pt x="1404465" y="72591"/>
                  </a:cubicBezTo>
                  <a:lnTo>
                    <a:pt x="1404465" y="1149088"/>
                  </a:lnTo>
                  <a:cubicBezTo>
                    <a:pt x="1404465" y="1189179"/>
                    <a:pt x="1371965" y="1221679"/>
                    <a:pt x="1331875" y="1221679"/>
                  </a:cubicBezTo>
                  <a:lnTo>
                    <a:pt x="72591" y="1221679"/>
                  </a:lnTo>
                  <a:cubicBezTo>
                    <a:pt x="32500" y="1221679"/>
                    <a:pt x="0" y="1189179"/>
                    <a:pt x="0" y="1149088"/>
                  </a:cubicBezTo>
                  <a:lnTo>
                    <a:pt x="0" y="72591"/>
                  </a:lnTo>
                  <a:cubicBezTo>
                    <a:pt x="0" y="32500"/>
                    <a:pt x="32500" y="0"/>
                    <a:pt x="72591" y="0"/>
                  </a:cubicBezTo>
                  <a:close/>
                </a:path>
              </a:pathLst>
            </a:custGeom>
            <a:solidFill>
              <a:srgbClr val="E9E9E9"/>
            </a:solidFill>
            <a:ln cap="rnd">
              <a:noFill/>
              <a:prstDash val="solid"/>
              <a:round/>
            </a:ln>
          </p:spPr>
        </p:sp>
        <p:sp>
          <p:nvSpPr>
            <p:cNvPr id="9" name="TextBox 9"/>
            <p:cNvSpPr txBox="1"/>
            <p:nvPr/>
          </p:nvSpPr>
          <p:spPr>
            <a:xfrm>
              <a:off x="0" y="-38100"/>
              <a:ext cx="1404465" cy="125977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0" name="Group 10"/>
          <p:cNvGrpSpPr/>
          <p:nvPr/>
        </p:nvGrpSpPr>
        <p:grpSpPr>
          <a:xfrm>
            <a:off x="6477710" y="3964779"/>
            <a:ext cx="5332579" cy="4638561"/>
            <a:chOff x="0" y="0"/>
            <a:chExt cx="1404465" cy="1221679"/>
          </a:xfrm>
        </p:grpSpPr>
        <p:sp>
          <p:nvSpPr>
            <p:cNvPr id="11" name="Freeform 11"/>
            <p:cNvSpPr/>
            <p:nvPr/>
          </p:nvSpPr>
          <p:spPr>
            <a:xfrm>
              <a:off x="0" y="0"/>
              <a:ext cx="1404465" cy="1221679"/>
            </a:xfrm>
            <a:custGeom>
              <a:avLst/>
              <a:gdLst/>
              <a:ahLst/>
              <a:cxnLst/>
              <a:rect l="l" t="t" r="r" b="b"/>
              <a:pathLst>
                <a:path w="1404465" h="1221679">
                  <a:moveTo>
                    <a:pt x="72591" y="0"/>
                  </a:moveTo>
                  <a:lnTo>
                    <a:pt x="1331875" y="0"/>
                  </a:lnTo>
                  <a:cubicBezTo>
                    <a:pt x="1371965" y="0"/>
                    <a:pt x="1404465" y="32500"/>
                    <a:pt x="1404465" y="72591"/>
                  </a:cubicBezTo>
                  <a:lnTo>
                    <a:pt x="1404465" y="1149088"/>
                  </a:lnTo>
                  <a:cubicBezTo>
                    <a:pt x="1404465" y="1189179"/>
                    <a:pt x="1371965" y="1221679"/>
                    <a:pt x="1331875" y="1221679"/>
                  </a:cubicBezTo>
                  <a:lnTo>
                    <a:pt x="72591" y="1221679"/>
                  </a:lnTo>
                  <a:cubicBezTo>
                    <a:pt x="32500" y="1221679"/>
                    <a:pt x="0" y="1189179"/>
                    <a:pt x="0" y="1149088"/>
                  </a:cubicBezTo>
                  <a:lnTo>
                    <a:pt x="0" y="72591"/>
                  </a:lnTo>
                  <a:cubicBezTo>
                    <a:pt x="0" y="32500"/>
                    <a:pt x="32500" y="0"/>
                    <a:pt x="72591" y="0"/>
                  </a:cubicBezTo>
                  <a:close/>
                </a:path>
              </a:pathLst>
            </a:custGeom>
            <a:solidFill>
              <a:srgbClr val="E9E9E9"/>
            </a:solidFill>
          </p:spPr>
        </p:sp>
        <p:sp>
          <p:nvSpPr>
            <p:cNvPr id="12" name="TextBox 12"/>
            <p:cNvSpPr txBox="1"/>
            <p:nvPr/>
          </p:nvSpPr>
          <p:spPr>
            <a:xfrm>
              <a:off x="0" y="-38100"/>
              <a:ext cx="1404465" cy="1259779"/>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2229390" y="3964779"/>
            <a:ext cx="5332579" cy="4638561"/>
            <a:chOff x="0" y="0"/>
            <a:chExt cx="1404465" cy="1221679"/>
          </a:xfrm>
        </p:grpSpPr>
        <p:sp>
          <p:nvSpPr>
            <p:cNvPr id="14" name="Freeform 14"/>
            <p:cNvSpPr/>
            <p:nvPr/>
          </p:nvSpPr>
          <p:spPr>
            <a:xfrm>
              <a:off x="0" y="0"/>
              <a:ext cx="1404465" cy="1221679"/>
            </a:xfrm>
            <a:custGeom>
              <a:avLst/>
              <a:gdLst/>
              <a:ahLst/>
              <a:cxnLst/>
              <a:rect l="l" t="t" r="r" b="b"/>
              <a:pathLst>
                <a:path w="1404465" h="1221679">
                  <a:moveTo>
                    <a:pt x="72591" y="0"/>
                  </a:moveTo>
                  <a:lnTo>
                    <a:pt x="1331875" y="0"/>
                  </a:lnTo>
                  <a:cubicBezTo>
                    <a:pt x="1371965" y="0"/>
                    <a:pt x="1404465" y="32500"/>
                    <a:pt x="1404465" y="72591"/>
                  </a:cubicBezTo>
                  <a:lnTo>
                    <a:pt x="1404465" y="1149088"/>
                  </a:lnTo>
                  <a:cubicBezTo>
                    <a:pt x="1404465" y="1189179"/>
                    <a:pt x="1371965" y="1221679"/>
                    <a:pt x="1331875" y="1221679"/>
                  </a:cubicBezTo>
                  <a:lnTo>
                    <a:pt x="72591" y="1221679"/>
                  </a:lnTo>
                  <a:cubicBezTo>
                    <a:pt x="32500" y="1221679"/>
                    <a:pt x="0" y="1189179"/>
                    <a:pt x="0" y="1149088"/>
                  </a:cubicBezTo>
                  <a:lnTo>
                    <a:pt x="0" y="72591"/>
                  </a:lnTo>
                  <a:cubicBezTo>
                    <a:pt x="0" y="32500"/>
                    <a:pt x="32500" y="0"/>
                    <a:pt x="72591" y="0"/>
                  </a:cubicBezTo>
                  <a:close/>
                </a:path>
              </a:pathLst>
            </a:custGeom>
            <a:solidFill>
              <a:srgbClr val="E9E9E9"/>
            </a:solidFill>
          </p:spPr>
        </p:sp>
        <p:sp>
          <p:nvSpPr>
            <p:cNvPr id="15" name="TextBox 15"/>
            <p:cNvSpPr txBox="1"/>
            <p:nvPr/>
          </p:nvSpPr>
          <p:spPr>
            <a:xfrm>
              <a:off x="0" y="-38100"/>
              <a:ext cx="1404465" cy="1259779"/>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5"/>
            <a:stretch>
              <a:fillRect/>
            </a:stretch>
          </a:blipFill>
        </p:spPr>
      </p:sp>
      <p:sp>
        <p:nvSpPr>
          <p:cNvPr id="17" name="Freeform 17"/>
          <p:cNvSpPr/>
          <p:nvPr/>
        </p:nvSpPr>
        <p:spPr>
          <a:xfrm>
            <a:off x="2790659" y="4009815"/>
            <a:ext cx="1196774" cy="1196774"/>
          </a:xfrm>
          <a:custGeom>
            <a:avLst/>
            <a:gdLst/>
            <a:ahLst/>
            <a:cxnLst/>
            <a:rect l="l" t="t" r="r" b="b"/>
            <a:pathLst>
              <a:path w="1196774" h="1196774">
                <a:moveTo>
                  <a:pt x="0" y="0"/>
                </a:moveTo>
                <a:lnTo>
                  <a:pt x="1196773" y="0"/>
                </a:lnTo>
                <a:lnTo>
                  <a:pt x="1196773" y="1196774"/>
                </a:lnTo>
                <a:lnTo>
                  <a:pt x="0" y="1196774"/>
                </a:lnTo>
                <a:lnTo>
                  <a:pt x="0" y="0"/>
                </a:lnTo>
                <a:close/>
              </a:path>
            </a:pathLst>
          </a:custGeom>
          <a:blipFill>
            <a:blip r:embed="rId6"/>
            <a:stretch>
              <a:fillRect/>
            </a:stretch>
          </a:blipFill>
        </p:spPr>
      </p:sp>
      <p:sp>
        <p:nvSpPr>
          <p:cNvPr id="18" name="Freeform 18"/>
          <p:cNvSpPr/>
          <p:nvPr/>
        </p:nvSpPr>
        <p:spPr>
          <a:xfrm>
            <a:off x="8587152" y="4092892"/>
            <a:ext cx="1113696" cy="1113696"/>
          </a:xfrm>
          <a:custGeom>
            <a:avLst/>
            <a:gdLst/>
            <a:ahLst/>
            <a:cxnLst/>
            <a:rect l="l" t="t" r="r" b="b"/>
            <a:pathLst>
              <a:path w="1113696" h="1113696">
                <a:moveTo>
                  <a:pt x="0" y="0"/>
                </a:moveTo>
                <a:lnTo>
                  <a:pt x="1113696" y="0"/>
                </a:lnTo>
                <a:lnTo>
                  <a:pt x="1113696" y="1113697"/>
                </a:lnTo>
                <a:lnTo>
                  <a:pt x="0" y="1113697"/>
                </a:lnTo>
                <a:lnTo>
                  <a:pt x="0" y="0"/>
                </a:lnTo>
                <a:close/>
              </a:path>
            </a:pathLst>
          </a:custGeom>
          <a:blipFill>
            <a:blip r:embed="rId7"/>
            <a:stretch>
              <a:fillRect/>
            </a:stretch>
          </a:blipFill>
        </p:spPr>
      </p:sp>
      <p:sp>
        <p:nvSpPr>
          <p:cNvPr id="19" name="Freeform 19"/>
          <p:cNvSpPr/>
          <p:nvPr/>
        </p:nvSpPr>
        <p:spPr>
          <a:xfrm>
            <a:off x="14343940" y="4092892"/>
            <a:ext cx="1369241" cy="1202712"/>
          </a:xfrm>
          <a:custGeom>
            <a:avLst/>
            <a:gdLst/>
            <a:ahLst/>
            <a:cxnLst/>
            <a:rect l="l" t="t" r="r" b="b"/>
            <a:pathLst>
              <a:path w="1369241" h="1202712">
                <a:moveTo>
                  <a:pt x="0" y="0"/>
                </a:moveTo>
                <a:lnTo>
                  <a:pt x="1369241" y="0"/>
                </a:lnTo>
                <a:lnTo>
                  <a:pt x="1369241" y="1202712"/>
                </a:lnTo>
                <a:lnTo>
                  <a:pt x="0" y="1202712"/>
                </a:lnTo>
                <a:lnTo>
                  <a:pt x="0" y="0"/>
                </a:lnTo>
                <a:close/>
              </a:path>
            </a:pathLst>
          </a:custGeom>
          <a:blipFill>
            <a:blip r:embed="rId8"/>
            <a:stretch>
              <a:fillRect/>
            </a:stretch>
          </a:blipFill>
        </p:spPr>
      </p:sp>
      <p:sp>
        <p:nvSpPr>
          <p:cNvPr id="20" name="TextBox 20"/>
          <p:cNvSpPr txBox="1"/>
          <p:nvPr/>
        </p:nvSpPr>
        <p:spPr>
          <a:xfrm>
            <a:off x="977956" y="5149439"/>
            <a:ext cx="4822179" cy="3387725"/>
          </a:xfrm>
          <a:prstGeom prst="rect">
            <a:avLst/>
          </a:prstGeom>
        </p:spPr>
        <p:txBody>
          <a:bodyPr lIns="0" tIns="0" rIns="0" bIns="0" rtlCol="0" anchor="t">
            <a:spAutoFit/>
          </a:bodyPr>
          <a:lstStyle/>
          <a:p>
            <a:pPr algn="ctr">
              <a:lnSpc>
                <a:spcPts val="3850"/>
              </a:lnSpc>
              <a:spcBef>
                <a:spcPct val="0"/>
              </a:spcBef>
            </a:pPr>
            <a:r>
              <a:rPr lang="en-US" sz="2750" b="1" spc="27">
                <a:solidFill>
                  <a:srgbClr val="231F20"/>
                </a:solidFill>
                <a:latin typeface="Montserrat Bold"/>
                <a:ea typeface="Montserrat Bold"/>
                <a:cs typeface="Montserrat Bold"/>
                <a:sym typeface="Montserrat Bold"/>
              </a:rPr>
              <a:t>Mục tiêu Tổng quát</a:t>
            </a:r>
          </a:p>
          <a:p>
            <a:pPr algn="ctr">
              <a:lnSpc>
                <a:spcPts val="3850"/>
              </a:lnSpc>
              <a:spcBef>
                <a:spcPct val="0"/>
              </a:spcBef>
            </a:pPr>
            <a:r>
              <a:rPr lang="en-US" sz="2750" spc="27">
                <a:solidFill>
                  <a:srgbClr val="231F20"/>
                </a:solidFill>
                <a:latin typeface="Montserrat"/>
                <a:ea typeface="Montserrat"/>
                <a:cs typeface="Montserrat"/>
                <a:sym typeface="Montserrat"/>
              </a:rPr>
              <a:t>Xây dựng thuật toán Quy hoạch động tối ưu để xác định quy trình vận hành hồ chứa, nhằm tối đa hóa sản lượng điện năng hàng năm</a:t>
            </a:r>
            <a:r>
              <a:rPr lang="en-US" sz="2750" b="1" spc="27">
                <a:solidFill>
                  <a:srgbClr val="231F20"/>
                </a:solidFill>
                <a:latin typeface="Montserrat Bold"/>
                <a:ea typeface="Montserrat Bold"/>
                <a:cs typeface="Montserrat Bold"/>
                <a:sym typeface="Montserrat Bold"/>
              </a:rPr>
              <a:t>.</a:t>
            </a:r>
          </a:p>
        </p:txBody>
      </p:sp>
      <p:sp>
        <p:nvSpPr>
          <p:cNvPr id="21" name="TextBox 21"/>
          <p:cNvSpPr txBox="1"/>
          <p:nvPr/>
        </p:nvSpPr>
        <p:spPr>
          <a:xfrm>
            <a:off x="6804771" y="5149439"/>
            <a:ext cx="4675183" cy="2901950"/>
          </a:xfrm>
          <a:prstGeom prst="rect">
            <a:avLst/>
          </a:prstGeom>
        </p:spPr>
        <p:txBody>
          <a:bodyPr lIns="0" tIns="0" rIns="0" bIns="0" rtlCol="0" anchor="t">
            <a:spAutoFit/>
          </a:bodyPr>
          <a:lstStyle/>
          <a:p>
            <a:pPr algn="ctr">
              <a:lnSpc>
                <a:spcPts val="3850"/>
              </a:lnSpc>
              <a:spcBef>
                <a:spcPct val="0"/>
              </a:spcBef>
            </a:pPr>
            <a:r>
              <a:rPr lang="en-US" sz="2750" b="1" spc="27">
                <a:solidFill>
                  <a:srgbClr val="231F20"/>
                </a:solidFill>
                <a:latin typeface="Montserrat Bold"/>
                <a:ea typeface="Montserrat Bold"/>
                <a:cs typeface="Montserrat Bold"/>
                <a:sym typeface="Montserrat Bold"/>
              </a:rPr>
              <a:t>Mục tiêu Cụ thể</a:t>
            </a:r>
          </a:p>
          <a:p>
            <a:pPr algn="ctr">
              <a:lnSpc>
                <a:spcPts val="3850"/>
              </a:lnSpc>
              <a:spcBef>
                <a:spcPct val="0"/>
              </a:spcBef>
            </a:pPr>
            <a:r>
              <a:rPr lang="en-US" sz="2750" spc="27">
                <a:solidFill>
                  <a:srgbClr val="231F20"/>
                </a:solidFill>
                <a:latin typeface="Montserrat"/>
                <a:ea typeface="Montserrat"/>
                <a:cs typeface="Montserrat"/>
                <a:sym typeface="Montserrat"/>
              </a:rPr>
              <a:t>Tích hợp OpenMP để tính toán song song trên lưới trạng thái mịn, đánh giá định lượng hiệu năng so với mã tuần tự.</a:t>
            </a:r>
          </a:p>
        </p:txBody>
      </p:sp>
      <p:sp>
        <p:nvSpPr>
          <p:cNvPr id="22" name="TextBox 22"/>
          <p:cNvSpPr txBox="1"/>
          <p:nvPr/>
        </p:nvSpPr>
        <p:spPr>
          <a:xfrm>
            <a:off x="12927078" y="5149439"/>
            <a:ext cx="4202964" cy="3387725"/>
          </a:xfrm>
          <a:prstGeom prst="rect">
            <a:avLst/>
          </a:prstGeom>
        </p:spPr>
        <p:txBody>
          <a:bodyPr lIns="0" tIns="0" rIns="0" bIns="0" rtlCol="0" anchor="t">
            <a:spAutoFit/>
          </a:bodyPr>
          <a:lstStyle/>
          <a:p>
            <a:pPr algn="ctr">
              <a:lnSpc>
                <a:spcPts val="3850"/>
              </a:lnSpc>
              <a:spcBef>
                <a:spcPct val="0"/>
              </a:spcBef>
            </a:pPr>
            <a:r>
              <a:rPr lang="en-US" sz="2750" b="1" spc="27">
                <a:solidFill>
                  <a:srgbClr val="231F20"/>
                </a:solidFill>
                <a:latin typeface="Montserrat Bold"/>
                <a:ea typeface="Montserrat Bold"/>
                <a:cs typeface="Montserrat Bold"/>
                <a:sym typeface="Montserrat Bold"/>
              </a:rPr>
              <a:t>Đối tượng Nghiên cứu</a:t>
            </a:r>
          </a:p>
          <a:p>
            <a:pPr algn="ctr">
              <a:lnSpc>
                <a:spcPts val="3850"/>
              </a:lnSpc>
              <a:spcBef>
                <a:spcPct val="0"/>
              </a:spcBef>
            </a:pPr>
            <a:r>
              <a:rPr lang="en-US" sz="2750" spc="27">
                <a:solidFill>
                  <a:srgbClr val="231F20"/>
                </a:solidFill>
                <a:latin typeface="Montserrat"/>
                <a:ea typeface="Montserrat"/>
                <a:cs typeface="Montserrat"/>
                <a:sym typeface="Montserrat"/>
              </a:rPr>
              <a:t>Quy trình vận hành hồ chứa thủy điện, phương pháp Quy hoạch động và kỹ thuật lập trình song song OpenMP.</a:t>
            </a:r>
          </a:p>
        </p:txBody>
      </p:sp>
      <p:sp>
        <p:nvSpPr>
          <p:cNvPr id="23" name="TextBox 2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231F20"/>
                </a:solidFill>
                <a:latin typeface="Canva Sans"/>
                <a:ea typeface="Canva Sans"/>
                <a:cs typeface="Canva Sans"/>
                <a:sym typeface="Canva Sans"/>
              </a:rPr>
              <a:t>3</a:t>
            </a:r>
          </a:p>
        </p:txBody>
      </p:sp>
      <p:grpSp>
        <p:nvGrpSpPr>
          <p:cNvPr id="24" name="Group 24"/>
          <p:cNvGrpSpPr/>
          <p:nvPr/>
        </p:nvGrpSpPr>
        <p:grpSpPr>
          <a:xfrm>
            <a:off x="16698626" y="472575"/>
            <a:ext cx="641254" cy="484209"/>
            <a:chOff x="0" y="0"/>
            <a:chExt cx="168890" cy="127528"/>
          </a:xfrm>
        </p:grpSpPr>
        <p:sp>
          <p:nvSpPr>
            <p:cNvPr id="25" name="Freeform 25"/>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26" name="TextBox 26"/>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27" name="Freeform 27"/>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7663926" y="2816704"/>
            <a:ext cx="9758192" cy="5759656"/>
          </a:xfrm>
          <a:custGeom>
            <a:avLst/>
            <a:gdLst/>
            <a:ahLst/>
            <a:cxnLst/>
            <a:rect l="l" t="t" r="r" b="b"/>
            <a:pathLst>
              <a:path w="9758192" h="5759656">
                <a:moveTo>
                  <a:pt x="0" y="0"/>
                </a:moveTo>
                <a:lnTo>
                  <a:pt x="9758192" y="0"/>
                </a:lnTo>
                <a:lnTo>
                  <a:pt x="9758192" y="5759657"/>
                </a:lnTo>
                <a:lnTo>
                  <a:pt x="0" y="5759657"/>
                </a:lnTo>
                <a:lnTo>
                  <a:pt x="0" y="0"/>
                </a:lnTo>
                <a:close/>
              </a:path>
            </a:pathLst>
          </a:custGeom>
          <a:blipFill>
            <a:blip r:embed="rId6"/>
            <a:stretch>
              <a:fillRect l="-5308" r="-5795"/>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30</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3.1. Phân tích quỹ đạo mực nước tối ưu (Biểu đồ điều phối) </a:t>
            </a:r>
          </a:p>
        </p:txBody>
      </p:sp>
      <p:sp>
        <p:nvSpPr>
          <p:cNvPr id="13" name="TextBox 13"/>
          <p:cNvSpPr txBox="1"/>
          <p:nvPr/>
        </p:nvSpPr>
        <p:spPr>
          <a:xfrm>
            <a:off x="816058" y="2778604"/>
            <a:ext cx="5786925" cy="20726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Tính tuân thủ ràng buộc kỹ thuật: </a:t>
            </a:r>
            <a:r>
              <a:rPr lang="en-US" sz="2399">
                <a:solidFill>
                  <a:srgbClr val="000000"/>
                </a:solidFill>
                <a:latin typeface="Montserrat"/>
                <a:ea typeface="Montserrat"/>
                <a:cs typeface="Montserrat"/>
                <a:sym typeface="Montserrat"/>
              </a:rPr>
              <a:t>Phân tích biểu đồ kết quả cho thấy toàn bộ quỹ đạo mực nước trong 12 tháng đều dao động nghiêm ngặt trong giới hạn an toàn.</a:t>
            </a:r>
          </a:p>
        </p:txBody>
      </p:sp>
      <p:sp>
        <p:nvSpPr>
          <p:cNvPr id="14" name="TextBox 14"/>
          <p:cNvSpPr txBox="1"/>
          <p:nvPr/>
        </p:nvSpPr>
        <p:spPr>
          <a:xfrm>
            <a:off x="722756" y="4975069"/>
            <a:ext cx="5555639" cy="1653540"/>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Montserrat"/>
                <a:ea typeface="Montserrat"/>
                <a:cs typeface="Montserrat"/>
                <a:sym typeface="Montserrat"/>
              </a:rPr>
              <a:t> </a:t>
            </a:r>
            <a:r>
              <a:rPr lang="en-US" sz="2399" b="1">
                <a:solidFill>
                  <a:srgbClr val="000000"/>
                </a:solidFill>
                <a:latin typeface="Montserrat Bold"/>
                <a:ea typeface="Montserrat Bold"/>
                <a:cs typeface="Montserrat Bold"/>
                <a:sym typeface="Montserrat Bold"/>
              </a:rPr>
              <a:t>Chiến lược điều tiết theo mùa: *</a:t>
            </a:r>
            <a:r>
              <a:rPr lang="en-US" sz="2399">
                <a:solidFill>
                  <a:srgbClr val="000000"/>
                </a:solidFill>
                <a:latin typeface="Montserrat"/>
                <a:ea typeface="Montserrat"/>
                <a:cs typeface="Montserrat"/>
                <a:sym typeface="Montserrat"/>
              </a:rPr>
              <a:t> Giai đoạn đầu mùa kiệt: Mực nước có xu hướng được duy trì ở mức cao (tiệm cận 𝑀𝑁𝐷𝐵𝑇)</a:t>
            </a:r>
          </a:p>
        </p:txBody>
      </p:sp>
      <p:sp>
        <p:nvSpPr>
          <p:cNvPr id="15" name="TextBox 15"/>
          <p:cNvSpPr txBox="1"/>
          <p:nvPr/>
        </p:nvSpPr>
        <p:spPr>
          <a:xfrm>
            <a:off x="722756" y="6752435"/>
            <a:ext cx="5455571" cy="20726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Giai đoạn mùa kiệt sâu:</a:t>
            </a:r>
            <a:r>
              <a:rPr lang="en-US" sz="2399">
                <a:solidFill>
                  <a:srgbClr val="000000"/>
                </a:solidFill>
                <a:latin typeface="Montserrat"/>
                <a:ea typeface="Montserrat"/>
                <a:cs typeface="Montserrat"/>
                <a:sym typeface="Montserrat"/>
              </a:rPr>
              <a:t> Mực nước hạ dần một cách có tính toán nhằm đáp ứng lưu lượng xả duy trì công suất bảo đảm (𝑁𝑏𝑑) cho hệ thống điện quốc gia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9767383" y="2472963"/>
            <a:ext cx="7940904" cy="4687024"/>
          </a:xfrm>
          <a:custGeom>
            <a:avLst/>
            <a:gdLst/>
            <a:ahLst/>
            <a:cxnLst/>
            <a:rect l="l" t="t" r="r" b="b"/>
            <a:pathLst>
              <a:path w="7940904" h="4687024">
                <a:moveTo>
                  <a:pt x="0" y="0"/>
                </a:moveTo>
                <a:lnTo>
                  <a:pt x="7940904" y="0"/>
                </a:lnTo>
                <a:lnTo>
                  <a:pt x="7940904" y="4687024"/>
                </a:lnTo>
                <a:lnTo>
                  <a:pt x="0" y="4687024"/>
                </a:lnTo>
                <a:lnTo>
                  <a:pt x="0" y="0"/>
                </a:lnTo>
                <a:close/>
              </a:path>
            </a:pathLst>
          </a:custGeom>
          <a:blipFill>
            <a:blip r:embed="rId6"/>
            <a:stretch>
              <a:fillRect l="-5308" r="-5795"/>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31</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3.1. Phân tích quỹ đạo mực nước tối ưu (Biểu đồ điều phối) </a:t>
            </a:r>
          </a:p>
        </p:txBody>
      </p:sp>
      <p:sp>
        <p:nvSpPr>
          <p:cNvPr id="13" name="TextBox 13"/>
          <p:cNvSpPr txBox="1"/>
          <p:nvPr/>
        </p:nvSpPr>
        <p:spPr>
          <a:xfrm>
            <a:off x="722756" y="2258590"/>
            <a:ext cx="8148249" cy="16535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Tính tuân thủ ràng buộc kỹ thuật: </a:t>
            </a:r>
            <a:r>
              <a:rPr lang="en-US" sz="2399">
                <a:solidFill>
                  <a:srgbClr val="000000"/>
                </a:solidFill>
                <a:latin typeface="Montserrat"/>
                <a:ea typeface="Montserrat"/>
                <a:cs typeface="Montserrat"/>
                <a:sym typeface="Montserrat"/>
              </a:rPr>
              <a:t>Phân tích biểu đồ kết quả cho thấy toàn bộ quỹ đạo mực nước trong 12 tháng đều dao động nghiêm ngặt trong giới hạn an toàn.</a:t>
            </a:r>
          </a:p>
        </p:txBody>
      </p:sp>
      <p:sp>
        <p:nvSpPr>
          <p:cNvPr id="14" name="TextBox 14"/>
          <p:cNvSpPr txBox="1"/>
          <p:nvPr/>
        </p:nvSpPr>
        <p:spPr>
          <a:xfrm>
            <a:off x="642176" y="4035955"/>
            <a:ext cx="8228829" cy="1234440"/>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Montserrat"/>
                <a:ea typeface="Montserrat"/>
                <a:cs typeface="Montserrat"/>
                <a:sym typeface="Montserrat"/>
              </a:rPr>
              <a:t> </a:t>
            </a:r>
            <a:r>
              <a:rPr lang="en-US" sz="2399" b="1">
                <a:solidFill>
                  <a:srgbClr val="000000"/>
                </a:solidFill>
                <a:latin typeface="Montserrat Bold"/>
                <a:ea typeface="Montserrat Bold"/>
                <a:cs typeface="Montserrat Bold"/>
                <a:sym typeface="Montserrat Bold"/>
              </a:rPr>
              <a:t>Chiến lược điều tiết theo mùa: *</a:t>
            </a:r>
            <a:r>
              <a:rPr lang="en-US" sz="2399">
                <a:solidFill>
                  <a:srgbClr val="000000"/>
                </a:solidFill>
                <a:latin typeface="Montserrat"/>
                <a:ea typeface="Montserrat"/>
                <a:cs typeface="Montserrat"/>
                <a:sym typeface="Montserrat"/>
              </a:rPr>
              <a:t> Giai đoạn đầu mùa kiệt: Mực nước có xu hướng được duy trì ở mức cao (tiệm cận 𝑀𝑁𝐷𝐵𝑇)</a:t>
            </a:r>
          </a:p>
        </p:txBody>
      </p:sp>
      <p:sp>
        <p:nvSpPr>
          <p:cNvPr id="15" name="TextBox 15"/>
          <p:cNvSpPr txBox="1"/>
          <p:nvPr/>
        </p:nvSpPr>
        <p:spPr>
          <a:xfrm>
            <a:off x="642176" y="5482224"/>
            <a:ext cx="8347386" cy="12344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Giai đoạn mùa kiệt sâu:</a:t>
            </a:r>
            <a:r>
              <a:rPr lang="en-US" sz="2399">
                <a:solidFill>
                  <a:srgbClr val="000000"/>
                </a:solidFill>
                <a:latin typeface="Montserrat"/>
                <a:ea typeface="Montserrat"/>
                <a:cs typeface="Montserrat"/>
                <a:sym typeface="Montserrat"/>
              </a:rPr>
              <a:t> Mực nước hạ dần một cách có tính toán nhằm đáp ứng lưu lượng xả duy trì công suất bảo đảm (𝑁𝑏𝑑) cho hệ thống điện quốc gia</a:t>
            </a:r>
          </a:p>
        </p:txBody>
      </p:sp>
      <p:sp>
        <p:nvSpPr>
          <p:cNvPr id="16" name="TextBox 16"/>
          <p:cNvSpPr txBox="1"/>
          <p:nvPr/>
        </p:nvSpPr>
        <p:spPr>
          <a:xfrm>
            <a:off x="642176" y="6926214"/>
            <a:ext cx="8148249" cy="1653540"/>
          </a:xfrm>
          <a:prstGeom prst="rect">
            <a:avLst/>
          </a:prstGeom>
        </p:spPr>
        <p:txBody>
          <a:bodyPr lIns="0" tIns="0" rIns="0" bIns="0" rtlCol="0" anchor="t">
            <a:spAutoFit/>
          </a:bodyPr>
          <a:lstStyle/>
          <a:p>
            <a:pPr algn="just">
              <a:lnSpc>
                <a:spcPts val="3359"/>
              </a:lnSpc>
              <a:spcBef>
                <a:spcPct val="0"/>
              </a:spcBef>
            </a:pPr>
            <a:r>
              <a:rPr lang="en-US" sz="2399" b="1">
                <a:solidFill>
                  <a:srgbClr val="000000"/>
                </a:solidFill>
                <a:latin typeface="Montserrat Bold"/>
                <a:ea typeface="Montserrat Bold"/>
                <a:cs typeface="Montserrat Bold"/>
                <a:sym typeface="Montserrat Bold"/>
              </a:rPr>
              <a:t>Giai đoạn đón lũ:</a:t>
            </a:r>
            <a:r>
              <a:rPr lang="en-US" sz="2399">
                <a:solidFill>
                  <a:srgbClr val="000000"/>
                </a:solidFill>
                <a:latin typeface="Montserrat"/>
                <a:ea typeface="Montserrat"/>
                <a:cs typeface="Montserrat"/>
                <a:sym typeface="Montserrat"/>
              </a:rPr>
              <a:t> Thuật toán chủ động đưa mực nước về các cao trình thấp an toàn, tạo dung tích phòng lũ cần thiết để sẵn sàng đón các trận lũ lớn từ thượng nguồn.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10586651" y="4201541"/>
            <a:ext cx="6672649" cy="3394710"/>
          </a:xfrm>
          <a:custGeom>
            <a:avLst/>
            <a:gdLst/>
            <a:ahLst/>
            <a:cxnLst/>
            <a:rect l="l" t="t" r="r" b="b"/>
            <a:pathLst>
              <a:path w="6672649" h="3394710">
                <a:moveTo>
                  <a:pt x="0" y="0"/>
                </a:moveTo>
                <a:lnTo>
                  <a:pt x="6672649" y="0"/>
                </a:lnTo>
                <a:lnTo>
                  <a:pt x="6672649" y="3394710"/>
                </a:lnTo>
                <a:lnTo>
                  <a:pt x="0" y="3394710"/>
                </a:lnTo>
                <a:lnTo>
                  <a:pt x="0" y="0"/>
                </a:lnTo>
                <a:close/>
              </a:path>
            </a:pathLst>
          </a:custGeom>
          <a:blipFill>
            <a:blip r:embed="rId6"/>
            <a:stretch>
              <a:fillRect/>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32</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6296497"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3.2. Đánh giá hiệu quả tối ưu hóa điện năng </a:t>
            </a:r>
          </a:p>
        </p:txBody>
      </p:sp>
      <p:sp>
        <p:nvSpPr>
          <p:cNvPr id="13" name="TextBox 13"/>
          <p:cNvSpPr txBox="1"/>
          <p:nvPr/>
        </p:nvSpPr>
        <p:spPr>
          <a:xfrm>
            <a:off x="642176" y="2434863"/>
            <a:ext cx="8945554" cy="1653540"/>
          </a:xfrm>
          <a:prstGeom prst="rect">
            <a:avLst/>
          </a:prstGeom>
        </p:spPr>
        <p:txBody>
          <a:bodyPr lIns="0" tIns="0" rIns="0" bIns="0" rtlCol="0" anchor="t">
            <a:spAutoFit/>
          </a:bodyPr>
          <a:lstStyle/>
          <a:p>
            <a:pPr algn="just">
              <a:lnSpc>
                <a:spcPts val="3359"/>
              </a:lnSpc>
              <a:spcBef>
                <a:spcPct val="0"/>
              </a:spcBef>
            </a:pPr>
            <a:r>
              <a:rPr lang="en-US" sz="2399">
                <a:solidFill>
                  <a:srgbClr val="000000"/>
                </a:solidFill>
                <a:latin typeface="Montserrat"/>
                <a:ea typeface="Montserrat"/>
                <a:cs typeface="Montserrat"/>
                <a:sym typeface="Montserrat"/>
              </a:rPr>
              <a:t>Việc áp dụng độ phân giải lưới trạng thái siêu mịn (do_chia = 50, tương đương bước lưới 2cm) đã mang lại sự tối ưu hóa triệt để về mặt năng lượng so với phương pháp vận hành truyền thống.</a:t>
            </a:r>
          </a:p>
        </p:txBody>
      </p:sp>
      <p:sp>
        <p:nvSpPr>
          <p:cNvPr id="14" name="TextBox 14"/>
          <p:cNvSpPr txBox="1"/>
          <p:nvPr/>
        </p:nvSpPr>
        <p:spPr>
          <a:xfrm>
            <a:off x="642176" y="4391032"/>
            <a:ext cx="2850930" cy="12344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Tối đa hóa sản lượng điện (𝑬𝒎𝒂𝒙):</a:t>
            </a:r>
          </a:p>
        </p:txBody>
      </p:sp>
      <p:sp>
        <p:nvSpPr>
          <p:cNvPr id="15" name="TextBox 15"/>
          <p:cNvSpPr txBox="1"/>
          <p:nvPr/>
        </p:nvSpPr>
        <p:spPr>
          <a:xfrm>
            <a:off x="3609471" y="4391032"/>
            <a:ext cx="5978260" cy="2072640"/>
          </a:xfrm>
          <a:prstGeom prst="rect">
            <a:avLst/>
          </a:prstGeom>
        </p:spPr>
        <p:txBody>
          <a:bodyPr lIns="0" tIns="0" rIns="0" bIns="0" rtlCol="0" anchor="t">
            <a:spAutoFit/>
          </a:bodyPr>
          <a:lstStyle/>
          <a:p>
            <a:pPr algn="just">
              <a:lnSpc>
                <a:spcPts val="3359"/>
              </a:lnSpc>
              <a:spcBef>
                <a:spcPct val="0"/>
              </a:spcBef>
            </a:pPr>
            <a:r>
              <a:rPr lang="en-US" sz="2399">
                <a:solidFill>
                  <a:srgbClr val="000000"/>
                </a:solidFill>
                <a:latin typeface="Montserrat"/>
                <a:ea typeface="Montserrat"/>
                <a:cs typeface="Montserrat"/>
                <a:sym typeface="Montserrat"/>
              </a:rPr>
              <a:t>Việc chia nhỏ không gian trạng thái giúp thuật toán dò tìm và "bắt" được các điểm vận hành có hiệu suất cao nhất trên đường cong đặc tính phi tuyến của tổ máy.</a:t>
            </a:r>
          </a:p>
        </p:txBody>
      </p:sp>
      <p:sp>
        <p:nvSpPr>
          <p:cNvPr id="16" name="TextBox 16"/>
          <p:cNvSpPr txBox="1"/>
          <p:nvPr/>
        </p:nvSpPr>
        <p:spPr>
          <a:xfrm>
            <a:off x="642176" y="6589669"/>
            <a:ext cx="2674739" cy="3962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Montserrat Bold"/>
                <a:ea typeface="Montserrat Bold"/>
                <a:cs typeface="Montserrat Bold"/>
                <a:sym typeface="Montserrat Bold"/>
              </a:rPr>
              <a:t>Hạn chế xả thừa:</a:t>
            </a:r>
          </a:p>
        </p:txBody>
      </p:sp>
      <p:sp>
        <p:nvSpPr>
          <p:cNvPr id="17" name="TextBox 17"/>
          <p:cNvSpPr txBox="1"/>
          <p:nvPr/>
        </p:nvSpPr>
        <p:spPr>
          <a:xfrm>
            <a:off x="3609471" y="6587497"/>
            <a:ext cx="5978260" cy="1234440"/>
          </a:xfrm>
          <a:prstGeom prst="rect">
            <a:avLst/>
          </a:prstGeom>
        </p:spPr>
        <p:txBody>
          <a:bodyPr lIns="0" tIns="0" rIns="0" bIns="0" rtlCol="0" anchor="t">
            <a:spAutoFit/>
          </a:bodyPr>
          <a:lstStyle/>
          <a:p>
            <a:pPr algn="just">
              <a:lnSpc>
                <a:spcPts val="3359"/>
              </a:lnSpc>
              <a:spcBef>
                <a:spcPct val="0"/>
              </a:spcBef>
            </a:pPr>
            <a:r>
              <a:rPr lang="en-US" sz="2399">
                <a:solidFill>
                  <a:srgbClr val="000000"/>
                </a:solidFill>
                <a:latin typeface="Montserrat"/>
                <a:ea typeface="Montserrat"/>
                <a:cs typeface="Montserrat"/>
                <a:sym typeface="Montserrat"/>
              </a:rPr>
              <a:t>Logic của mô hình Quy hoạch động ưu tiên cho nước chảy qua tuabin phát điện thay vì xả tràn lãng phí.</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65482" y="3044809"/>
            <a:ext cx="7174398" cy="5919034"/>
          </a:xfrm>
          <a:custGeom>
            <a:avLst/>
            <a:gdLst/>
            <a:ahLst/>
            <a:cxnLst/>
            <a:rect l="l" t="t" r="r" b="b"/>
            <a:pathLst>
              <a:path w="7174398" h="5919034">
                <a:moveTo>
                  <a:pt x="0" y="0"/>
                </a:moveTo>
                <a:lnTo>
                  <a:pt x="7174398" y="0"/>
                </a:lnTo>
                <a:lnTo>
                  <a:pt x="7174398" y="5919035"/>
                </a:lnTo>
                <a:lnTo>
                  <a:pt x="0" y="5919035"/>
                </a:lnTo>
                <a:lnTo>
                  <a:pt x="0" y="0"/>
                </a:lnTo>
                <a:close/>
              </a:path>
            </a:pathLst>
          </a:custGeom>
          <a:blipFill>
            <a:blip r:embed="rId2"/>
            <a:stretch>
              <a:fillRect l="-26241" r="-31280"/>
            </a:stretch>
          </a:blipFill>
        </p:spPr>
      </p:sp>
      <p:sp>
        <p:nvSpPr>
          <p:cNvPr id="3" name="Freeform 3"/>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3"/>
            <a:stretch>
              <a:fillRect/>
            </a:stretch>
          </a:blipFill>
        </p:spPr>
      </p:sp>
      <p:sp>
        <p:nvSpPr>
          <p:cNvPr id="4" name="AutoShape 4"/>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5" name="Freeform 5"/>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grpSp>
        <p:nvGrpSpPr>
          <p:cNvPr id="6" name="Group 6"/>
          <p:cNvGrpSpPr/>
          <p:nvPr/>
        </p:nvGrpSpPr>
        <p:grpSpPr>
          <a:xfrm>
            <a:off x="16698626" y="472575"/>
            <a:ext cx="641254" cy="484209"/>
            <a:chOff x="0" y="0"/>
            <a:chExt cx="168890" cy="127528"/>
          </a:xfrm>
        </p:grpSpPr>
        <p:sp>
          <p:nvSpPr>
            <p:cNvPr id="7" name="Freeform 7"/>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8" name="TextBox 8"/>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9" name="Freeform 9"/>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a:off x="642176" y="8266493"/>
            <a:ext cx="6303201" cy="1293431"/>
          </a:xfrm>
          <a:custGeom>
            <a:avLst/>
            <a:gdLst/>
            <a:ahLst/>
            <a:cxnLst/>
            <a:rect l="l" t="t" r="r" b="b"/>
            <a:pathLst>
              <a:path w="6303201" h="1293431">
                <a:moveTo>
                  <a:pt x="0" y="0"/>
                </a:moveTo>
                <a:lnTo>
                  <a:pt x="6303201" y="0"/>
                </a:lnTo>
                <a:lnTo>
                  <a:pt x="6303201" y="1293432"/>
                </a:lnTo>
                <a:lnTo>
                  <a:pt x="0" y="1293432"/>
                </a:lnTo>
                <a:lnTo>
                  <a:pt x="0" y="0"/>
                </a:lnTo>
                <a:close/>
              </a:path>
            </a:pathLst>
          </a:custGeom>
          <a:blipFill>
            <a:blip r:embed="rId7"/>
            <a:stretch>
              <a:fillRect/>
            </a:stretch>
          </a:blipFill>
        </p:spPr>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33</a:t>
            </a:r>
          </a:p>
        </p:txBody>
      </p:sp>
      <p:sp>
        <p:nvSpPr>
          <p:cNvPr id="12" name="TextBox 12"/>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3" name="TextBox 13"/>
          <p:cNvSpPr txBox="1"/>
          <p:nvPr/>
        </p:nvSpPr>
        <p:spPr>
          <a:xfrm>
            <a:off x="722756" y="1285112"/>
            <a:ext cx="17565244"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3.3. Đánh giá hiệu năng và phân tích tốc độ tính toán song song </a:t>
            </a:r>
          </a:p>
        </p:txBody>
      </p:sp>
      <p:sp>
        <p:nvSpPr>
          <p:cNvPr id="14" name="TextBox 14"/>
          <p:cNvSpPr txBox="1"/>
          <p:nvPr/>
        </p:nvSpPr>
        <p:spPr>
          <a:xfrm>
            <a:off x="722756" y="2249065"/>
            <a:ext cx="8945554" cy="471805"/>
          </a:xfrm>
          <a:prstGeom prst="rect">
            <a:avLst/>
          </a:prstGeom>
        </p:spPr>
        <p:txBody>
          <a:bodyPr lIns="0" tIns="0" rIns="0" bIns="0" rtlCol="0" anchor="t">
            <a:spAutoFit/>
          </a:bodyPr>
          <a:lstStyle/>
          <a:p>
            <a:pPr algn="just">
              <a:lnSpc>
                <a:spcPts val="3919"/>
              </a:lnSpc>
              <a:spcBef>
                <a:spcPct val="0"/>
              </a:spcBef>
            </a:pPr>
            <a:r>
              <a:rPr lang="en-US" sz="2799" b="1">
                <a:solidFill>
                  <a:srgbClr val="000000"/>
                </a:solidFill>
                <a:latin typeface="Montserrat Bold"/>
                <a:ea typeface="Montserrat Bold"/>
                <a:cs typeface="Montserrat Bold"/>
                <a:sym typeface="Montserrat Bold"/>
              </a:rPr>
              <a:t>So sánh thời gian thực thi </a:t>
            </a:r>
          </a:p>
        </p:txBody>
      </p:sp>
      <p:sp>
        <p:nvSpPr>
          <p:cNvPr id="15" name="TextBox 15"/>
          <p:cNvSpPr txBox="1"/>
          <p:nvPr/>
        </p:nvSpPr>
        <p:spPr>
          <a:xfrm>
            <a:off x="722756" y="3168545"/>
            <a:ext cx="2850930" cy="1234440"/>
          </a:xfrm>
          <a:prstGeom prst="rect">
            <a:avLst/>
          </a:prstGeom>
        </p:spPr>
        <p:txBody>
          <a:bodyPr lIns="0" tIns="0" rIns="0" bIns="0" rtlCol="0" anchor="t">
            <a:spAutoFit/>
          </a:bodyPr>
          <a:lstStyle/>
          <a:p>
            <a:pPr algn="l">
              <a:lnSpc>
                <a:spcPts val="3359"/>
              </a:lnSpc>
              <a:spcBef>
                <a:spcPct val="0"/>
              </a:spcBef>
            </a:pPr>
            <a:r>
              <a:rPr lang="en-US" sz="2399" b="1">
                <a:solidFill>
                  <a:srgbClr val="000000"/>
                </a:solidFill>
                <a:latin typeface="Montserrat Bold"/>
                <a:ea typeface="Montserrat Bold"/>
                <a:cs typeface="Montserrat Bold"/>
                <a:sym typeface="Montserrat Bold"/>
              </a:rPr>
              <a:t>Đối với phiên bản mã nguồn tuần tự gốc :</a:t>
            </a:r>
          </a:p>
        </p:txBody>
      </p:sp>
      <p:sp>
        <p:nvSpPr>
          <p:cNvPr id="16" name="TextBox 16"/>
          <p:cNvSpPr txBox="1"/>
          <p:nvPr/>
        </p:nvSpPr>
        <p:spPr>
          <a:xfrm>
            <a:off x="722756" y="4664456"/>
            <a:ext cx="2850930" cy="1234440"/>
          </a:xfrm>
          <a:prstGeom prst="rect">
            <a:avLst/>
          </a:prstGeom>
        </p:spPr>
        <p:txBody>
          <a:bodyPr lIns="0" tIns="0" rIns="0" bIns="0" rtlCol="0" anchor="t">
            <a:spAutoFit/>
          </a:bodyPr>
          <a:lstStyle/>
          <a:p>
            <a:pPr algn="just">
              <a:lnSpc>
                <a:spcPts val="3359"/>
              </a:lnSpc>
              <a:spcBef>
                <a:spcPct val="0"/>
              </a:spcBef>
            </a:pPr>
            <a:r>
              <a:rPr lang="en-US" sz="2399" b="1">
                <a:solidFill>
                  <a:srgbClr val="000000"/>
                </a:solidFill>
                <a:latin typeface="Montserrat Bold"/>
                <a:ea typeface="Montserrat Bold"/>
                <a:cs typeface="Montserrat Bold"/>
                <a:sym typeface="Montserrat Bold"/>
              </a:rPr>
              <a:t>Đối với phiên bản mã nguồn song song :</a:t>
            </a:r>
          </a:p>
        </p:txBody>
      </p:sp>
      <p:sp>
        <p:nvSpPr>
          <p:cNvPr id="17" name="TextBox 17"/>
          <p:cNvSpPr txBox="1"/>
          <p:nvPr/>
        </p:nvSpPr>
        <p:spPr>
          <a:xfrm>
            <a:off x="3829301" y="4664456"/>
            <a:ext cx="5978260" cy="1234440"/>
          </a:xfrm>
          <a:prstGeom prst="rect">
            <a:avLst/>
          </a:prstGeom>
        </p:spPr>
        <p:txBody>
          <a:bodyPr lIns="0" tIns="0" rIns="0" bIns="0" rtlCol="0" anchor="t">
            <a:spAutoFit/>
          </a:bodyPr>
          <a:lstStyle/>
          <a:p>
            <a:pPr algn="just">
              <a:lnSpc>
                <a:spcPts val="3359"/>
              </a:lnSpc>
              <a:spcBef>
                <a:spcPct val="0"/>
              </a:spcBef>
            </a:pPr>
            <a:r>
              <a:rPr lang="en-US" sz="2399">
                <a:solidFill>
                  <a:srgbClr val="000000"/>
                </a:solidFill>
                <a:latin typeface="Montserrat"/>
                <a:ea typeface="Montserrat"/>
                <a:cs typeface="Montserrat"/>
                <a:sym typeface="Montserrat"/>
              </a:rPr>
              <a:t>Kết quả, tổng thời gian xử lý giảm đột phá xuống chỉ còn 86.8624 giây (khoảng 1.4 phút).</a:t>
            </a:r>
          </a:p>
        </p:txBody>
      </p:sp>
      <p:sp>
        <p:nvSpPr>
          <p:cNvPr id="18" name="TextBox 18"/>
          <p:cNvSpPr txBox="1"/>
          <p:nvPr/>
        </p:nvSpPr>
        <p:spPr>
          <a:xfrm>
            <a:off x="3829301" y="3168545"/>
            <a:ext cx="5538600" cy="1234440"/>
          </a:xfrm>
          <a:prstGeom prst="rect">
            <a:avLst/>
          </a:prstGeom>
        </p:spPr>
        <p:txBody>
          <a:bodyPr lIns="0" tIns="0" rIns="0" bIns="0" rtlCol="0" anchor="t">
            <a:spAutoFit/>
          </a:bodyPr>
          <a:lstStyle/>
          <a:p>
            <a:pPr algn="just">
              <a:lnSpc>
                <a:spcPts val="3359"/>
              </a:lnSpc>
              <a:spcBef>
                <a:spcPct val="0"/>
              </a:spcBef>
            </a:pPr>
            <a:r>
              <a:rPr lang="en-US" sz="2399">
                <a:solidFill>
                  <a:srgbClr val="000000"/>
                </a:solidFill>
                <a:latin typeface="Montserrat"/>
                <a:ea typeface="Montserrat"/>
                <a:cs typeface="Montserrat"/>
                <a:sym typeface="Montserrat"/>
              </a:rPr>
              <a:t>Hệ thống ghi nhận tổng thời gian chạy lên tới 236.438 giây (gần 4 phút) để hoàn tất. </a:t>
            </a:r>
          </a:p>
        </p:txBody>
      </p:sp>
      <p:sp>
        <p:nvSpPr>
          <p:cNvPr id="19" name="TextBox 19"/>
          <p:cNvSpPr txBox="1"/>
          <p:nvPr/>
        </p:nvSpPr>
        <p:spPr>
          <a:xfrm>
            <a:off x="642176" y="6346571"/>
            <a:ext cx="7710339" cy="3962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Montserrat Bold"/>
                <a:ea typeface="Montserrat Bold"/>
                <a:cs typeface="Montserrat Bold"/>
                <a:sym typeface="Montserrat Bold"/>
              </a:rPr>
              <a:t>Phân tích hệ số tăng tốc theo Định luật Amdahl </a:t>
            </a:r>
          </a:p>
        </p:txBody>
      </p:sp>
      <p:sp>
        <p:nvSpPr>
          <p:cNvPr id="20" name="TextBox 20"/>
          <p:cNvSpPr txBox="1"/>
          <p:nvPr/>
        </p:nvSpPr>
        <p:spPr>
          <a:xfrm>
            <a:off x="642176" y="6866636"/>
            <a:ext cx="6085457" cy="1153795"/>
          </a:xfrm>
          <a:prstGeom prst="rect">
            <a:avLst/>
          </a:prstGeom>
        </p:spPr>
        <p:txBody>
          <a:bodyPr lIns="0" tIns="0" rIns="0" bIns="0" rtlCol="0" anchor="t">
            <a:spAutoFit/>
          </a:bodyPr>
          <a:lstStyle/>
          <a:p>
            <a:pPr algn="just">
              <a:lnSpc>
                <a:spcPts val="3079"/>
              </a:lnSpc>
              <a:spcBef>
                <a:spcPct val="0"/>
              </a:spcBef>
            </a:pPr>
            <a:r>
              <a:rPr lang="en-US" sz="2199">
                <a:solidFill>
                  <a:srgbClr val="000000"/>
                </a:solidFill>
                <a:latin typeface="Montserrat"/>
                <a:ea typeface="Montserrat"/>
                <a:cs typeface="Montserrat"/>
                <a:sym typeface="Montserrat"/>
              </a:rPr>
              <a:t> Hệ số tăng tốc độ (S) của hệ thống được tính bằng tỷ số giữa thời gian chạy tuần tự và thời gian chạy song song: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2"/>
            <a:stretch>
              <a:fillRect/>
            </a:stretch>
          </a:blipFill>
        </p:spPr>
      </p:sp>
      <p:sp>
        <p:nvSpPr>
          <p:cNvPr id="3" name="AutoShape 3"/>
          <p:cNvSpPr/>
          <p:nvPr/>
        </p:nvSpPr>
        <p:spPr>
          <a:xfrm>
            <a:off x="642176" y="2130002"/>
            <a:ext cx="16617124" cy="0"/>
          </a:xfrm>
          <a:prstGeom prst="line">
            <a:avLst/>
          </a:prstGeom>
          <a:ln w="9525" cap="rnd">
            <a:solidFill>
              <a:srgbClr val="000000"/>
            </a:solidFill>
            <a:prstDash val="solid"/>
            <a:headEnd type="none" w="sm" len="sm"/>
            <a:tailEnd type="none" w="sm" len="sm"/>
          </a:ln>
        </p:spPr>
      </p:sp>
      <p:sp>
        <p:nvSpPr>
          <p:cNvPr id="4" name="Freeform 4"/>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3"/>
            <a:stretch>
              <a:fillRect/>
            </a:stretch>
          </a:blipFill>
        </p:spPr>
      </p:sp>
      <p:grpSp>
        <p:nvGrpSpPr>
          <p:cNvPr id="5" name="Group 5"/>
          <p:cNvGrpSpPr/>
          <p:nvPr/>
        </p:nvGrpSpPr>
        <p:grpSpPr>
          <a:xfrm>
            <a:off x="16698626" y="472575"/>
            <a:ext cx="641254" cy="484209"/>
            <a:chOff x="0" y="0"/>
            <a:chExt cx="168890" cy="127528"/>
          </a:xfrm>
        </p:grpSpPr>
        <p:sp>
          <p:nvSpPr>
            <p:cNvPr id="6" name="Freeform 6"/>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7" name="TextBox 7"/>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9144000" y="3998328"/>
            <a:ext cx="7804480" cy="4390020"/>
          </a:xfrm>
          <a:custGeom>
            <a:avLst/>
            <a:gdLst/>
            <a:ahLst/>
            <a:cxnLst/>
            <a:rect l="l" t="t" r="r" b="b"/>
            <a:pathLst>
              <a:path w="7804480" h="4390020">
                <a:moveTo>
                  <a:pt x="0" y="0"/>
                </a:moveTo>
                <a:lnTo>
                  <a:pt x="7804480" y="0"/>
                </a:lnTo>
                <a:lnTo>
                  <a:pt x="7804480" y="4390020"/>
                </a:lnTo>
                <a:lnTo>
                  <a:pt x="0" y="4390020"/>
                </a:lnTo>
                <a:lnTo>
                  <a:pt x="0" y="0"/>
                </a:lnTo>
                <a:close/>
              </a:path>
            </a:pathLst>
          </a:custGeom>
          <a:blipFill>
            <a:blip r:embed="rId6"/>
            <a:stretch>
              <a:fillRect/>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34</a:t>
            </a:r>
          </a:p>
        </p:txBody>
      </p:sp>
      <p:sp>
        <p:nvSpPr>
          <p:cNvPr id="11" name="TextBox 11"/>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2" name="TextBox 12"/>
          <p:cNvSpPr txBox="1"/>
          <p:nvPr/>
        </p:nvSpPr>
        <p:spPr>
          <a:xfrm>
            <a:off x="722756" y="1285112"/>
            <a:ext cx="17565244" cy="674156"/>
          </a:xfrm>
          <a:prstGeom prst="rect">
            <a:avLst/>
          </a:prstGeom>
        </p:spPr>
        <p:txBody>
          <a:bodyPr lIns="0" tIns="0" rIns="0" bIns="0" rtlCol="0" anchor="t">
            <a:spAutoFit/>
          </a:bodyPr>
          <a:lstStyle/>
          <a:p>
            <a:pPr algn="l">
              <a:lnSpc>
                <a:spcPts val="5549"/>
              </a:lnSpc>
              <a:spcBef>
                <a:spcPct val="0"/>
              </a:spcBef>
            </a:pPr>
            <a:r>
              <a:rPr lang="en-US" sz="3964" b="1" spc="39">
                <a:solidFill>
                  <a:srgbClr val="000000"/>
                </a:solidFill>
                <a:latin typeface="Montserrat Bold"/>
                <a:ea typeface="Montserrat Bold"/>
                <a:cs typeface="Montserrat Bold"/>
                <a:sym typeface="Montserrat Bold"/>
              </a:rPr>
              <a:t>3.4. Kết luận Chương 3 </a:t>
            </a:r>
          </a:p>
        </p:txBody>
      </p:sp>
      <p:sp>
        <p:nvSpPr>
          <p:cNvPr id="13" name="TextBox 13"/>
          <p:cNvSpPr txBox="1"/>
          <p:nvPr/>
        </p:nvSpPr>
        <p:spPr>
          <a:xfrm>
            <a:off x="722756" y="2674386"/>
            <a:ext cx="7856386" cy="3329940"/>
          </a:xfrm>
          <a:prstGeom prst="rect">
            <a:avLst/>
          </a:prstGeom>
        </p:spPr>
        <p:txBody>
          <a:bodyPr lIns="0" tIns="0" rIns="0" bIns="0" rtlCol="0" anchor="t">
            <a:spAutoFit/>
          </a:bodyPr>
          <a:lstStyle/>
          <a:p>
            <a:pPr algn="just">
              <a:lnSpc>
                <a:spcPts val="3359"/>
              </a:lnSpc>
              <a:spcBef>
                <a:spcPct val="0"/>
              </a:spcBef>
            </a:pPr>
            <a:r>
              <a:rPr lang="en-US" sz="2399">
                <a:solidFill>
                  <a:srgbClr val="000000"/>
                </a:solidFill>
                <a:latin typeface="Montserrat"/>
                <a:ea typeface="Montserrat"/>
                <a:cs typeface="Montserrat"/>
                <a:sym typeface="Montserrat"/>
              </a:rPr>
              <a:t>Chương 3 khẳng định tính đúng đắn của mô hình thông qua quỹ đạo điều phối tối ưu sản lượng điện và đảm bảo an toàn thủy lực. Việc ứng dụng OpenMP trên vi xử lý 4 nhân đạt hệ số tăng tốc 2.72 lần, giúp tháo gỡ nút thắt thời gian của kỹ thuật lưới siêu mịn. Kết quả này chứng minh tính khả thi cao của chương trình trong việc mô phỏng và hỗ trợ điều hành hệ thống thời gian thực.</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BC90F3-206E-70BD-C5EC-1516CA4E95EA}"/>
              </a:ext>
            </a:extLst>
          </p:cNvPr>
          <p:cNvPicPr>
            <a:picLocks noChangeAspect="1"/>
          </p:cNvPicPr>
          <p:nvPr/>
        </p:nvPicPr>
        <p:blipFill>
          <a:blip r:embed="rId2"/>
          <a:stretch>
            <a:fillRect/>
          </a:stretch>
        </p:blipFill>
        <p:spPr>
          <a:xfrm>
            <a:off x="0" y="-25828"/>
            <a:ext cx="18242313" cy="10312828"/>
          </a:xfrm>
          <a:prstGeom prst="rect">
            <a:avLst/>
          </a:prstGeom>
        </p:spPr>
      </p:pic>
    </p:spTree>
    <p:extLst>
      <p:ext uri="{BB962C8B-B14F-4D97-AF65-F5344CB8AC3E}">
        <p14:creationId xmlns:p14="http://schemas.microsoft.com/office/powerpoint/2010/main" val="1039112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39D553-78D5-7C92-FBD9-426EA57761AC}"/>
              </a:ext>
            </a:extLst>
          </p:cNvPr>
          <p:cNvPicPr>
            <a:picLocks noChangeAspect="1"/>
          </p:cNvPicPr>
          <p:nvPr/>
        </p:nvPicPr>
        <p:blipFill>
          <a:blip r:embed="rId2"/>
          <a:stretch>
            <a:fillRect/>
          </a:stretch>
        </p:blipFill>
        <p:spPr>
          <a:xfrm>
            <a:off x="3356755" y="1885495"/>
            <a:ext cx="11574490" cy="6516009"/>
          </a:xfrm>
          <a:prstGeom prst="rect">
            <a:avLst/>
          </a:prstGeom>
        </p:spPr>
      </p:pic>
      <p:pic>
        <p:nvPicPr>
          <p:cNvPr id="5" name="Picture 4">
            <a:extLst>
              <a:ext uri="{FF2B5EF4-FFF2-40B4-BE49-F238E27FC236}">
                <a16:creationId xmlns:a16="http://schemas.microsoft.com/office/drawing/2014/main" id="{D3DD0CAE-9A25-C548-4C31-5F4DDFEA1812}"/>
              </a:ext>
            </a:extLst>
          </p:cNvPr>
          <p:cNvPicPr>
            <a:picLocks noChangeAspect="1"/>
          </p:cNvPicPr>
          <p:nvPr/>
        </p:nvPicPr>
        <p:blipFill>
          <a:blip r:embed="rId2"/>
          <a:stretch>
            <a:fillRect/>
          </a:stretch>
        </p:blipFill>
        <p:spPr>
          <a:xfrm>
            <a:off x="0" y="-4234"/>
            <a:ext cx="18280480" cy="10291233"/>
          </a:xfrm>
          <a:prstGeom prst="rect">
            <a:avLst/>
          </a:prstGeom>
        </p:spPr>
      </p:pic>
    </p:spTree>
    <p:extLst>
      <p:ext uri="{BB962C8B-B14F-4D97-AF65-F5344CB8AC3E}">
        <p14:creationId xmlns:p14="http://schemas.microsoft.com/office/powerpoint/2010/main" val="3382521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7" name="Freeform 7"/>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8" name="AutoShape 8"/>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9" name="Freeform 9"/>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5"/>
            <a:stretch>
              <a:fillRect/>
            </a:stretch>
          </a:blipFill>
        </p:spPr>
      </p:sp>
      <p:grpSp>
        <p:nvGrpSpPr>
          <p:cNvPr id="10" name="Group 10"/>
          <p:cNvGrpSpPr/>
          <p:nvPr/>
        </p:nvGrpSpPr>
        <p:grpSpPr>
          <a:xfrm>
            <a:off x="722756" y="3098761"/>
            <a:ext cx="6676431" cy="5595146"/>
            <a:chOff x="0" y="0"/>
            <a:chExt cx="1758402" cy="1473619"/>
          </a:xfrm>
        </p:grpSpPr>
        <p:sp>
          <p:nvSpPr>
            <p:cNvPr id="11" name="Freeform 11"/>
            <p:cNvSpPr/>
            <p:nvPr/>
          </p:nvSpPr>
          <p:spPr>
            <a:xfrm>
              <a:off x="0" y="0"/>
              <a:ext cx="1758402" cy="1473619"/>
            </a:xfrm>
            <a:custGeom>
              <a:avLst/>
              <a:gdLst/>
              <a:ahLst/>
              <a:cxnLst/>
              <a:rect l="l" t="t" r="r" b="b"/>
              <a:pathLst>
                <a:path w="1758402" h="1473619">
                  <a:moveTo>
                    <a:pt x="57979" y="0"/>
                  </a:moveTo>
                  <a:lnTo>
                    <a:pt x="1700422" y="0"/>
                  </a:lnTo>
                  <a:cubicBezTo>
                    <a:pt x="1715799" y="0"/>
                    <a:pt x="1730547" y="6109"/>
                    <a:pt x="1741420" y="16982"/>
                  </a:cubicBezTo>
                  <a:cubicBezTo>
                    <a:pt x="1752293" y="27855"/>
                    <a:pt x="1758402" y="42602"/>
                    <a:pt x="1758402" y="57979"/>
                  </a:cubicBezTo>
                  <a:lnTo>
                    <a:pt x="1758402" y="1415639"/>
                  </a:lnTo>
                  <a:cubicBezTo>
                    <a:pt x="1758402" y="1447660"/>
                    <a:pt x="1732443" y="1473619"/>
                    <a:pt x="1700422" y="1473619"/>
                  </a:cubicBezTo>
                  <a:lnTo>
                    <a:pt x="57979" y="1473619"/>
                  </a:lnTo>
                  <a:cubicBezTo>
                    <a:pt x="42602" y="1473619"/>
                    <a:pt x="27855" y="1467510"/>
                    <a:pt x="16982" y="1456637"/>
                  </a:cubicBezTo>
                  <a:cubicBezTo>
                    <a:pt x="6109" y="1445764"/>
                    <a:pt x="0" y="1431016"/>
                    <a:pt x="0" y="1415639"/>
                  </a:cubicBezTo>
                  <a:lnTo>
                    <a:pt x="0" y="57979"/>
                  </a:lnTo>
                  <a:cubicBezTo>
                    <a:pt x="0" y="25958"/>
                    <a:pt x="25958" y="0"/>
                    <a:pt x="57979" y="0"/>
                  </a:cubicBezTo>
                  <a:close/>
                </a:path>
              </a:pathLst>
            </a:custGeom>
            <a:solidFill>
              <a:srgbClr val="E9E9E9"/>
            </a:solidFill>
            <a:ln cap="rnd">
              <a:noFill/>
              <a:prstDash val="solid"/>
              <a:round/>
            </a:ln>
          </p:spPr>
        </p:sp>
        <p:sp>
          <p:nvSpPr>
            <p:cNvPr id="12" name="TextBox 12"/>
            <p:cNvSpPr txBox="1"/>
            <p:nvPr/>
          </p:nvSpPr>
          <p:spPr>
            <a:xfrm>
              <a:off x="0" y="-38100"/>
              <a:ext cx="1758402" cy="1511719"/>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3" name="Group 13"/>
          <p:cNvGrpSpPr/>
          <p:nvPr/>
        </p:nvGrpSpPr>
        <p:grpSpPr>
          <a:xfrm>
            <a:off x="8320241" y="3098761"/>
            <a:ext cx="6676431" cy="5595146"/>
            <a:chOff x="0" y="0"/>
            <a:chExt cx="1758402" cy="1473619"/>
          </a:xfrm>
        </p:grpSpPr>
        <p:sp>
          <p:nvSpPr>
            <p:cNvPr id="14" name="Freeform 14"/>
            <p:cNvSpPr/>
            <p:nvPr/>
          </p:nvSpPr>
          <p:spPr>
            <a:xfrm>
              <a:off x="0" y="0"/>
              <a:ext cx="1758402" cy="1473619"/>
            </a:xfrm>
            <a:custGeom>
              <a:avLst/>
              <a:gdLst/>
              <a:ahLst/>
              <a:cxnLst/>
              <a:rect l="l" t="t" r="r" b="b"/>
              <a:pathLst>
                <a:path w="1758402" h="1473619">
                  <a:moveTo>
                    <a:pt x="57979" y="0"/>
                  </a:moveTo>
                  <a:lnTo>
                    <a:pt x="1700422" y="0"/>
                  </a:lnTo>
                  <a:cubicBezTo>
                    <a:pt x="1715799" y="0"/>
                    <a:pt x="1730547" y="6109"/>
                    <a:pt x="1741420" y="16982"/>
                  </a:cubicBezTo>
                  <a:cubicBezTo>
                    <a:pt x="1752293" y="27855"/>
                    <a:pt x="1758402" y="42602"/>
                    <a:pt x="1758402" y="57979"/>
                  </a:cubicBezTo>
                  <a:lnTo>
                    <a:pt x="1758402" y="1415639"/>
                  </a:lnTo>
                  <a:cubicBezTo>
                    <a:pt x="1758402" y="1447660"/>
                    <a:pt x="1732443" y="1473619"/>
                    <a:pt x="1700422" y="1473619"/>
                  </a:cubicBezTo>
                  <a:lnTo>
                    <a:pt x="57979" y="1473619"/>
                  </a:lnTo>
                  <a:cubicBezTo>
                    <a:pt x="42602" y="1473619"/>
                    <a:pt x="27855" y="1467510"/>
                    <a:pt x="16982" y="1456637"/>
                  </a:cubicBezTo>
                  <a:cubicBezTo>
                    <a:pt x="6109" y="1445764"/>
                    <a:pt x="0" y="1431016"/>
                    <a:pt x="0" y="1415639"/>
                  </a:cubicBezTo>
                  <a:lnTo>
                    <a:pt x="0" y="57979"/>
                  </a:lnTo>
                  <a:cubicBezTo>
                    <a:pt x="0" y="25958"/>
                    <a:pt x="25958" y="0"/>
                    <a:pt x="57979" y="0"/>
                  </a:cubicBezTo>
                  <a:close/>
                </a:path>
              </a:pathLst>
            </a:custGeom>
            <a:solidFill>
              <a:srgbClr val="E9E9E9"/>
            </a:solidFill>
            <a:ln cap="rnd">
              <a:noFill/>
              <a:prstDash val="solid"/>
              <a:round/>
            </a:ln>
          </p:spPr>
        </p:sp>
        <p:sp>
          <p:nvSpPr>
            <p:cNvPr id="15" name="TextBox 15"/>
            <p:cNvSpPr txBox="1"/>
            <p:nvPr/>
          </p:nvSpPr>
          <p:spPr>
            <a:xfrm>
              <a:off x="0" y="-38100"/>
              <a:ext cx="1758402" cy="151171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6" name="Freeform 16"/>
          <p:cNvSpPr/>
          <p:nvPr/>
        </p:nvSpPr>
        <p:spPr>
          <a:xfrm>
            <a:off x="11193913" y="3446760"/>
            <a:ext cx="929088" cy="980704"/>
          </a:xfrm>
          <a:custGeom>
            <a:avLst/>
            <a:gdLst/>
            <a:ahLst/>
            <a:cxnLst/>
            <a:rect l="l" t="t" r="r" b="b"/>
            <a:pathLst>
              <a:path w="929088" h="980704">
                <a:moveTo>
                  <a:pt x="0" y="0"/>
                </a:moveTo>
                <a:lnTo>
                  <a:pt x="929088" y="0"/>
                </a:lnTo>
                <a:lnTo>
                  <a:pt x="929088" y="980704"/>
                </a:lnTo>
                <a:lnTo>
                  <a:pt x="0" y="980704"/>
                </a:lnTo>
                <a:lnTo>
                  <a:pt x="0" y="0"/>
                </a:lnTo>
                <a:close/>
              </a:path>
            </a:pathLst>
          </a:custGeom>
          <a:blipFill>
            <a:blip r:embed="rId6"/>
            <a:stretch>
              <a:fillRect/>
            </a:stretch>
          </a:blipFill>
        </p:spPr>
      </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4</a:t>
            </a:r>
          </a:p>
        </p:txBody>
      </p:sp>
      <p:sp>
        <p:nvSpPr>
          <p:cNvPr id="18" name="TextBox 18"/>
          <p:cNvSpPr txBox="1"/>
          <p:nvPr/>
        </p:nvSpPr>
        <p:spPr>
          <a:xfrm>
            <a:off x="722756" y="1275587"/>
            <a:ext cx="1661712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3.Phạm vi nghiên cứu</a:t>
            </a:r>
          </a:p>
        </p:txBody>
      </p:sp>
      <p:sp>
        <p:nvSpPr>
          <p:cNvPr id="19" name="TextBox 19"/>
          <p:cNvSpPr txBox="1"/>
          <p:nvPr/>
        </p:nvSpPr>
        <p:spPr>
          <a:xfrm>
            <a:off x="10041705" y="4551052"/>
            <a:ext cx="3233503" cy="473075"/>
          </a:xfrm>
          <a:prstGeom prst="rect">
            <a:avLst/>
          </a:prstGeom>
        </p:spPr>
        <p:txBody>
          <a:bodyPr lIns="0" tIns="0" rIns="0" bIns="0" rtlCol="0" anchor="t">
            <a:spAutoFit/>
          </a:bodyPr>
          <a:lstStyle/>
          <a:p>
            <a:pPr algn="ctr">
              <a:lnSpc>
                <a:spcPts val="3850"/>
              </a:lnSpc>
              <a:spcBef>
                <a:spcPct val="0"/>
              </a:spcBef>
            </a:pPr>
            <a:r>
              <a:rPr lang="en-US" sz="2750" b="1" spc="27">
                <a:solidFill>
                  <a:srgbClr val="000000"/>
                </a:solidFill>
                <a:latin typeface="Montserrat Bold"/>
                <a:ea typeface="Montserrat Bold"/>
                <a:cs typeface="Montserrat Bold"/>
                <a:sym typeface="Montserrat Bold"/>
              </a:rPr>
              <a:t>Phạm vi dữ liệu</a:t>
            </a:r>
          </a:p>
        </p:txBody>
      </p:sp>
      <p:sp>
        <p:nvSpPr>
          <p:cNvPr id="20" name="TextBox 20"/>
          <p:cNvSpPr txBox="1"/>
          <p:nvPr/>
        </p:nvSpPr>
        <p:spPr>
          <a:xfrm>
            <a:off x="9653702" y="5147952"/>
            <a:ext cx="4009509" cy="2416175"/>
          </a:xfrm>
          <a:prstGeom prst="rect">
            <a:avLst/>
          </a:prstGeom>
        </p:spPr>
        <p:txBody>
          <a:bodyPr lIns="0" tIns="0" rIns="0" bIns="0" rtlCol="0" anchor="t">
            <a:spAutoFit/>
          </a:bodyPr>
          <a:lstStyle/>
          <a:p>
            <a:pPr algn="ctr">
              <a:lnSpc>
                <a:spcPts val="3850"/>
              </a:lnSpc>
              <a:spcBef>
                <a:spcPct val="0"/>
              </a:spcBef>
            </a:pPr>
            <a:r>
              <a:rPr lang="en-US" sz="2750" spc="27">
                <a:solidFill>
                  <a:srgbClr val="000000"/>
                </a:solidFill>
                <a:latin typeface="Montserrat"/>
                <a:ea typeface="Montserrat"/>
                <a:cs typeface="Montserrat"/>
                <a:sym typeface="Montserrat"/>
              </a:rPr>
              <a:t>Sử dụng chuỗi số liệu lưu lượng thuỷ văn tần suất thiết kế cho 10 năm mô phỏng lưu lượng đến khác nhau</a:t>
            </a:r>
          </a:p>
        </p:txBody>
      </p:sp>
      <p:sp>
        <p:nvSpPr>
          <p:cNvPr id="21" name="TextBox 21"/>
          <p:cNvSpPr txBox="1"/>
          <p:nvPr/>
        </p:nvSpPr>
        <p:spPr>
          <a:xfrm>
            <a:off x="722756" y="4551052"/>
            <a:ext cx="6676431" cy="473075"/>
          </a:xfrm>
          <a:prstGeom prst="rect">
            <a:avLst/>
          </a:prstGeom>
        </p:spPr>
        <p:txBody>
          <a:bodyPr lIns="0" tIns="0" rIns="0" bIns="0" rtlCol="0" anchor="t">
            <a:spAutoFit/>
          </a:bodyPr>
          <a:lstStyle/>
          <a:p>
            <a:pPr algn="ctr">
              <a:lnSpc>
                <a:spcPts val="3850"/>
              </a:lnSpc>
              <a:spcBef>
                <a:spcPct val="0"/>
              </a:spcBef>
            </a:pPr>
            <a:r>
              <a:rPr lang="en-US" sz="2750" b="1" spc="27">
                <a:solidFill>
                  <a:srgbClr val="000000"/>
                </a:solidFill>
                <a:latin typeface="Montserrat Bold"/>
                <a:ea typeface="Montserrat Bold"/>
                <a:cs typeface="Montserrat Bold"/>
                <a:sym typeface="Montserrat Bold"/>
              </a:rPr>
              <a:t>Phạm vi nội dung</a:t>
            </a:r>
          </a:p>
        </p:txBody>
      </p:sp>
      <p:sp>
        <p:nvSpPr>
          <p:cNvPr id="22" name="TextBox 22"/>
          <p:cNvSpPr txBox="1"/>
          <p:nvPr/>
        </p:nvSpPr>
        <p:spPr>
          <a:xfrm>
            <a:off x="2131010" y="5147952"/>
            <a:ext cx="3859924" cy="2901950"/>
          </a:xfrm>
          <a:prstGeom prst="rect">
            <a:avLst/>
          </a:prstGeom>
        </p:spPr>
        <p:txBody>
          <a:bodyPr lIns="0" tIns="0" rIns="0" bIns="0" rtlCol="0" anchor="t">
            <a:spAutoFit/>
          </a:bodyPr>
          <a:lstStyle/>
          <a:p>
            <a:pPr algn="ctr">
              <a:lnSpc>
                <a:spcPts val="3850"/>
              </a:lnSpc>
              <a:spcBef>
                <a:spcPct val="0"/>
              </a:spcBef>
            </a:pPr>
            <a:r>
              <a:rPr lang="en-US" sz="2750" spc="27">
                <a:solidFill>
                  <a:srgbClr val="000000"/>
                </a:solidFill>
                <a:latin typeface="Montserrat"/>
                <a:ea typeface="Montserrat"/>
                <a:cs typeface="Montserrat"/>
                <a:sym typeface="Montserrat"/>
              </a:rPr>
              <a:t>Mô phỏng chi tiết đặc tính thuỷ lực với lưới mực nước độ phân giải cao (do_chia = 50 điểm / 1m cao trình)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993726">
            <a:off x="-229798" y="1538819"/>
            <a:ext cx="16564892" cy="16523480"/>
          </a:xfrm>
          <a:custGeom>
            <a:avLst/>
            <a:gdLst/>
            <a:ahLst/>
            <a:cxnLst/>
            <a:rect l="l" t="t" r="r" b="b"/>
            <a:pathLst>
              <a:path w="16564892" h="16523480">
                <a:moveTo>
                  <a:pt x="0" y="0"/>
                </a:moveTo>
                <a:lnTo>
                  <a:pt x="16564892" y="0"/>
                </a:lnTo>
                <a:lnTo>
                  <a:pt x="16564892" y="16523480"/>
                </a:lnTo>
                <a:lnTo>
                  <a:pt x="0" y="16523480"/>
                </a:lnTo>
                <a:lnTo>
                  <a:pt x="0" y="0"/>
                </a:lnTo>
                <a:close/>
              </a:path>
            </a:pathLst>
          </a:custGeom>
          <a:blipFill>
            <a:blip r:embed="rId2"/>
            <a:stretch>
              <a:fillRect/>
            </a:stretch>
          </a:blipFill>
        </p:spPr>
      </p:sp>
      <p:grpSp>
        <p:nvGrpSpPr>
          <p:cNvPr id="3" name="Group 3"/>
          <p:cNvGrpSpPr/>
          <p:nvPr/>
        </p:nvGrpSpPr>
        <p:grpSpPr>
          <a:xfrm>
            <a:off x="16698626" y="472575"/>
            <a:ext cx="641254" cy="484209"/>
            <a:chOff x="0" y="0"/>
            <a:chExt cx="168890" cy="127528"/>
          </a:xfrm>
        </p:grpSpPr>
        <p:sp>
          <p:nvSpPr>
            <p:cNvPr id="4" name="Freeform 4"/>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5" name="TextBox 5"/>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6" name="Freeform 6"/>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5"/>
            <a:stretch>
              <a:fillRect/>
            </a:stretch>
          </a:blipFill>
        </p:spPr>
      </p:sp>
      <p:sp>
        <p:nvSpPr>
          <p:cNvPr id="8" name="AutoShape 8"/>
          <p:cNvSpPr/>
          <p:nvPr/>
        </p:nvSpPr>
        <p:spPr>
          <a:xfrm>
            <a:off x="722756" y="2275303"/>
            <a:ext cx="16617124" cy="0"/>
          </a:xfrm>
          <a:prstGeom prst="line">
            <a:avLst/>
          </a:prstGeom>
          <a:ln w="9525" cap="rnd">
            <a:solidFill>
              <a:srgbClr val="000000"/>
            </a:solidFill>
            <a:prstDash val="solid"/>
            <a:headEnd type="none" w="sm" len="sm"/>
            <a:tailEnd type="none" w="sm" len="sm"/>
          </a:ln>
        </p:spPr>
      </p:sp>
      <p:grpSp>
        <p:nvGrpSpPr>
          <p:cNvPr id="9" name="Group 9"/>
          <p:cNvGrpSpPr/>
          <p:nvPr/>
        </p:nvGrpSpPr>
        <p:grpSpPr>
          <a:xfrm>
            <a:off x="607857" y="4039823"/>
            <a:ext cx="6703179" cy="4638561"/>
            <a:chOff x="0" y="0"/>
            <a:chExt cx="1765446" cy="1221679"/>
          </a:xfrm>
        </p:grpSpPr>
        <p:sp>
          <p:nvSpPr>
            <p:cNvPr id="10" name="Freeform 10"/>
            <p:cNvSpPr/>
            <p:nvPr/>
          </p:nvSpPr>
          <p:spPr>
            <a:xfrm>
              <a:off x="0" y="0"/>
              <a:ext cx="1765446" cy="1221679"/>
            </a:xfrm>
            <a:custGeom>
              <a:avLst/>
              <a:gdLst/>
              <a:ahLst/>
              <a:cxnLst/>
              <a:rect l="l" t="t" r="r" b="b"/>
              <a:pathLst>
                <a:path w="1765446" h="1221679">
                  <a:moveTo>
                    <a:pt x="57748" y="0"/>
                  </a:moveTo>
                  <a:lnTo>
                    <a:pt x="1707698" y="0"/>
                  </a:lnTo>
                  <a:cubicBezTo>
                    <a:pt x="1723014" y="0"/>
                    <a:pt x="1737702" y="6084"/>
                    <a:pt x="1748532" y="16914"/>
                  </a:cubicBezTo>
                  <a:cubicBezTo>
                    <a:pt x="1759362" y="27744"/>
                    <a:pt x="1765446" y="42432"/>
                    <a:pt x="1765446" y="57748"/>
                  </a:cubicBezTo>
                  <a:lnTo>
                    <a:pt x="1765446" y="1163931"/>
                  </a:lnTo>
                  <a:cubicBezTo>
                    <a:pt x="1765446" y="1195824"/>
                    <a:pt x="1739592" y="1221679"/>
                    <a:pt x="1707698" y="1221679"/>
                  </a:cubicBezTo>
                  <a:lnTo>
                    <a:pt x="57748" y="1221679"/>
                  </a:lnTo>
                  <a:cubicBezTo>
                    <a:pt x="25855" y="1221679"/>
                    <a:pt x="0" y="1195824"/>
                    <a:pt x="0" y="1163931"/>
                  </a:cubicBezTo>
                  <a:lnTo>
                    <a:pt x="0" y="57748"/>
                  </a:lnTo>
                  <a:cubicBezTo>
                    <a:pt x="0" y="25855"/>
                    <a:pt x="25855" y="0"/>
                    <a:pt x="57748" y="0"/>
                  </a:cubicBezTo>
                  <a:close/>
                </a:path>
              </a:pathLst>
            </a:custGeom>
            <a:solidFill>
              <a:srgbClr val="E9E9E9"/>
            </a:solidFill>
            <a:ln cap="rnd">
              <a:noFill/>
              <a:prstDash val="solid"/>
              <a:round/>
            </a:ln>
          </p:spPr>
        </p:sp>
        <p:sp>
          <p:nvSpPr>
            <p:cNvPr id="11" name="TextBox 11"/>
            <p:cNvSpPr txBox="1"/>
            <p:nvPr/>
          </p:nvSpPr>
          <p:spPr>
            <a:xfrm>
              <a:off x="0" y="-38100"/>
              <a:ext cx="1765446" cy="125977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2" name="Freeform 12"/>
          <p:cNvSpPr/>
          <p:nvPr/>
        </p:nvSpPr>
        <p:spPr>
          <a:xfrm>
            <a:off x="1334644" y="5449811"/>
            <a:ext cx="527969" cy="1525243"/>
          </a:xfrm>
          <a:custGeom>
            <a:avLst/>
            <a:gdLst/>
            <a:ahLst/>
            <a:cxnLst/>
            <a:rect l="l" t="t" r="r" b="b"/>
            <a:pathLst>
              <a:path w="527969" h="1525243">
                <a:moveTo>
                  <a:pt x="0" y="0"/>
                </a:moveTo>
                <a:lnTo>
                  <a:pt x="527969" y="0"/>
                </a:lnTo>
                <a:lnTo>
                  <a:pt x="527969" y="1525242"/>
                </a:lnTo>
                <a:lnTo>
                  <a:pt x="0" y="1525242"/>
                </a:lnTo>
                <a:lnTo>
                  <a:pt x="0" y="0"/>
                </a:lnTo>
                <a:close/>
              </a:path>
            </a:pathLst>
          </a:custGeom>
          <a:blipFill>
            <a:blip r:embed="rId6"/>
            <a:stretch>
              <a:fillRect/>
            </a:stretch>
          </a:blipFill>
        </p:spPr>
      </p:sp>
      <p:grpSp>
        <p:nvGrpSpPr>
          <p:cNvPr id="13" name="Group 13"/>
          <p:cNvGrpSpPr/>
          <p:nvPr/>
        </p:nvGrpSpPr>
        <p:grpSpPr>
          <a:xfrm>
            <a:off x="9375456" y="4039823"/>
            <a:ext cx="6703179" cy="4638561"/>
            <a:chOff x="0" y="0"/>
            <a:chExt cx="1765446" cy="1221679"/>
          </a:xfrm>
        </p:grpSpPr>
        <p:sp>
          <p:nvSpPr>
            <p:cNvPr id="14" name="Freeform 14"/>
            <p:cNvSpPr/>
            <p:nvPr/>
          </p:nvSpPr>
          <p:spPr>
            <a:xfrm>
              <a:off x="0" y="0"/>
              <a:ext cx="1765446" cy="1221679"/>
            </a:xfrm>
            <a:custGeom>
              <a:avLst/>
              <a:gdLst/>
              <a:ahLst/>
              <a:cxnLst/>
              <a:rect l="l" t="t" r="r" b="b"/>
              <a:pathLst>
                <a:path w="1765446" h="1221679">
                  <a:moveTo>
                    <a:pt x="57748" y="0"/>
                  </a:moveTo>
                  <a:lnTo>
                    <a:pt x="1707698" y="0"/>
                  </a:lnTo>
                  <a:cubicBezTo>
                    <a:pt x="1723014" y="0"/>
                    <a:pt x="1737702" y="6084"/>
                    <a:pt x="1748532" y="16914"/>
                  </a:cubicBezTo>
                  <a:cubicBezTo>
                    <a:pt x="1759362" y="27744"/>
                    <a:pt x="1765446" y="42432"/>
                    <a:pt x="1765446" y="57748"/>
                  </a:cubicBezTo>
                  <a:lnTo>
                    <a:pt x="1765446" y="1163931"/>
                  </a:lnTo>
                  <a:cubicBezTo>
                    <a:pt x="1765446" y="1195824"/>
                    <a:pt x="1739592" y="1221679"/>
                    <a:pt x="1707698" y="1221679"/>
                  </a:cubicBezTo>
                  <a:lnTo>
                    <a:pt x="57748" y="1221679"/>
                  </a:lnTo>
                  <a:cubicBezTo>
                    <a:pt x="25855" y="1221679"/>
                    <a:pt x="0" y="1195824"/>
                    <a:pt x="0" y="1163931"/>
                  </a:cubicBezTo>
                  <a:lnTo>
                    <a:pt x="0" y="57748"/>
                  </a:lnTo>
                  <a:cubicBezTo>
                    <a:pt x="0" y="25855"/>
                    <a:pt x="25855" y="0"/>
                    <a:pt x="57748" y="0"/>
                  </a:cubicBezTo>
                  <a:close/>
                </a:path>
              </a:pathLst>
            </a:custGeom>
            <a:solidFill>
              <a:srgbClr val="E9E9E9"/>
            </a:solidFill>
            <a:ln cap="rnd">
              <a:noFill/>
              <a:prstDash val="solid"/>
              <a:round/>
            </a:ln>
          </p:spPr>
        </p:sp>
        <p:sp>
          <p:nvSpPr>
            <p:cNvPr id="15" name="TextBox 15"/>
            <p:cNvSpPr txBox="1"/>
            <p:nvPr/>
          </p:nvSpPr>
          <p:spPr>
            <a:xfrm>
              <a:off x="0" y="-38100"/>
              <a:ext cx="1765446" cy="1259779"/>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6" name="Freeform 16"/>
          <p:cNvSpPr/>
          <p:nvPr/>
        </p:nvSpPr>
        <p:spPr>
          <a:xfrm>
            <a:off x="9375456" y="5143500"/>
            <a:ext cx="613358" cy="2248981"/>
          </a:xfrm>
          <a:custGeom>
            <a:avLst/>
            <a:gdLst/>
            <a:ahLst/>
            <a:cxnLst/>
            <a:rect l="l" t="t" r="r" b="b"/>
            <a:pathLst>
              <a:path w="613358" h="2248981">
                <a:moveTo>
                  <a:pt x="0" y="0"/>
                </a:moveTo>
                <a:lnTo>
                  <a:pt x="613358" y="0"/>
                </a:lnTo>
                <a:lnTo>
                  <a:pt x="613358" y="2248981"/>
                </a:lnTo>
                <a:lnTo>
                  <a:pt x="0" y="2248981"/>
                </a:lnTo>
                <a:lnTo>
                  <a:pt x="0" y="0"/>
                </a:lnTo>
                <a:close/>
              </a:path>
            </a:pathLst>
          </a:custGeom>
          <a:blipFill>
            <a:blip r:embed="rId7"/>
            <a:stretch>
              <a:fillRect/>
            </a:stretch>
          </a:blipFill>
        </p:spPr>
      </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5</a:t>
            </a:r>
          </a:p>
        </p:txBody>
      </p:sp>
      <p:sp>
        <p:nvSpPr>
          <p:cNvPr id="18" name="TextBox 18"/>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19" name="TextBox 19"/>
          <p:cNvSpPr txBox="1"/>
          <p:nvPr/>
        </p:nvSpPr>
        <p:spPr>
          <a:xfrm>
            <a:off x="722756" y="1275587"/>
            <a:ext cx="1661712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4.Cách tiếp cận, phương pháp nghiên cứu</a:t>
            </a:r>
          </a:p>
        </p:txBody>
      </p:sp>
      <p:sp>
        <p:nvSpPr>
          <p:cNvPr id="20" name="TextBox 20"/>
          <p:cNvSpPr txBox="1"/>
          <p:nvPr/>
        </p:nvSpPr>
        <p:spPr>
          <a:xfrm>
            <a:off x="1244275" y="5020386"/>
            <a:ext cx="5662641" cy="1930400"/>
          </a:xfrm>
          <a:prstGeom prst="rect">
            <a:avLst/>
          </a:prstGeom>
        </p:spPr>
        <p:txBody>
          <a:bodyPr lIns="0" tIns="0" rIns="0" bIns="0" rtlCol="0" anchor="t">
            <a:spAutoFit/>
          </a:bodyPr>
          <a:lstStyle/>
          <a:p>
            <a:pPr algn="ctr">
              <a:lnSpc>
                <a:spcPts val="3850"/>
              </a:lnSpc>
              <a:spcBef>
                <a:spcPct val="0"/>
              </a:spcBef>
            </a:pPr>
            <a:endParaRPr/>
          </a:p>
          <a:p>
            <a:pPr algn="ctr">
              <a:lnSpc>
                <a:spcPts val="3850"/>
              </a:lnSpc>
              <a:spcBef>
                <a:spcPct val="0"/>
              </a:spcBef>
            </a:pPr>
            <a:r>
              <a:rPr lang="en-US" sz="2750" spc="27">
                <a:solidFill>
                  <a:srgbClr val="000000"/>
                </a:solidFill>
                <a:latin typeface="Montserrat"/>
                <a:ea typeface="Montserrat"/>
                <a:cs typeface="Montserrat"/>
                <a:sym typeface="Montserrat"/>
              </a:rPr>
              <a:t>Tiếp cận thực tiễn</a:t>
            </a:r>
          </a:p>
          <a:p>
            <a:pPr algn="ctr">
              <a:lnSpc>
                <a:spcPts val="3850"/>
              </a:lnSpc>
              <a:spcBef>
                <a:spcPct val="0"/>
              </a:spcBef>
            </a:pPr>
            <a:r>
              <a:rPr lang="en-US" sz="2750" spc="27">
                <a:solidFill>
                  <a:srgbClr val="000000"/>
                </a:solidFill>
                <a:latin typeface="Montserrat"/>
                <a:ea typeface="Montserrat"/>
                <a:cs typeface="Montserrat"/>
                <a:sym typeface="Montserrat"/>
              </a:rPr>
              <a:t>Tiếp cận hệ thống</a:t>
            </a:r>
          </a:p>
          <a:p>
            <a:pPr algn="ctr">
              <a:lnSpc>
                <a:spcPts val="3850"/>
              </a:lnSpc>
              <a:spcBef>
                <a:spcPct val="0"/>
              </a:spcBef>
            </a:pPr>
            <a:r>
              <a:rPr lang="en-US" sz="2750" spc="27">
                <a:solidFill>
                  <a:srgbClr val="000000"/>
                </a:solidFill>
                <a:latin typeface="Montserrat"/>
                <a:ea typeface="Montserrat"/>
                <a:cs typeface="Montserrat"/>
                <a:sym typeface="Montserrat"/>
              </a:rPr>
              <a:t> Tiếp cận công nghệ </a:t>
            </a:r>
          </a:p>
        </p:txBody>
      </p:sp>
      <p:sp>
        <p:nvSpPr>
          <p:cNvPr id="21" name="TextBox 21"/>
          <p:cNvSpPr txBox="1"/>
          <p:nvPr/>
        </p:nvSpPr>
        <p:spPr>
          <a:xfrm>
            <a:off x="10048456" y="4339926"/>
            <a:ext cx="5357180" cy="473075"/>
          </a:xfrm>
          <a:prstGeom prst="rect">
            <a:avLst/>
          </a:prstGeom>
        </p:spPr>
        <p:txBody>
          <a:bodyPr lIns="0" tIns="0" rIns="0" bIns="0" rtlCol="0" anchor="t">
            <a:spAutoFit/>
          </a:bodyPr>
          <a:lstStyle/>
          <a:p>
            <a:pPr algn="ctr">
              <a:lnSpc>
                <a:spcPts val="3850"/>
              </a:lnSpc>
              <a:spcBef>
                <a:spcPct val="0"/>
              </a:spcBef>
            </a:pPr>
            <a:r>
              <a:rPr lang="en-US" sz="2750" b="1" spc="27">
                <a:solidFill>
                  <a:srgbClr val="000000"/>
                </a:solidFill>
                <a:latin typeface="Montserrat Bold"/>
                <a:ea typeface="Montserrat Bold"/>
                <a:cs typeface="Montserrat Bold"/>
                <a:sym typeface="Montserrat Bold"/>
              </a:rPr>
              <a:t>Phương pháp nghiên cứu:</a:t>
            </a:r>
          </a:p>
        </p:txBody>
      </p:sp>
      <p:sp>
        <p:nvSpPr>
          <p:cNvPr id="22" name="TextBox 22"/>
          <p:cNvSpPr txBox="1"/>
          <p:nvPr/>
        </p:nvSpPr>
        <p:spPr>
          <a:xfrm>
            <a:off x="9916538" y="5183541"/>
            <a:ext cx="6162097" cy="435788"/>
          </a:xfrm>
          <a:prstGeom prst="rect">
            <a:avLst/>
          </a:prstGeom>
        </p:spPr>
        <p:txBody>
          <a:bodyPr lIns="0" tIns="0" rIns="0" bIns="0" rtlCol="0" anchor="t">
            <a:spAutoFit/>
          </a:bodyPr>
          <a:lstStyle/>
          <a:p>
            <a:pPr algn="ctr">
              <a:lnSpc>
                <a:spcPts val="3593"/>
              </a:lnSpc>
              <a:spcBef>
                <a:spcPct val="0"/>
              </a:spcBef>
            </a:pPr>
            <a:r>
              <a:rPr lang="en-US" sz="2566" spc="25">
                <a:solidFill>
                  <a:srgbClr val="000000"/>
                </a:solidFill>
                <a:latin typeface="Montserrat"/>
                <a:ea typeface="Montserrat"/>
                <a:cs typeface="Montserrat"/>
                <a:sym typeface="Montserrat"/>
              </a:rPr>
              <a:t>Quy hoạch động &amp; nội suy toán học</a:t>
            </a:r>
          </a:p>
        </p:txBody>
      </p:sp>
      <p:sp>
        <p:nvSpPr>
          <p:cNvPr id="23" name="TextBox 23"/>
          <p:cNvSpPr txBox="1"/>
          <p:nvPr/>
        </p:nvSpPr>
        <p:spPr>
          <a:xfrm>
            <a:off x="9375456" y="5724103"/>
            <a:ext cx="5357180" cy="473075"/>
          </a:xfrm>
          <a:prstGeom prst="rect">
            <a:avLst/>
          </a:prstGeom>
        </p:spPr>
        <p:txBody>
          <a:bodyPr lIns="0" tIns="0" rIns="0" bIns="0" rtlCol="0" anchor="t">
            <a:spAutoFit/>
          </a:bodyPr>
          <a:lstStyle/>
          <a:p>
            <a:pPr algn="ctr">
              <a:lnSpc>
                <a:spcPts val="3850"/>
              </a:lnSpc>
              <a:spcBef>
                <a:spcPct val="0"/>
              </a:spcBef>
            </a:pPr>
            <a:r>
              <a:rPr lang="en-US" sz="2750" spc="27">
                <a:solidFill>
                  <a:srgbClr val="000000"/>
                </a:solidFill>
                <a:latin typeface="Montserrat"/>
                <a:ea typeface="Montserrat"/>
                <a:cs typeface="Montserrat"/>
                <a:sym typeface="Montserrat"/>
              </a:rPr>
              <a:t>Tính toán song song</a:t>
            </a:r>
          </a:p>
        </p:txBody>
      </p:sp>
      <p:sp>
        <p:nvSpPr>
          <p:cNvPr id="24" name="TextBox 24"/>
          <p:cNvSpPr txBox="1"/>
          <p:nvPr/>
        </p:nvSpPr>
        <p:spPr>
          <a:xfrm>
            <a:off x="9682135" y="6301953"/>
            <a:ext cx="5357180" cy="473075"/>
          </a:xfrm>
          <a:prstGeom prst="rect">
            <a:avLst/>
          </a:prstGeom>
        </p:spPr>
        <p:txBody>
          <a:bodyPr lIns="0" tIns="0" rIns="0" bIns="0" rtlCol="0" anchor="t">
            <a:spAutoFit/>
          </a:bodyPr>
          <a:lstStyle/>
          <a:p>
            <a:pPr algn="ctr">
              <a:lnSpc>
                <a:spcPts val="3850"/>
              </a:lnSpc>
              <a:spcBef>
                <a:spcPct val="0"/>
              </a:spcBef>
            </a:pPr>
            <a:r>
              <a:rPr lang="en-US" sz="2750" spc="27">
                <a:solidFill>
                  <a:srgbClr val="000000"/>
                </a:solidFill>
                <a:latin typeface="Montserrat"/>
                <a:ea typeface="Montserrat"/>
                <a:cs typeface="Montserrat"/>
                <a:sym typeface="Montserrat"/>
              </a:rPr>
              <a:t>Thực Nghiệm và so sánh</a:t>
            </a:r>
          </a:p>
        </p:txBody>
      </p:sp>
      <p:sp>
        <p:nvSpPr>
          <p:cNvPr id="25" name="TextBox 25"/>
          <p:cNvSpPr txBox="1"/>
          <p:nvPr/>
        </p:nvSpPr>
        <p:spPr>
          <a:xfrm>
            <a:off x="10153886" y="6884481"/>
            <a:ext cx="5357180" cy="958850"/>
          </a:xfrm>
          <a:prstGeom prst="rect">
            <a:avLst/>
          </a:prstGeom>
        </p:spPr>
        <p:txBody>
          <a:bodyPr lIns="0" tIns="0" rIns="0" bIns="0" rtlCol="0" anchor="t">
            <a:spAutoFit/>
          </a:bodyPr>
          <a:lstStyle/>
          <a:p>
            <a:pPr algn="ctr">
              <a:lnSpc>
                <a:spcPts val="3850"/>
              </a:lnSpc>
              <a:spcBef>
                <a:spcPct val="0"/>
              </a:spcBef>
            </a:pPr>
            <a:r>
              <a:rPr lang="en-US" sz="2750" spc="27">
                <a:solidFill>
                  <a:srgbClr val="000000"/>
                </a:solidFill>
                <a:latin typeface="Montserrat"/>
                <a:ea typeface="Montserrat"/>
                <a:cs typeface="Montserrat"/>
                <a:sym typeface="Montserrat"/>
              </a:rPr>
              <a:t>Phân tích thống kê và chuyên gia</a:t>
            </a:r>
          </a:p>
        </p:txBody>
      </p:sp>
      <p:sp>
        <p:nvSpPr>
          <p:cNvPr id="26" name="TextBox 26"/>
          <p:cNvSpPr txBox="1"/>
          <p:nvPr/>
        </p:nvSpPr>
        <p:spPr>
          <a:xfrm>
            <a:off x="1028700" y="4223461"/>
            <a:ext cx="5662641" cy="473075"/>
          </a:xfrm>
          <a:prstGeom prst="rect">
            <a:avLst/>
          </a:prstGeom>
        </p:spPr>
        <p:txBody>
          <a:bodyPr lIns="0" tIns="0" rIns="0" bIns="0" rtlCol="0" anchor="t">
            <a:spAutoFit/>
          </a:bodyPr>
          <a:lstStyle/>
          <a:p>
            <a:pPr algn="ctr">
              <a:lnSpc>
                <a:spcPts val="3850"/>
              </a:lnSpc>
              <a:spcBef>
                <a:spcPct val="0"/>
              </a:spcBef>
            </a:pPr>
            <a:r>
              <a:rPr lang="en-US" sz="2750" b="1" spc="27">
                <a:solidFill>
                  <a:srgbClr val="000000"/>
                </a:solidFill>
                <a:latin typeface="Montserrat Bold"/>
                <a:ea typeface="Montserrat Bold"/>
                <a:cs typeface="Montserrat Bold"/>
                <a:sym typeface="Montserrat Bold"/>
              </a:rPr>
              <a:t>Cách tiếp cận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6</a:t>
            </a:r>
          </a:p>
        </p:txBody>
      </p:sp>
      <p:sp>
        <p:nvSpPr>
          <p:cNvPr id="7" name="Freeform 7"/>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4"/>
            <a:stretch>
              <a:fillRect/>
            </a:stretch>
          </a:blipFill>
        </p:spPr>
      </p:sp>
      <p:sp>
        <p:nvSpPr>
          <p:cNvPr id="8" name="TextBox 8"/>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9" name="Freeform 9"/>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5"/>
            <a:stretch>
              <a:fillRect/>
            </a:stretch>
          </a:blipFill>
        </p:spPr>
      </p:sp>
      <p:sp>
        <p:nvSpPr>
          <p:cNvPr id="10" name="AutoShape 10"/>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11" name="TextBox 11"/>
          <p:cNvSpPr txBox="1"/>
          <p:nvPr/>
        </p:nvSpPr>
        <p:spPr>
          <a:xfrm>
            <a:off x="722756" y="1275587"/>
            <a:ext cx="1661712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5.Cấu trúc nội dung đề tài</a:t>
            </a:r>
          </a:p>
        </p:txBody>
      </p:sp>
      <p:sp>
        <p:nvSpPr>
          <p:cNvPr id="12" name="TextBox 12"/>
          <p:cNvSpPr txBox="1"/>
          <p:nvPr/>
        </p:nvSpPr>
        <p:spPr>
          <a:xfrm>
            <a:off x="722756" y="2966803"/>
            <a:ext cx="12766447" cy="4587240"/>
          </a:xfrm>
          <a:prstGeom prst="rect">
            <a:avLst/>
          </a:prstGeom>
        </p:spPr>
        <p:txBody>
          <a:bodyPr lIns="0" tIns="0" rIns="0" bIns="0" rtlCol="0" anchor="t">
            <a:spAutoFit/>
          </a:bodyPr>
          <a:lstStyle/>
          <a:p>
            <a:pPr algn="just">
              <a:lnSpc>
                <a:spcPts val="3360"/>
              </a:lnSpc>
              <a:spcBef>
                <a:spcPct val="0"/>
              </a:spcBef>
            </a:pPr>
            <a:r>
              <a:rPr lang="en-US" sz="2400" spc="24">
                <a:solidFill>
                  <a:srgbClr val="000000"/>
                </a:solidFill>
                <a:latin typeface="Montserrat"/>
                <a:ea typeface="Montserrat"/>
                <a:cs typeface="Montserrat"/>
                <a:sym typeface="Montserrat"/>
              </a:rPr>
              <a:t>Sau phần Mở đầu, các nội dung chính gồm các chương sau: </a:t>
            </a:r>
          </a:p>
          <a:p>
            <a:pPr algn="just">
              <a:lnSpc>
                <a:spcPts val="3360"/>
              </a:lnSpc>
              <a:spcBef>
                <a:spcPct val="0"/>
              </a:spcBef>
            </a:pPr>
            <a:endParaRPr lang="en-US" sz="2400" spc="24">
              <a:solidFill>
                <a:srgbClr val="000000"/>
              </a:solidFill>
              <a:latin typeface="Montserrat"/>
              <a:ea typeface="Montserrat"/>
              <a:cs typeface="Montserrat"/>
              <a:sym typeface="Montserrat"/>
            </a:endParaRPr>
          </a:p>
          <a:p>
            <a:pPr algn="just">
              <a:lnSpc>
                <a:spcPts val="3360"/>
              </a:lnSpc>
              <a:spcBef>
                <a:spcPct val="0"/>
              </a:spcBef>
            </a:pPr>
            <a:r>
              <a:rPr lang="en-US" sz="2400" b="1" spc="24">
                <a:solidFill>
                  <a:srgbClr val="000000"/>
                </a:solidFill>
                <a:latin typeface="Montserrat Bold"/>
                <a:ea typeface="Montserrat Bold"/>
                <a:cs typeface="Montserrat Bold"/>
                <a:sym typeface="Montserrat Bold"/>
              </a:rPr>
              <a:t>Chương 1:</a:t>
            </a:r>
            <a:r>
              <a:rPr lang="en-US" sz="2400" spc="24">
                <a:solidFill>
                  <a:srgbClr val="000000"/>
                </a:solidFill>
                <a:latin typeface="Montserrat"/>
                <a:ea typeface="Montserrat"/>
                <a:cs typeface="Montserrat"/>
                <a:sym typeface="Montserrat"/>
              </a:rPr>
              <a:t> Cơ sở lý thuyết và Đặc tính kỹ thuật hệ thống </a:t>
            </a:r>
          </a:p>
          <a:p>
            <a:pPr algn="just">
              <a:lnSpc>
                <a:spcPts val="3360"/>
              </a:lnSpc>
              <a:spcBef>
                <a:spcPct val="0"/>
              </a:spcBef>
            </a:pPr>
            <a:endParaRPr lang="en-US" sz="2400" spc="24">
              <a:solidFill>
                <a:srgbClr val="000000"/>
              </a:solidFill>
              <a:latin typeface="Montserrat"/>
              <a:ea typeface="Montserrat"/>
              <a:cs typeface="Montserrat"/>
              <a:sym typeface="Montserrat"/>
            </a:endParaRPr>
          </a:p>
          <a:p>
            <a:pPr algn="just">
              <a:lnSpc>
                <a:spcPts val="3360"/>
              </a:lnSpc>
              <a:spcBef>
                <a:spcPct val="0"/>
              </a:spcBef>
            </a:pPr>
            <a:r>
              <a:rPr lang="en-US" sz="2400" b="1" spc="24">
                <a:solidFill>
                  <a:srgbClr val="000000"/>
                </a:solidFill>
                <a:latin typeface="Montserrat Bold"/>
                <a:ea typeface="Montserrat Bold"/>
                <a:cs typeface="Montserrat Bold"/>
                <a:sym typeface="Montserrat Bold"/>
              </a:rPr>
              <a:t>Chương 2:</a:t>
            </a:r>
            <a:r>
              <a:rPr lang="en-US" sz="2400" spc="24">
                <a:solidFill>
                  <a:srgbClr val="000000"/>
                </a:solidFill>
                <a:latin typeface="Montserrat"/>
                <a:ea typeface="Montserrat"/>
                <a:cs typeface="Montserrat"/>
                <a:sym typeface="Montserrat"/>
              </a:rPr>
              <a:t> Xây dựng thuật toán và Ứng dụng tính toán song song</a:t>
            </a:r>
          </a:p>
          <a:p>
            <a:pPr algn="just">
              <a:lnSpc>
                <a:spcPts val="3360"/>
              </a:lnSpc>
              <a:spcBef>
                <a:spcPct val="0"/>
              </a:spcBef>
            </a:pPr>
            <a:endParaRPr lang="en-US" sz="2400" spc="24">
              <a:solidFill>
                <a:srgbClr val="000000"/>
              </a:solidFill>
              <a:latin typeface="Montserrat"/>
              <a:ea typeface="Montserrat"/>
              <a:cs typeface="Montserrat"/>
              <a:sym typeface="Montserrat"/>
            </a:endParaRPr>
          </a:p>
          <a:p>
            <a:pPr algn="just">
              <a:lnSpc>
                <a:spcPts val="3360"/>
              </a:lnSpc>
              <a:spcBef>
                <a:spcPct val="0"/>
              </a:spcBef>
            </a:pPr>
            <a:r>
              <a:rPr lang="en-US" sz="2400" b="1" spc="24">
                <a:solidFill>
                  <a:srgbClr val="000000"/>
                </a:solidFill>
                <a:latin typeface="Montserrat Bold"/>
                <a:ea typeface="Montserrat Bold"/>
                <a:cs typeface="Montserrat Bold"/>
                <a:sym typeface="Montserrat Bold"/>
              </a:rPr>
              <a:t>Chương 3:</a:t>
            </a:r>
            <a:r>
              <a:rPr lang="en-US" sz="2400" spc="24">
                <a:solidFill>
                  <a:srgbClr val="000000"/>
                </a:solidFill>
                <a:latin typeface="Montserrat"/>
                <a:ea typeface="Montserrat"/>
                <a:cs typeface="Montserrat"/>
                <a:sym typeface="Montserrat"/>
              </a:rPr>
              <a:t> Phân tích kết quả nghiên cứu và Đánh giá hiệu năng </a:t>
            </a:r>
          </a:p>
          <a:p>
            <a:pPr algn="just">
              <a:lnSpc>
                <a:spcPts val="3360"/>
              </a:lnSpc>
              <a:spcBef>
                <a:spcPct val="0"/>
              </a:spcBef>
            </a:pPr>
            <a:endParaRPr lang="en-US" sz="2400" spc="24">
              <a:solidFill>
                <a:srgbClr val="000000"/>
              </a:solidFill>
              <a:latin typeface="Montserrat"/>
              <a:ea typeface="Montserrat"/>
              <a:cs typeface="Montserrat"/>
              <a:sym typeface="Montserrat"/>
            </a:endParaRPr>
          </a:p>
          <a:p>
            <a:pPr algn="just">
              <a:lnSpc>
                <a:spcPts val="3360"/>
              </a:lnSpc>
              <a:spcBef>
                <a:spcPct val="0"/>
              </a:spcBef>
            </a:pPr>
            <a:r>
              <a:rPr lang="en-US" sz="2400" b="1" spc="24">
                <a:solidFill>
                  <a:srgbClr val="000000"/>
                </a:solidFill>
                <a:latin typeface="Montserrat Bold"/>
                <a:ea typeface="Montserrat Bold"/>
                <a:cs typeface="Montserrat Bold"/>
                <a:sym typeface="Montserrat Bold"/>
              </a:rPr>
              <a:t>Kết luận và Kiến nghị </a:t>
            </a:r>
          </a:p>
          <a:p>
            <a:pPr algn="just">
              <a:lnSpc>
                <a:spcPts val="3360"/>
              </a:lnSpc>
              <a:spcBef>
                <a:spcPct val="0"/>
              </a:spcBef>
            </a:pPr>
            <a:endParaRPr lang="en-US" sz="2400" b="1" spc="24">
              <a:solidFill>
                <a:srgbClr val="000000"/>
              </a:solidFill>
              <a:latin typeface="Montserrat Bold"/>
              <a:ea typeface="Montserrat Bold"/>
              <a:cs typeface="Montserrat Bold"/>
              <a:sym typeface="Montserrat Bold"/>
            </a:endParaRPr>
          </a:p>
          <a:p>
            <a:pPr algn="just">
              <a:lnSpc>
                <a:spcPts val="3360"/>
              </a:lnSpc>
              <a:spcBef>
                <a:spcPct val="0"/>
              </a:spcBef>
            </a:pPr>
            <a:r>
              <a:rPr lang="en-US" sz="2400" b="1" spc="24">
                <a:solidFill>
                  <a:srgbClr val="000000"/>
                </a:solidFill>
                <a:latin typeface="Montserrat Bold"/>
                <a:ea typeface="Montserrat Bold"/>
                <a:cs typeface="Montserrat Bold"/>
                <a:sym typeface="Montserrat Bold"/>
              </a:rPr>
              <a:t>Tài liệu tham khảo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sp>
        <p:nvSpPr>
          <p:cNvPr id="2" name="Freeform 2"/>
          <p:cNvSpPr/>
          <p:nvPr/>
        </p:nvSpPr>
        <p:spPr>
          <a:xfrm rot="1993726">
            <a:off x="-229798" y="1538819"/>
            <a:ext cx="16564892" cy="16523480"/>
          </a:xfrm>
          <a:custGeom>
            <a:avLst/>
            <a:gdLst/>
            <a:ahLst/>
            <a:cxnLst/>
            <a:rect l="l" t="t" r="r" b="b"/>
            <a:pathLst>
              <a:path w="16564892" h="16523480">
                <a:moveTo>
                  <a:pt x="0" y="0"/>
                </a:moveTo>
                <a:lnTo>
                  <a:pt x="16564892" y="0"/>
                </a:lnTo>
                <a:lnTo>
                  <a:pt x="16564892" y="16523480"/>
                </a:lnTo>
                <a:lnTo>
                  <a:pt x="0" y="16523480"/>
                </a:lnTo>
                <a:lnTo>
                  <a:pt x="0" y="0"/>
                </a:lnTo>
                <a:close/>
              </a:path>
            </a:pathLst>
          </a:custGeom>
          <a:blipFill>
            <a:blip r:embed="rId2"/>
            <a:stretch>
              <a:fillRect/>
            </a:stretch>
          </a:blipFill>
        </p:spPr>
      </p:sp>
      <p:sp>
        <p:nvSpPr>
          <p:cNvPr id="3" name="TextBox 3"/>
          <p:cNvSpPr txBox="1"/>
          <p:nvPr/>
        </p:nvSpPr>
        <p:spPr>
          <a:xfrm>
            <a:off x="5269259" y="2933700"/>
            <a:ext cx="7749480" cy="1833860"/>
          </a:xfrm>
          <a:prstGeom prst="rect">
            <a:avLst/>
          </a:prstGeom>
        </p:spPr>
        <p:txBody>
          <a:bodyPr wrap="square" lIns="0" tIns="0" rIns="0" bIns="0" rtlCol="0" anchor="t">
            <a:spAutoFit/>
          </a:bodyPr>
          <a:lstStyle/>
          <a:p>
            <a:pPr algn="ctr">
              <a:lnSpc>
                <a:spcPts val="14946"/>
              </a:lnSpc>
              <a:spcBef>
                <a:spcPct val="0"/>
              </a:spcBef>
            </a:pPr>
            <a:r>
              <a:rPr lang="en-US" sz="10675" b="1" spc="106" dirty="0" err="1">
                <a:solidFill>
                  <a:srgbClr val="FFFFFF"/>
                </a:solidFill>
                <a:latin typeface="Montserrat Bold"/>
                <a:ea typeface="Montserrat Bold"/>
                <a:cs typeface="Montserrat Bold"/>
                <a:sym typeface="Montserrat Bold"/>
              </a:rPr>
              <a:t>Chương</a:t>
            </a:r>
            <a:r>
              <a:rPr lang="en-US" sz="10675" b="1" spc="106" dirty="0">
                <a:solidFill>
                  <a:srgbClr val="FFFFFF"/>
                </a:solidFill>
                <a:latin typeface="Montserrat Bold"/>
                <a:ea typeface="Montserrat Bold"/>
                <a:cs typeface="Montserrat Bold"/>
                <a:sym typeface="Montserrat Bold"/>
              </a:rPr>
              <a:t> 1</a:t>
            </a:r>
          </a:p>
        </p:txBody>
      </p:sp>
      <p:sp>
        <p:nvSpPr>
          <p:cNvPr id="4" name="TextBox 4"/>
          <p:cNvSpPr txBox="1"/>
          <p:nvPr/>
        </p:nvSpPr>
        <p:spPr>
          <a:xfrm>
            <a:off x="1662991" y="5401092"/>
            <a:ext cx="14962017" cy="1588136"/>
          </a:xfrm>
          <a:prstGeom prst="rect">
            <a:avLst/>
          </a:prstGeom>
        </p:spPr>
        <p:txBody>
          <a:bodyPr lIns="0" tIns="0" rIns="0" bIns="0" rtlCol="0" anchor="t">
            <a:spAutoFit/>
          </a:bodyPr>
          <a:lstStyle/>
          <a:p>
            <a:pPr algn="ctr">
              <a:lnSpc>
                <a:spcPts val="6439"/>
              </a:lnSpc>
              <a:spcBef>
                <a:spcPct val="0"/>
              </a:spcBef>
            </a:pPr>
            <a:r>
              <a:rPr lang="en-US" sz="4599" b="1" spc="45" dirty="0" err="1">
                <a:solidFill>
                  <a:srgbClr val="FFFFFF"/>
                </a:solidFill>
                <a:latin typeface="Montserrat Bold"/>
                <a:ea typeface="Montserrat Bold"/>
                <a:cs typeface="Montserrat Bold"/>
                <a:sym typeface="Montserrat Bold"/>
              </a:rPr>
              <a:t>Cơ</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sở</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lý</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thuyết</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và</a:t>
            </a:r>
            <a:r>
              <a:rPr lang="en-US" sz="4599" b="1" spc="45" dirty="0">
                <a:solidFill>
                  <a:srgbClr val="FFFFFF"/>
                </a:solidFill>
                <a:latin typeface="Montserrat Bold"/>
                <a:ea typeface="Montserrat Bold"/>
                <a:cs typeface="Montserrat Bold"/>
                <a:sym typeface="Montserrat Bold"/>
              </a:rPr>
              <a:t> Đặc </a:t>
            </a:r>
            <a:r>
              <a:rPr lang="en-US" sz="4599" b="1" spc="45" dirty="0" err="1">
                <a:solidFill>
                  <a:srgbClr val="FFFFFF"/>
                </a:solidFill>
                <a:latin typeface="Montserrat Bold"/>
                <a:ea typeface="Montserrat Bold"/>
                <a:cs typeface="Montserrat Bold"/>
                <a:sym typeface="Montserrat Bold"/>
              </a:rPr>
              <a:t>tính</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kĩ</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thuật</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của</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hệ</a:t>
            </a:r>
            <a:r>
              <a:rPr lang="en-US" sz="4599" b="1" spc="45" dirty="0">
                <a:solidFill>
                  <a:srgbClr val="FFFFFF"/>
                </a:solidFill>
                <a:latin typeface="Montserrat Bold"/>
                <a:ea typeface="Montserrat Bold"/>
                <a:cs typeface="Montserrat Bold"/>
                <a:sym typeface="Montserrat Bold"/>
              </a:rPr>
              <a:t> </a:t>
            </a:r>
            <a:r>
              <a:rPr lang="en-US" sz="4599" b="1" spc="45" dirty="0" err="1">
                <a:solidFill>
                  <a:srgbClr val="FFFFFF"/>
                </a:solidFill>
                <a:latin typeface="Montserrat Bold"/>
                <a:ea typeface="Montserrat Bold"/>
                <a:cs typeface="Montserrat Bold"/>
                <a:sym typeface="Montserrat Bold"/>
              </a:rPr>
              <a:t>thống</a:t>
            </a:r>
            <a:endParaRPr lang="en-US" sz="4599" b="1" spc="45" dirty="0">
              <a:solidFill>
                <a:srgbClr val="FFFFFF"/>
              </a:solidFill>
              <a:latin typeface="Montserrat Bold"/>
              <a:ea typeface="Montserrat Bold"/>
              <a:cs typeface="Montserrat Bold"/>
              <a:sym typeface="Montserrat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7" name="AutoShape 7"/>
          <p:cNvSpPr/>
          <p:nvPr/>
        </p:nvSpPr>
        <p:spPr>
          <a:xfrm>
            <a:off x="722756" y="2275303"/>
            <a:ext cx="16617124" cy="0"/>
          </a:xfrm>
          <a:prstGeom prst="line">
            <a:avLst/>
          </a:prstGeom>
          <a:ln w="9525" cap="rnd">
            <a:solidFill>
              <a:srgbClr val="FFFFFF"/>
            </a:solidFill>
            <a:prstDash val="solid"/>
            <a:headEnd type="none" w="sm" len="sm"/>
            <a:tailEnd type="none" w="sm" len="sm"/>
          </a:ln>
        </p:spPr>
      </p:sp>
      <p:sp>
        <p:nvSpPr>
          <p:cNvPr id="8" name="Freeform 8"/>
          <p:cNvSpPr/>
          <p:nvPr/>
        </p:nvSpPr>
        <p:spPr>
          <a:xfrm>
            <a:off x="322821" y="3239297"/>
            <a:ext cx="505365" cy="703902"/>
          </a:xfrm>
          <a:custGeom>
            <a:avLst/>
            <a:gdLst/>
            <a:ahLst/>
            <a:cxnLst/>
            <a:rect l="l" t="t" r="r" b="b"/>
            <a:pathLst>
              <a:path w="505365" h="703902">
                <a:moveTo>
                  <a:pt x="0" y="0"/>
                </a:moveTo>
                <a:lnTo>
                  <a:pt x="505366" y="0"/>
                </a:lnTo>
                <a:lnTo>
                  <a:pt x="505366" y="703901"/>
                </a:lnTo>
                <a:lnTo>
                  <a:pt x="0" y="703901"/>
                </a:lnTo>
                <a:lnTo>
                  <a:pt x="0" y="0"/>
                </a:lnTo>
                <a:close/>
              </a:path>
            </a:pathLst>
          </a:custGeom>
          <a:blipFill>
            <a:blip r:embed="rId5"/>
            <a:stretch>
              <a:fillRect/>
            </a:stretch>
          </a:blipFill>
        </p:spPr>
      </p:sp>
      <p:sp>
        <p:nvSpPr>
          <p:cNvPr id="9" name="Freeform 9"/>
          <p:cNvSpPr/>
          <p:nvPr/>
        </p:nvSpPr>
        <p:spPr>
          <a:xfrm>
            <a:off x="322821" y="4485948"/>
            <a:ext cx="561325" cy="657552"/>
          </a:xfrm>
          <a:custGeom>
            <a:avLst/>
            <a:gdLst/>
            <a:ahLst/>
            <a:cxnLst/>
            <a:rect l="l" t="t" r="r" b="b"/>
            <a:pathLst>
              <a:path w="561325" h="657552">
                <a:moveTo>
                  <a:pt x="0" y="0"/>
                </a:moveTo>
                <a:lnTo>
                  <a:pt x="561326" y="0"/>
                </a:lnTo>
                <a:lnTo>
                  <a:pt x="561326" y="657552"/>
                </a:lnTo>
                <a:lnTo>
                  <a:pt x="0" y="657552"/>
                </a:lnTo>
                <a:lnTo>
                  <a:pt x="0" y="0"/>
                </a:lnTo>
                <a:close/>
              </a:path>
            </a:pathLst>
          </a:custGeom>
          <a:blipFill>
            <a:blip r:embed="rId6"/>
            <a:stretch>
              <a:fillRect/>
            </a:stretch>
          </a:blipFill>
        </p:spPr>
      </p:sp>
      <p:sp>
        <p:nvSpPr>
          <p:cNvPr id="10" name="Freeform 10"/>
          <p:cNvSpPr/>
          <p:nvPr/>
        </p:nvSpPr>
        <p:spPr>
          <a:xfrm>
            <a:off x="345642" y="5881776"/>
            <a:ext cx="538504" cy="571141"/>
          </a:xfrm>
          <a:custGeom>
            <a:avLst/>
            <a:gdLst/>
            <a:ahLst/>
            <a:cxnLst/>
            <a:rect l="l" t="t" r="r" b="b"/>
            <a:pathLst>
              <a:path w="538504" h="571141">
                <a:moveTo>
                  <a:pt x="0" y="0"/>
                </a:moveTo>
                <a:lnTo>
                  <a:pt x="538505" y="0"/>
                </a:lnTo>
                <a:lnTo>
                  <a:pt x="538505" y="571140"/>
                </a:lnTo>
                <a:lnTo>
                  <a:pt x="0" y="571140"/>
                </a:lnTo>
                <a:lnTo>
                  <a:pt x="0" y="0"/>
                </a:lnTo>
                <a:close/>
              </a:path>
            </a:pathLst>
          </a:custGeom>
          <a:blipFill>
            <a:blip r:embed="rId7"/>
            <a:stretch>
              <a:fillRect/>
            </a:stretch>
          </a:blipFill>
        </p:spPr>
      </p:sp>
      <p:sp>
        <p:nvSpPr>
          <p:cNvPr id="11" name="Freeform 11"/>
          <p:cNvSpPr/>
          <p:nvPr/>
        </p:nvSpPr>
        <p:spPr>
          <a:xfrm>
            <a:off x="251893" y="7195866"/>
            <a:ext cx="632254" cy="632254"/>
          </a:xfrm>
          <a:custGeom>
            <a:avLst/>
            <a:gdLst/>
            <a:ahLst/>
            <a:cxnLst/>
            <a:rect l="l" t="t" r="r" b="b"/>
            <a:pathLst>
              <a:path w="632254" h="632254">
                <a:moveTo>
                  <a:pt x="0" y="0"/>
                </a:moveTo>
                <a:lnTo>
                  <a:pt x="632254" y="0"/>
                </a:lnTo>
                <a:lnTo>
                  <a:pt x="632254" y="632255"/>
                </a:lnTo>
                <a:lnTo>
                  <a:pt x="0" y="632255"/>
                </a:lnTo>
                <a:lnTo>
                  <a:pt x="0" y="0"/>
                </a:lnTo>
                <a:close/>
              </a:path>
            </a:pathLst>
          </a:custGeom>
          <a:blipFill>
            <a:blip r:embed="rId8"/>
            <a:stretch>
              <a:fillRect/>
            </a:stretch>
          </a:blipFill>
        </p:spPr>
      </p:sp>
      <p:sp>
        <p:nvSpPr>
          <p:cNvPr id="12" name="Freeform 12"/>
          <p:cNvSpPr/>
          <p:nvPr/>
        </p:nvSpPr>
        <p:spPr>
          <a:xfrm>
            <a:off x="11097341" y="3834148"/>
            <a:ext cx="6518013" cy="3870070"/>
          </a:xfrm>
          <a:custGeom>
            <a:avLst/>
            <a:gdLst/>
            <a:ahLst/>
            <a:cxnLst/>
            <a:rect l="l" t="t" r="r" b="b"/>
            <a:pathLst>
              <a:path w="6518013" h="3870070">
                <a:moveTo>
                  <a:pt x="0" y="0"/>
                </a:moveTo>
                <a:lnTo>
                  <a:pt x="6518013" y="0"/>
                </a:lnTo>
                <a:lnTo>
                  <a:pt x="6518013" y="3870070"/>
                </a:lnTo>
                <a:lnTo>
                  <a:pt x="0" y="3870070"/>
                </a:lnTo>
                <a:lnTo>
                  <a:pt x="0" y="0"/>
                </a:lnTo>
                <a:close/>
              </a:path>
            </a:pathLst>
          </a:custGeom>
          <a:blipFill>
            <a:blip r:embed="rId9"/>
            <a:stretch>
              <a:fillRect/>
            </a:stretch>
          </a:blipFill>
        </p:spPr>
      </p:sp>
      <p:sp>
        <p:nvSpPr>
          <p:cNvPr id="13" name="TextBox 13"/>
          <p:cNvSpPr txBox="1"/>
          <p:nvPr/>
        </p:nvSpPr>
        <p:spPr>
          <a:xfrm>
            <a:off x="1028700" y="3298744"/>
            <a:ext cx="9868616" cy="4804679"/>
          </a:xfrm>
          <a:prstGeom prst="rect">
            <a:avLst/>
          </a:prstGeom>
        </p:spPr>
        <p:txBody>
          <a:bodyPr lIns="0" tIns="0" rIns="0" bIns="0" rtlCol="0" anchor="t">
            <a:spAutoFit/>
          </a:bodyPr>
          <a:lstStyle/>
          <a:p>
            <a:pPr algn="l">
              <a:lnSpc>
                <a:spcPts val="3450"/>
              </a:lnSpc>
              <a:spcBef>
                <a:spcPct val="0"/>
              </a:spcBef>
            </a:pPr>
            <a:r>
              <a:rPr lang="en-US" sz="2464" b="1" spc="24">
                <a:solidFill>
                  <a:srgbClr val="FFFFFF"/>
                </a:solidFill>
                <a:latin typeface="Montserrat Bold"/>
                <a:ea typeface="Montserrat Bold"/>
                <a:cs typeface="Montserrat Bold"/>
                <a:sym typeface="Montserrat Bold"/>
              </a:rPr>
              <a:t>Thách thức hệ thống: </a:t>
            </a:r>
            <a:r>
              <a:rPr lang="en-US" sz="2464" spc="24">
                <a:solidFill>
                  <a:srgbClr val="FFFFFF"/>
                </a:solidFill>
                <a:latin typeface="Montserrat"/>
                <a:ea typeface="Montserrat"/>
                <a:cs typeface="Montserrat"/>
                <a:sym typeface="Montserrat"/>
              </a:rPr>
              <a:t>Sự gia tăng NLTT (Gió, Mặt trời) gây áp lực lên ổn định tần số và điện áp lưới điện quốc gia.</a:t>
            </a:r>
          </a:p>
          <a:p>
            <a:pPr algn="l">
              <a:lnSpc>
                <a:spcPts val="3450"/>
              </a:lnSpc>
              <a:spcBef>
                <a:spcPct val="0"/>
              </a:spcBef>
            </a:pPr>
            <a:endParaRPr lang="en-US" sz="2464" spc="24">
              <a:solidFill>
                <a:srgbClr val="FFFFFF"/>
              </a:solidFill>
              <a:latin typeface="Montserrat"/>
              <a:ea typeface="Montserrat"/>
              <a:cs typeface="Montserrat"/>
              <a:sym typeface="Montserrat"/>
            </a:endParaRPr>
          </a:p>
          <a:p>
            <a:pPr algn="l">
              <a:lnSpc>
                <a:spcPts val="3450"/>
              </a:lnSpc>
              <a:spcBef>
                <a:spcPct val="0"/>
              </a:spcBef>
            </a:pPr>
            <a:r>
              <a:rPr lang="en-US" sz="2464" b="1" spc="24">
                <a:solidFill>
                  <a:srgbClr val="FFFFFF"/>
                </a:solidFill>
                <a:latin typeface="Montserrat Bold"/>
                <a:ea typeface="Montserrat Bold"/>
                <a:cs typeface="Montserrat Bold"/>
                <a:sym typeface="Montserrat Bold"/>
              </a:rPr>
              <a:t>"Xương sống" năng lượng: </a:t>
            </a:r>
            <a:r>
              <a:rPr lang="en-US" sz="2464" spc="24">
                <a:solidFill>
                  <a:srgbClr val="FFFFFF"/>
                </a:solidFill>
                <a:latin typeface="Montserrat"/>
                <a:ea typeface="Montserrat"/>
                <a:cs typeface="Montserrat"/>
                <a:sym typeface="Montserrat"/>
              </a:rPr>
              <a:t>Cung cấp nguồn điện sạch, chi phí thấp với khả năng khởi động nhanh và phủ đỉnh linh hoạt</a:t>
            </a:r>
          </a:p>
          <a:p>
            <a:pPr algn="l">
              <a:lnSpc>
                <a:spcPts val="3450"/>
              </a:lnSpc>
              <a:spcBef>
                <a:spcPct val="0"/>
              </a:spcBef>
            </a:pPr>
            <a:endParaRPr lang="en-US" sz="2464" spc="24">
              <a:solidFill>
                <a:srgbClr val="FFFFFF"/>
              </a:solidFill>
              <a:latin typeface="Montserrat"/>
              <a:ea typeface="Montserrat"/>
              <a:cs typeface="Montserrat"/>
              <a:sym typeface="Montserrat"/>
            </a:endParaRPr>
          </a:p>
          <a:p>
            <a:pPr algn="l">
              <a:lnSpc>
                <a:spcPts val="3450"/>
              </a:lnSpc>
              <a:spcBef>
                <a:spcPct val="0"/>
              </a:spcBef>
            </a:pPr>
            <a:r>
              <a:rPr lang="en-US" sz="2464" b="1" spc="24">
                <a:solidFill>
                  <a:srgbClr val="FFFFFF"/>
                </a:solidFill>
                <a:latin typeface="Montserrat Bold"/>
                <a:ea typeface="Montserrat Bold"/>
                <a:cs typeface="Montserrat Bold"/>
                <a:sym typeface="Montserrat Bold"/>
              </a:rPr>
              <a:t>Nhiệm vụ đa mục tiêu: </a:t>
            </a:r>
            <a:r>
              <a:rPr lang="en-US" sz="2464" spc="24">
                <a:solidFill>
                  <a:srgbClr val="FFFFFF"/>
                </a:solidFill>
                <a:latin typeface="Montserrat"/>
                <a:ea typeface="Montserrat"/>
                <a:cs typeface="Montserrat"/>
                <a:sym typeface="Montserrat"/>
              </a:rPr>
              <a:t>Kết hợp phát điện, chống lũ, cấp nước hạ du và bảo đảm an ninh năng lượng tuyệt đối.</a:t>
            </a:r>
          </a:p>
          <a:p>
            <a:pPr algn="l">
              <a:lnSpc>
                <a:spcPts val="3450"/>
              </a:lnSpc>
              <a:spcBef>
                <a:spcPct val="0"/>
              </a:spcBef>
            </a:pPr>
            <a:endParaRPr lang="en-US" sz="2464" spc="24">
              <a:solidFill>
                <a:srgbClr val="FFFFFF"/>
              </a:solidFill>
              <a:latin typeface="Montserrat"/>
              <a:ea typeface="Montserrat"/>
              <a:cs typeface="Montserrat"/>
              <a:sym typeface="Montserrat"/>
            </a:endParaRPr>
          </a:p>
          <a:p>
            <a:pPr algn="l">
              <a:lnSpc>
                <a:spcPts val="3450"/>
              </a:lnSpc>
              <a:spcBef>
                <a:spcPct val="0"/>
              </a:spcBef>
            </a:pPr>
            <a:r>
              <a:rPr lang="en-US" sz="2464" b="1" spc="24">
                <a:solidFill>
                  <a:srgbClr val="FFFFFF"/>
                </a:solidFill>
                <a:latin typeface="Montserrat Bold"/>
                <a:ea typeface="Montserrat Bold"/>
                <a:cs typeface="Montserrat Bold"/>
                <a:sym typeface="Montserrat Bold"/>
              </a:rPr>
              <a:t>Nhu cầu cấp thiết: </a:t>
            </a:r>
            <a:r>
              <a:rPr lang="en-US" sz="2464" spc="24">
                <a:solidFill>
                  <a:srgbClr val="FFFFFF"/>
                </a:solidFill>
                <a:latin typeface="Montserrat"/>
                <a:ea typeface="Montserrat"/>
                <a:cs typeface="Montserrat"/>
                <a:sym typeface="Montserrat"/>
              </a:rPr>
              <a:t>Ứng dụng thuật toán tối ưu hóa điều tiết hồ chứa để khai thác tối đa tài nguyên nước.</a:t>
            </a:r>
          </a:p>
        </p:txBody>
      </p:sp>
      <p:sp>
        <p:nvSpPr>
          <p:cNvPr id="14" name="TextBox 1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Canva Sans"/>
                <a:ea typeface="Canva Sans"/>
                <a:cs typeface="Canva Sans"/>
                <a:sym typeface="Canva Sans"/>
              </a:rPr>
              <a:t>8</a:t>
            </a:r>
          </a:p>
        </p:txBody>
      </p:sp>
      <p:sp>
        <p:nvSpPr>
          <p:cNvPr id="15" name="TextBox 15"/>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FFFFFF"/>
                </a:solidFill>
                <a:latin typeface="Neue Montreal Bold"/>
                <a:ea typeface="Neue Montreal Bold"/>
                <a:cs typeface="Neue Montreal Bold"/>
                <a:sym typeface="Neue Montreal Bold"/>
              </a:rPr>
              <a:t>Trường Đại Học Thuỷ Lợi</a:t>
            </a:r>
          </a:p>
        </p:txBody>
      </p:sp>
      <p:sp>
        <p:nvSpPr>
          <p:cNvPr id="16" name="TextBox 16"/>
          <p:cNvSpPr txBox="1"/>
          <p:nvPr/>
        </p:nvSpPr>
        <p:spPr>
          <a:xfrm>
            <a:off x="722756" y="1275587"/>
            <a:ext cx="17144278" cy="811276"/>
          </a:xfrm>
          <a:prstGeom prst="rect">
            <a:avLst/>
          </a:prstGeom>
        </p:spPr>
        <p:txBody>
          <a:bodyPr lIns="0" tIns="0" rIns="0" bIns="0" rtlCol="0" anchor="t">
            <a:spAutoFit/>
          </a:bodyPr>
          <a:lstStyle/>
          <a:p>
            <a:pPr algn="l">
              <a:lnSpc>
                <a:spcPts val="6733"/>
              </a:lnSpc>
              <a:spcBef>
                <a:spcPct val="0"/>
              </a:spcBef>
            </a:pPr>
            <a:r>
              <a:rPr lang="en-US" sz="4809" b="1" spc="48">
                <a:solidFill>
                  <a:srgbClr val="FFFFFF"/>
                </a:solidFill>
                <a:latin typeface="Montserrat Bold"/>
                <a:ea typeface="Montserrat Bold"/>
                <a:cs typeface="Montserrat Bold"/>
                <a:sym typeface="Montserrat Bold"/>
              </a:rPr>
              <a:t>1.1 Thực trạng hệ thống điện và vai trò của thuỷ điện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98626" y="472575"/>
            <a:ext cx="641254" cy="484209"/>
            <a:chOff x="0" y="0"/>
            <a:chExt cx="168890" cy="127528"/>
          </a:xfrm>
        </p:grpSpPr>
        <p:sp>
          <p:nvSpPr>
            <p:cNvPr id="3" name="Freeform 3"/>
            <p:cNvSpPr/>
            <p:nvPr/>
          </p:nvSpPr>
          <p:spPr>
            <a:xfrm>
              <a:off x="0" y="0"/>
              <a:ext cx="168890" cy="127528"/>
            </a:xfrm>
            <a:custGeom>
              <a:avLst/>
              <a:gdLst/>
              <a:ahLst/>
              <a:cxnLst/>
              <a:rect l="l" t="t" r="r" b="b"/>
              <a:pathLst>
                <a:path w="168890" h="127528">
                  <a:moveTo>
                    <a:pt x="63764" y="0"/>
                  </a:moveTo>
                  <a:lnTo>
                    <a:pt x="105126" y="0"/>
                  </a:lnTo>
                  <a:cubicBezTo>
                    <a:pt x="122037" y="0"/>
                    <a:pt x="138256" y="6718"/>
                    <a:pt x="150214" y="18676"/>
                  </a:cubicBezTo>
                  <a:cubicBezTo>
                    <a:pt x="162172" y="30634"/>
                    <a:pt x="168890" y="46853"/>
                    <a:pt x="168890" y="63764"/>
                  </a:cubicBezTo>
                  <a:lnTo>
                    <a:pt x="168890" y="63764"/>
                  </a:lnTo>
                  <a:cubicBezTo>
                    <a:pt x="168890" y="80675"/>
                    <a:pt x="162172" y="96894"/>
                    <a:pt x="150214" y="108852"/>
                  </a:cubicBezTo>
                  <a:cubicBezTo>
                    <a:pt x="138256" y="120810"/>
                    <a:pt x="122037" y="127528"/>
                    <a:pt x="105126" y="127528"/>
                  </a:cubicBezTo>
                  <a:lnTo>
                    <a:pt x="63764" y="127528"/>
                  </a:lnTo>
                  <a:cubicBezTo>
                    <a:pt x="46853" y="127528"/>
                    <a:pt x="30634" y="120810"/>
                    <a:pt x="18676" y="108852"/>
                  </a:cubicBezTo>
                  <a:cubicBezTo>
                    <a:pt x="6718" y="96894"/>
                    <a:pt x="0" y="80675"/>
                    <a:pt x="0" y="63764"/>
                  </a:cubicBezTo>
                  <a:lnTo>
                    <a:pt x="0" y="63764"/>
                  </a:lnTo>
                  <a:cubicBezTo>
                    <a:pt x="0" y="46853"/>
                    <a:pt x="6718" y="30634"/>
                    <a:pt x="18676" y="18676"/>
                  </a:cubicBezTo>
                  <a:cubicBezTo>
                    <a:pt x="30634" y="6718"/>
                    <a:pt x="46853" y="0"/>
                    <a:pt x="63764" y="0"/>
                  </a:cubicBezTo>
                  <a:close/>
                </a:path>
              </a:pathLst>
            </a:custGeom>
            <a:solidFill>
              <a:srgbClr val="0077FC"/>
            </a:solidFill>
            <a:ln cap="rnd">
              <a:noFill/>
              <a:prstDash val="solid"/>
              <a:round/>
            </a:ln>
          </p:spPr>
        </p:sp>
        <p:sp>
          <p:nvSpPr>
            <p:cNvPr id="4" name="TextBox 4"/>
            <p:cNvSpPr txBox="1"/>
            <p:nvPr/>
          </p:nvSpPr>
          <p:spPr>
            <a:xfrm>
              <a:off x="0" y="-38100"/>
              <a:ext cx="168890" cy="165628"/>
            </a:xfrm>
            <a:prstGeom prst="rect">
              <a:avLst/>
            </a:prstGeom>
          </p:spPr>
          <p:txBody>
            <a:bodyPr lIns="50800" tIns="50800" rIns="50800" bIns="50800" rtlCol="0" anchor="ctr"/>
            <a:lstStyle/>
            <a:p>
              <a:pPr algn="ctr">
                <a:lnSpc>
                  <a:spcPts val="2520"/>
                </a:lnSpc>
              </a:pPr>
              <a:endParaRPr/>
            </a:p>
          </p:txBody>
        </p:sp>
      </p:grpSp>
      <p:sp>
        <p:nvSpPr>
          <p:cNvPr id="5" name="Freeform 5"/>
          <p:cNvSpPr/>
          <p:nvPr/>
        </p:nvSpPr>
        <p:spPr>
          <a:xfrm flipH="1">
            <a:off x="16867220" y="593606"/>
            <a:ext cx="304067" cy="242148"/>
          </a:xfrm>
          <a:custGeom>
            <a:avLst/>
            <a:gdLst/>
            <a:ahLst/>
            <a:cxnLst/>
            <a:rect l="l" t="t" r="r" b="b"/>
            <a:pathLst>
              <a:path w="304067" h="242148">
                <a:moveTo>
                  <a:pt x="304066" y="0"/>
                </a:moveTo>
                <a:lnTo>
                  <a:pt x="0" y="0"/>
                </a:lnTo>
                <a:lnTo>
                  <a:pt x="0" y="242147"/>
                </a:lnTo>
                <a:lnTo>
                  <a:pt x="304066" y="242147"/>
                </a:lnTo>
                <a:lnTo>
                  <a:pt x="30406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9</a:t>
            </a:r>
          </a:p>
        </p:txBody>
      </p:sp>
      <p:sp>
        <p:nvSpPr>
          <p:cNvPr id="7" name="TextBox 7"/>
          <p:cNvSpPr txBox="1"/>
          <p:nvPr/>
        </p:nvSpPr>
        <p:spPr>
          <a:xfrm>
            <a:off x="1530444" y="528006"/>
            <a:ext cx="7087065" cy="349249"/>
          </a:xfrm>
          <a:prstGeom prst="rect">
            <a:avLst/>
          </a:prstGeom>
        </p:spPr>
        <p:txBody>
          <a:bodyPr lIns="0" tIns="0" rIns="0" bIns="0" rtlCol="0" anchor="t">
            <a:spAutoFit/>
          </a:bodyPr>
          <a:lstStyle/>
          <a:p>
            <a:pPr algn="l">
              <a:lnSpc>
                <a:spcPts val="2800"/>
              </a:lnSpc>
              <a:spcBef>
                <a:spcPct val="0"/>
              </a:spcBef>
            </a:pPr>
            <a:r>
              <a:rPr lang="en-US" sz="2000" b="1" spc="20">
                <a:solidFill>
                  <a:srgbClr val="231F20"/>
                </a:solidFill>
                <a:latin typeface="Neue Montreal Bold"/>
                <a:ea typeface="Neue Montreal Bold"/>
                <a:cs typeface="Neue Montreal Bold"/>
                <a:sym typeface="Neue Montreal Bold"/>
              </a:rPr>
              <a:t>Trường Đại Học Thuỷ Lợi</a:t>
            </a:r>
          </a:p>
        </p:txBody>
      </p:sp>
      <p:sp>
        <p:nvSpPr>
          <p:cNvPr id="8" name="Freeform 8"/>
          <p:cNvSpPr/>
          <p:nvPr/>
        </p:nvSpPr>
        <p:spPr>
          <a:xfrm>
            <a:off x="722756" y="472575"/>
            <a:ext cx="611888" cy="507737"/>
          </a:xfrm>
          <a:custGeom>
            <a:avLst/>
            <a:gdLst/>
            <a:ahLst/>
            <a:cxnLst/>
            <a:rect l="l" t="t" r="r" b="b"/>
            <a:pathLst>
              <a:path w="611888" h="507737">
                <a:moveTo>
                  <a:pt x="0" y="0"/>
                </a:moveTo>
                <a:lnTo>
                  <a:pt x="611888" y="0"/>
                </a:lnTo>
                <a:lnTo>
                  <a:pt x="611888" y="507737"/>
                </a:lnTo>
                <a:lnTo>
                  <a:pt x="0" y="507737"/>
                </a:lnTo>
                <a:lnTo>
                  <a:pt x="0" y="0"/>
                </a:lnTo>
                <a:close/>
              </a:path>
            </a:pathLst>
          </a:custGeom>
          <a:blipFill>
            <a:blip r:embed="rId4"/>
            <a:stretch>
              <a:fillRect/>
            </a:stretch>
          </a:blipFill>
        </p:spPr>
      </p:sp>
      <p:sp>
        <p:nvSpPr>
          <p:cNvPr id="9" name="AutoShape 9"/>
          <p:cNvSpPr/>
          <p:nvPr/>
        </p:nvSpPr>
        <p:spPr>
          <a:xfrm>
            <a:off x="722756" y="2275303"/>
            <a:ext cx="16617124" cy="0"/>
          </a:xfrm>
          <a:prstGeom prst="line">
            <a:avLst/>
          </a:prstGeom>
          <a:ln w="9525" cap="rnd">
            <a:solidFill>
              <a:srgbClr val="000000"/>
            </a:solidFill>
            <a:prstDash val="solid"/>
            <a:headEnd type="none" w="sm" len="sm"/>
            <a:tailEnd type="none" w="sm" len="sm"/>
          </a:ln>
        </p:spPr>
      </p:sp>
      <p:sp>
        <p:nvSpPr>
          <p:cNvPr id="10" name="Freeform 10"/>
          <p:cNvSpPr/>
          <p:nvPr/>
        </p:nvSpPr>
        <p:spPr>
          <a:xfrm rot="5544658">
            <a:off x="3310848" y="-9099481"/>
            <a:ext cx="13448288" cy="13414668"/>
          </a:xfrm>
          <a:custGeom>
            <a:avLst/>
            <a:gdLst/>
            <a:ahLst/>
            <a:cxnLst/>
            <a:rect l="l" t="t" r="r" b="b"/>
            <a:pathLst>
              <a:path w="13448288" h="13414668">
                <a:moveTo>
                  <a:pt x="0" y="0"/>
                </a:moveTo>
                <a:lnTo>
                  <a:pt x="13448289" y="0"/>
                </a:lnTo>
                <a:lnTo>
                  <a:pt x="13448289" y="13414668"/>
                </a:lnTo>
                <a:lnTo>
                  <a:pt x="0" y="13414668"/>
                </a:lnTo>
                <a:lnTo>
                  <a:pt x="0" y="0"/>
                </a:lnTo>
                <a:close/>
              </a:path>
            </a:pathLst>
          </a:custGeom>
          <a:blipFill>
            <a:blip r:embed="rId5"/>
            <a:stretch>
              <a:fillRect/>
            </a:stretch>
          </a:blipFill>
        </p:spPr>
      </p:sp>
      <p:sp>
        <p:nvSpPr>
          <p:cNvPr id="11" name="TextBox 11"/>
          <p:cNvSpPr txBox="1"/>
          <p:nvPr/>
        </p:nvSpPr>
        <p:spPr>
          <a:xfrm>
            <a:off x="722756" y="1275587"/>
            <a:ext cx="17565244" cy="811276"/>
          </a:xfrm>
          <a:prstGeom prst="rect">
            <a:avLst/>
          </a:prstGeom>
        </p:spPr>
        <p:txBody>
          <a:bodyPr lIns="0" tIns="0" rIns="0" bIns="0" rtlCol="0" anchor="t">
            <a:spAutoFit/>
          </a:bodyPr>
          <a:lstStyle/>
          <a:p>
            <a:pPr algn="l">
              <a:lnSpc>
                <a:spcPts val="6733"/>
              </a:lnSpc>
              <a:spcBef>
                <a:spcPct val="0"/>
              </a:spcBef>
            </a:pPr>
            <a:r>
              <a:rPr lang="en-US" sz="4809" b="1" spc="48">
                <a:solidFill>
                  <a:srgbClr val="231F20"/>
                </a:solidFill>
                <a:latin typeface="Montserrat Bold"/>
                <a:ea typeface="Montserrat Bold"/>
                <a:cs typeface="Montserrat Bold"/>
                <a:sym typeface="Montserrat Bold"/>
              </a:rPr>
              <a:t>1.2.Tổng quan về BĐĐP hồ chứa thuỷ điện</a:t>
            </a:r>
          </a:p>
        </p:txBody>
      </p:sp>
      <p:sp>
        <p:nvSpPr>
          <p:cNvPr id="12" name="TextBox 12"/>
          <p:cNvSpPr txBox="1"/>
          <p:nvPr/>
        </p:nvSpPr>
        <p:spPr>
          <a:xfrm>
            <a:off x="749204" y="2613441"/>
            <a:ext cx="16789592" cy="1626401"/>
          </a:xfrm>
          <a:prstGeom prst="rect">
            <a:avLst/>
          </a:prstGeom>
        </p:spPr>
        <p:txBody>
          <a:bodyPr lIns="0" tIns="0" rIns="0" bIns="0" rtlCol="0" anchor="t">
            <a:spAutoFit/>
          </a:bodyPr>
          <a:lstStyle/>
          <a:p>
            <a:pPr algn="l">
              <a:lnSpc>
                <a:spcPts val="3280"/>
              </a:lnSpc>
              <a:spcBef>
                <a:spcPct val="0"/>
              </a:spcBef>
            </a:pPr>
            <a:r>
              <a:rPr lang="en-US" sz="2343" b="1" spc="23">
                <a:solidFill>
                  <a:srgbClr val="000000"/>
                </a:solidFill>
                <a:latin typeface="Montserrat Bold"/>
                <a:ea typeface="Montserrat Bold"/>
                <a:cs typeface="Montserrat Bold"/>
                <a:sym typeface="Montserrat Bold"/>
              </a:rPr>
              <a:t>Khái niệm và mục đích: </a:t>
            </a:r>
            <a:r>
              <a:rPr lang="en-US" sz="2343" spc="23">
                <a:solidFill>
                  <a:srgbClr val="000000"/>
                </a:solidFill>
                <a:latin typeface="Montserrat"/>
                <a:ea typeface="Montserrat"/>
                <a:cs typeface="Montserrat"/>
                <a:sym typeface="Montserrat"/>
              </a:rPr>
              <a:t>Biểu đồ điều phối (BĐĐP) là tập hợp các đường giới hạn trên và dưới của mực nước thượng lưu theo thời gian, đóng vai trò là cơ sở để xây dựng phương thức vận hành và phối hợp giữa các hồ chứa. Mục đích chính là đưa ra đề xuất hợp lý cho người vận hành đưa ra quyết định về điều chỉnh lưu lượng xả và công suất phát tại mỗi thời điểm để đạt được hiệu ích kinh tế cao nhất. </a:t>
            </a:r>
          </a:p>
        </p:txBody>
      </p:sp>
      <p:grpSp>
        <p:nvGrpSpPr>
          <p:cNvPr id="13" name="Group 13"/>
          <p:cNvGrpSpPr/>
          <p:nvPr/>
        </p:nvGrpSpPr>
        <p:grpSpPr>
          <a:xfrm>
            <a:off x="749204" y="4789177"/>
            <a:ext cx="3754493" cy="3185300"/>
            <a:chOff x="0" y="0"/>
            <a:chExt cx="988838" cy="838927"/>
          </a:xfrm>
        </p:grpSpPr>
        <p:sp>
          <p:nvSpPr>
            <p:cNvPr id="14" name="Freeform 14"/>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15" name="TextBox 15"/>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6" name="TextBox 16"/>
          <p:cNvSpPr txBox="1"/>
          <p:nvPr/>
        </p:nvSpPr>
        <p:spPr>
          <a:xfrm>
            <a:off x="886156" y="5079257"/>
            <a:ext cx="3480589" cy="2557515"/>
          </a:xfrm>
          <a:prstGeom prst="rect">
            <a:avLst/>
          </a:prstGeom>
        </p:spPr>
        <p:txBody>
          <a:bodyPr lIns="0" tIns="0" rIns="0" bIns="0" rtlCol="0" anchor="t">
            <a:spAutoFit/>
          </a:bodyPr>
          <a:lstStyle/>
          <a:p>
            <a:pPr algn="ctr">
              <a:lnSpc>
                <a:spcPts val="3409"/>
              </a:lnSpc>
              <a:spcBef>
                <a:spcPct val="0"/>
              </a:spcBef>
            </a:pPr>
            <a:r>
              <a:rPr lang="en-US" sz="2435" b="1" spc="24">
                <a:solidFill>
                  <a:srgbClr val="000000"/>
                </a:solidFill>
                <a:latin typeface="Montserrat Bold"/>
                <a:ea typeface="Montserrat Bold"/>
                <a:cs typeface="Montserrat Bold"/>
                <a:sym typeface="Montserrat Bold"/>
              </a:rPr>
              <a:t>Vùng A</a:t>
            </a:r>
          </a:p>
          <a:p>
            <a:pPr algn="ctr">
              <a:lnSpc>
                <a:spcPts val="3409"/>
              </a:lnSpc>
              <a:spcBef>
                <a:spcPct val="0"/>
              </a:spcBef>
            </a:pPr>
            <a:r>
              <a:rPr lang="en-US" sz="2435" spc="24">
                <a:solidFill>
                  <a:srgbClr val="000000"/>
                </a:solidFill>
                <a:latin typeface="Montserrat"/>
                <a:ea typeface="Montserrat"/>
                <a:cs typeface="Montserrat"/>
                <a:sym typeface="Montserrat"/>
              </a:rPr>
              <a:t>Vùng đảm bảo: Cam kết phát công suất đảm bảo (Nbd) trong mọi điều kiện thủy văn.</a:t>
            </a:r>
          </a:p>
        </p:txBody>
      </p:sp>
      <p:grpSp>
        <p:nvGrpSpPr>
          <p:cNvPr id="17" name="Group 17"/>
          <p:cNvGrpSpPr/>
          <p:nvPr/>
        </p:nvGrpSpPr>
        <p:grpSpPr>
          <a:xfrm>
            <a:off x="4863015" y="4812397"/>
            <a:ext cx="3754493" cy="3185300"/>
            <a:chOff x="0" y="0"/>
            <a:chExt cx="988838" cy="838927"/>
          </a:xfrm>
        </p:grpSpPr>
        <p:sp>
          <p:nvSpPr>
            <p:cNvPr id="18" name="Freeform 18"/>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19" name="TextBox 19"/>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TextBox 20"/>
          <p:cNvSpPr txBox="1"/>
          <p:nvPr/>
        </p:nvSpPr>
        <p:spPr>
          <a:xfrm>
            <a:off x="5206657" y="5132077"/>
            <a:ext cx="3067209" cy="2557399"/>
          </a:xfrm>
          <a:prstGeom prst="rect">
            <a:avLst/>
          </a:prstGeom>
        </p:spPr>
        <p:txBody>
          <a:bodyPr lIns="0" tIns="0" rIns="0" bIns="0" rtlCol="0" anchor="t">
            <a:spAutoFit/>
          </a:bodyPr>
          <a:lstStyle/>
          <a:p>
            <a:pPr algn="ctr">
              <a:lnSpc>
                <a:spcPts val="3415"/>
              </a:lnSpc>
              <a:spcBef>
                <a:spcPct val="0"/>
              </a:spcBef>
            </a:pPr>
            <a:r>
              <a:rPr lang="en-US" sz="2439" b="1" spc="24">
                <a:solidFill>
                  <a:srgbClr val="000000"/>
                </a:solidFill>
                <a:latin typeface="Montserrat Bold"/>
                <a:ea typeface="Montserrat Bold"/>
                <a:cs typeface="Montserrat Bold"/>
                <a:sym typeface="Montserrat Bold"/>
              </a:rPr>
              <a:t>Vùng B</a:t>
            </a:r>
          </a:p>
          <a:p>
            <a:pPr algn="ctr">
              <a:lnSpc>
                <a:spcPts val="3415"/>
              </a:lnSpc>
              <a:spcBef>
                <a:spcPct val="0"/>
              </a:spcBef>
            </a:pPr>
            <a:r>
              <a:rPr lang="en-US" sz="2439" spc="24">
                <a:solidFill>
                  <a:srgbClr val="000000"/>
                </a:solidFill>
                <a:latin typeface="Montserrat"/>
                <a:ea typeface="Montserrat"/>
                <a:cs typeface="Montserrat"/>
                <a:sym typeface="Montserrat"/>
              </a:rPr>
              <a:t>Tăng công suất: Tận dụng nước dồi dào để phát cao hơn Nbd, tránh xả thừa.</a:t>
            </a:r>
          </a:p>
        </p:txBody>
      </p:sp>
      <p:grpSp>
        <p:nvGrpSpPr>
          <p:cNvPr id="21" name="Group 21"/>
          <p:cNvGrpSpPr/>
          <p:nvPr/>
        </p:nvGrpSpPr>
        <p:grpSpPr>
          <a:xfrm>
            <a:off x="8979458" y="4789177"/>
            <a:ext cx="3754493" cy="3185300"/>
            <a:chOff x="0" y="0"/>
            <a:chExt cx="988838" cy="838927"/>
          </a:xfrm>
        </p:grpSpPr>
        <p:sp>
          <p:nvSpPr>
            <p:cNvPr id="22" name="Freeform 22"/>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23" name="TextBox 23"/>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4" name="TextBox 24"/>
          <p:cNvSpPr txBox="1"/>
          <p:nvPr/>
        </p:nvSpPr>
        <p:spPr>
          <a:xfrm>
            <a:off x="9322358" y="5079257"/>
            <a:ext cx="3272524" cy="2557399"/>
          </a:xfrm>
          <a:prstGeom prst="rect">
            <a:avLst/>
          </a:prstGeom>
        </p:spPr>
        <p:txBody>
          <a:bodyPr lIns="0" tIns="0" rIns="0" bIns="0" rtlCol="0" anchor="t">
            <a:spAutoFit/>
          </a:bodyPr>
          <a:lstStyle/>
          <a:p>
            <a:pPr algn="ctr">
              <a:lnSpc>
                <a:spcPts val="3415"/>
              </a:lnSpc>
              <a:spcBef>
                <a:spcPct val="0"/>
              </a:spcBef>
            </a:pPr>
            <a:r>
              <a:rPr lang="en-US" sz="2439" b="1" spc="24">
                <a:solidFill>
                  <a:srgbClr val="000000"/>
                </a:solidFill>
                <a:latin typeface="Montserrat Bold"/>
                <a:ea typeface="Montserrat Bold"/>
                <a:cs typeface="Montserrat Bold"/>
                <a:sym typeface="Montserrat Bold"/>
              </a:rPr>
              <a:t>Vùng C</a:t>
            </a:r>
          </a:p>
          <a:p>
            <a:pPr algn="ctr">
              <a:lnSpc>
                <a:spcPts val="3415"/>
              </a:lnSpc>
              <a:spcBef>
                <a:spcPct val="0"/>
              </a:spcBef>
            </a:pPr>
            <a:r>
              <a:rPr lang="en-US" sz="2439" spc="24">
                <a:solidFill>
                  <a:srgbClr val="000000"/>
                </a:solidFill>
                <a:latin typeface="Montserrat"/>
                <a:ea typeface="Montserrat"/>
                <a:cs typeface="Montserrat"/>
                <a:sym typeface="Montserrat"/>
              </a:rPr>
              <a:t>Vùng hạn chế: Giảm công suất để tích nước, bảo vệ an toàn cho thời đoạn sau.</a:t>
            </a:r>
          </a:p>
        </p:txBody>
      </p:sp>
      <p:grpSp>
        <p:nvGrpSpPr>
          <p:cNvPr id="25" name="Group 25"/>
          <p:cNvGrpSpPr/>
          <p:nvPr/>
        </p:nvGrpSpPr>
        <p:grpSpPr>
          <a:xfrm>
            <a:off x="13095902" y="4789119"/>
            <a:ext cx="3754493" cy="3185300"/>
            <a:chOff x="0" y="0"/>
            <a:chExt cx="988838" cy="838927"/>
          </a:xfrm>
        </p:grpSpPr>
        <p:sp>
          <p:nvSpPr>
            <p:cNvPr id="26" name="Freeform 26"/>
            <p:cNvSpPr/>
            <p:nvPr/>
          </p:nvSpPr>
          <p:spPr>
            <a:xfrm>
              <a:off x="0" y="0"/>
              <a:ext cx="988838" cy="838927"/>
            </a:xfrm>
            <a:custGeom>
              <a:avLst/>
              <a:gdLst/>
              <a:ahLst/>
              <a:cxnLst/>
              <a:rect l="l" t="t" r="r" b="b"/>
              <a:pathLst>
                <a:path w="988838" h="838927">
                  <a:moveTo>
                    <a:pt x="103102" y="0"/>
                  </a:moveTo>
                  <a:lnTo>
                    <a:pt x="885736" y="0"/>
                  </a:lnTo>
                  <a:cubicBezTo>
                    <a:pt x="913080" y="0"/>
                    <a:pt x="939304" y="10863"/>
                    <a:pt x="958640" y="30198"/>
                  </a:cubicBezTo>
                  <a:cubicBezTo>
                    <a:pt x="977975" y="49533"/>
                    <a:pt x="988838" y="75758"/>
                    <a:pt x="988838" y="103102"/>
                  </a:cubicBezTo>
                  <a:lnTo>
                    <a:pt x="988838" y="735825"/>
                  </a:lnTo>
                  <a:cubicBezTo>
                    <a:pt x="988838" y="763169"/>
                    <a:pt x="977975" y="789393"/>
                    <a:pt x="958640" y="808729"/>
                  </a:cubicBezTo>
                  <a:cubicBezTo>
                    <a:pt x="939304" y="828064"/>
                    <a:pt x="913080" y="838927"/>
                    <a:pt x="885736" y="838927"/>
                  </a:cubicBezTo>
                  <a:lnTo>
                    <a:pt x="103102" y="838927"/>
                  </a:lnTo>
                  <a:cubicBezTo>
                    <a:pt x="75758" y="838927"/>
                    <a:pt x="49533" y="828064"/>
                    <a:pt x="30198" y="808729"/>
                  </a:cubicBezTo>
                  <a:cubicBezTo>
                    <a:pt x="10863" y="789393"/>
                    <a:pt x="0" y="763169"/>
                    <a:pt x="0" y="735825"/>
                  </a:cubicBezTo>
                  <a:lnTo>
                    <a:pt x="0" y="103102"/>
                  </a:lnTo>
                  <a:cubicBezTo>
                    <a:pt x="0" y="75758"/>
                    <a:pt x="10863" y="49533"/>
                    <a:pt x="30198" y="30198"/>
                  </a:cubicBezTo>
                  <a:cubicBezTo>
                    <a:pt x="49533" y="10863"/>
                    <a:pt x="75758" y="0"/>
                    <a:pt x="103102" y="0"/>
                  </a:cubicBezTo>
                  <a:close/>
                </a:path>
              </a:pathLst>
            </a:custGeom>
            <a:solidFill>
              <a:srgbClr val="E9E9E9"/>
            </a:solidFill>
            <a:ln cap="rnd">
              <a:noFill/>
              <a:prstDash val="solid"/>
              <a:round/>
            </a:ln>
          </p:spPr>
        </p:sp>
        <p:sp>
          <p:nvSpPr>
            <p:cNvPr id="27" name="TextBox 27"/>
            <p:cNvSpPr txBox="1"/>
            <p:nvPr/>
          </p:nvSpPr>
          <p:spPr>
            <a:xfrm>
              <a:off x="0" y="-38100"/>
              <a:ext cx="988838" cy="87702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8" name="TextBox 28"/>
          <p:cNvSpPr txBox="1"/>
          <p:nvPr/>
        </p:nvSpPr>
        <p:spPr>
          <a:xfrm>
            <a:off x="13438802" y="5079257"/>
            <a:ext cx="3167158" cy="2128774"/>
          </a:xfrm>
          <a:prstGeom prst="rect">
            <a:avLst/>
          </a:prstGeom>
        </p:spPr>
        <p:txBody>
          <a:bodyPr lIns="0" tIns="0" rIns="0" bIns="0" rtlCol="0" anchor="t">
            <a:spAutoFit/>
          </a:bodyPr>
          <a:lstStyle/>
          <a:p>
            <a:pPr algn="ctr">
              <a:lnSpc>
                <a:spcPts val="3415"/>
              </a:lnSpc>
              <a:spcBef>
                <a:spcPct val="0"/>
              </a:spcBef>
            </a:pPr>
            <a:r>
              <a:rPr lang="en-US" sz="2439" b="1" spc="24">
                <a:solidFill>
                  <a:srgbClr val="000000"/>
                </a:solidFill>
                <a:latin typeface="Montserrat Bold"/>
                <a:ea typeface="Montserrat Bold"/>
                <a:cs typeface="Montserrat Bold"/>
                <a:sym typeface="Montserrat Bold"/>
              </a:rPr>
              <a:t>Vùng D</a:t>
            </a:r>
          </a:p>
          <a:p>
            <a:pPr algn="ctr">
              <a:lnSpc>
                <a:spcPts val="3415"/>
              </a:lnSpc>
              <a:spcBef>
                <a:spcPct val="0"/>
              </a:spcBef>
            </a:pPr>
            <a:r>
              <a:rPr lang="en-US" sz="2439" spc="24">
                <a:solidFill>
                  <a:srgbClr val="000000"/>
                </a:solidFill>
                <a:latin typeface="Montserrat"/>
                <a:ea typeface="Montserrat"/>
                <a:cs typeface="Montserrat"/>
                <a:sym typeface="Montserrat"/>
              </a:rPr>
              <a:t>Xả nước thừa: Phát tối đa và mở cửa xả để đảm bảo an toàn công trình.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4372</Words>
  <Application>Microsoft Office PowerPoint</Application>
  <PresentationFormat>Custom</PresentationFormat>
  <Paragraphs>317</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Montserrat Bold</vt:lpstr>
      <vt:lpstr>Arial</vt:lpstr>
      <vt:lpstr>Calibri</vt:lpstr>
      <vt:lpstr>Neue Montreal Bold</vt:lpstr>
      <vt:lpstr>Canva Sans</vt:lpstr>
      <vt:lpstr>Montserrat</vt:lpstr>
      <vt:lpstr>Neue Montreal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Tày</dc:title>
  <dc:creator>Trung Hoang</dc:creator>
  <cp:lastModifiedBy>Phan Tran Hong Long</cp:lastModifiedBy>
  <cp:revision>4</cp:revision>
  <dcterms:created xsi:type="dcterms:W3CDTF">2006-08-16T00:00:00Z</dcterms:created>
  <dcterms:modified xsi:type="dcterms:W3CDTF">2026-06-11T08:44:53Z</dcterms:modified>
  <dc:identifier>DAHJJxIEZro</dc:identifier>
</cp:coreProperties>
</file>