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54" r:id="rId3"/>
  </p:sldMasterIdLst>
  <p:notesMasterIdLst>
    <p:notesMasterId r:id="rId22"/>
  </p:notesMasterIdLst>
  <p:handoutMasterIdLst>
    <p:handoutMasterId r:id="rId23"/>
  </p:handoutMasterIdLst>
  <p:sldIdLst>
    <p:sldId id="299" r:id="rId4"/>
    <p:sldId id="308" r:id="rId5"/>
    <p:sldId id="309" r:id="rId6"/>
    <p:sldId id="258" r:id="rId7"/>
    <p:sldId id="285" r:id="rId8"/>
    <p:sldId id="302" r:id="rId9"/>
    <p:sldId id="303" r:id="rId10"/>
    <p:sldId id="304" r:id="rId11"/>
    <p:sldId id="305" r:id="rId12"/>
    <p:sldId id="306" r:id="rId13"/>
    <p:sldId id="307" r:id="rId14"/>
    <p:sldId id="265" r:id="rId15"/>
    <p:sldId id="266" r:id="rId16"/>
    <p:sldId id="267" r:id="rId17"/>
    <p:sldId id="283" r:id="rId18"/>
    <p:sldId id="284" r:id="rId19"/>
    <p:sldId id="271" r:id="rId20"/>
    <p:sldId id="261" r:id="rId21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4BE82D3-8A28-431C-BDFB-20B29E355B11}">
          <p14:sldIdLst>
            <p14:sldId id="299"/>
            <p14:sldId id="308"/>
          </p14:sldIdLst>
        </p14:section>
        <p14:section name="Untitled Section" id="{F370247C-D23B-4291-B8C6-87E987314ACF}">
          <p14:sldIdLst>
            <p14:sldId id="309"/>
            <p14:sldId id="258"/>
            <p14:sldId id="285"/>
            <p14:sldId id="302"/>
            <p14:sldId id="303"/>
            <p14:sldId id="304"/>
            <p14:sldId id="305"/>
            <p14:sldId id="306"/>
            <p14:sldId id="307"/>
            <p14:sldId id="265"/>
            <p14:sldId id="266"/>
            <p14:sldId id="267"/>
            <p14:sldId id="283"/>
            <p14:sldId id="284"/>
            <p14:sldId id="271"/>
            <p14:sldId id="26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6F7"/>
    <a:srgbClr val="F4F6F5"/>
    <a:srgbClr val="F4F5F7"/>
    <a:srgbClr val="1C7DE1"/>
    <a:srgbClr val="F4BD2D"/>
    <a:srgbClr val="F07624"/>
    <a:srgbClr val="1ED4DE"/>
    <a:srgbClr val="E629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4660"/>
  </p:normalViewPr>
  <p:slideViewPr>
    <p:cSldViewPr showGuides="1">
      <p:cViewPr varScale="1">
        <p:scale>
          <a:sx n="103" d="100"/>
          <a:sy n="103" d="100"/>
        </p:scale>
        <p:origin x="893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3" d="100"/>
          <a:sy n="83" d="100"/>
        </p:scale>
        <p:origin x="5850" y="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Text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2D6-445A-82A5-FBC935D73759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2D6-445A-82A5-FBC935D73759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2D6-445A-82A5-FBC935D73759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60</c:v>
                </c:pt>
                <c:pt idx="1">
                  <c:v>40</c:v>
                </c:pt>
                <c:pt idx="2">
                  <c:v>55</c:v>
                </c:pt>
                <c:pt idx="3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2D6-445A-82A5-FBC935D737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0"/>
        <c:axId val="425264904"/>
        <c:axId val="425264576"/>
      </c:barChart>
      <c:catAx>
        <c:axId val="42526490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25264576"/>
        <c:crosses val="autoZero"/>
        <c:auto val="1"/>
        <c:lblAlgn val="ctr"/>
        <c:lblOffset val="100"/>
        <c:noMultiLvlLbl val="0"/>
      </c:catAx>
      <c:valAx>
        <c:axId val="4252645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252649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452B2B-0BBC-4845-BD5C-6186374697E3}" type="datetimeFigureOut">
              <a:rPr lang="ko-KR" altLang="en-US" smtClean="0"/>
              <a:t>2025-05-14</a:t>
            </a:fld>
            <a:endParaRPr lang="ko-KR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2153E3-D943-4A51-8AD5-41FA50EBC5B2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5958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35B8BB-E5DE-4E77-BE08-40EB680FC98E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BE29C-4873-4CCB-A8EC-5169C80C6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877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BE29C-4873-4CCB-A8EC-5169C80C685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693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/>
          <p:cNvSpPr>
            <a:spLocks noGrp="1"/>
          </p:cNvSpPr>
          <p:nvPr>
            <p:ph type="title" hasCustomPrompt="1"/>
          </p:nvPr>
        </p:nvSpPr>
        <p:spPr>
          <a:xfrm>
            <a:off x="0" y="627534"/>
            <a:ext cx="9144000" cy="533308"/>
          </a:xfrm>
          <a:prstGeom prst="rect">
            <a:avLst/>
          </a:prstGeom>
        </p:spPr>
        <p:txBody>
          <a:bodyPr anchor="ctr"/>
          <a:lstStyle>
            <a:lvl1pPr>
              <a:buFontTx/>
              <a:buNone/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>
                <a:ea typeface="맑은 고딕" pitchFamily="50" charset="-127"/>
              </a:rPr>
              <a:t>FREE PPT TEMPLATES</a:t>
            </a:r>
            <a:endParaRPr lang="ko-KR" alt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B3F0AB86-7940-4230-BC06-4EF20DC497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203598"/>
            <a:ext cx="9143999" cy="432000"/>
          </a:xfrm>
          <a:prstGeom prst="rect">
            <a:avLst/>
          </a:prstGeom>
        </p:spPr>
        <p:txBody>
          <a:bodyPr lIns="108000" anchor="ctr"/>
          <a:lstStyle>
            <a:lvl1pPr marL="0" indent="0" algn="ctr">
              <a:buNone/>
              <a:defRPr sz="1200" b="1" baseline="0">
                <a:solidFill>
                  <a:schemeClr val="tx1"/>
                </a:solidFill>
                <a:effectLst/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INSTERT THE TITLE</a:t>
            </a:r>
          </a:p>
          <a:p>
            <a:pPr lvl="0"/>
            <a:r>
              <a:rPr lang="en-US" altLang="ko-KR" dirty="0"/>
              <a:t>OF YOUR PRESENTATION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04619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chemeClr val="accent3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mond 10"/>
          <p:cNvSpPr/>
          <p:nvPr userDrawn="1"/>
        </p:nvSpPr>
        <p:spPr>
          <a:xfrm rot="10800000">
            <a:off x="3222000" y="3337155"/>
            <a:ext cx="2700000" cy="1806344"/>
          </a:xfrm>
          <a:custGeom>
            <a:avLst/>
            <a:gdLst/>
            <a:ahLst/>
            <a:cxnLst/>
            <a:rect l="l" t="t" r="r" b="b"/>
            <a:pathLst>
              <a:path w="2700000" h="1806344">
                <a:moveTo>
                  <a:pt x="456344" y="0"/>
                </a:moveTo>
                <a:lnTo>
                  <a:pt x="2243656" y="0"/>
                </a:lnTo>
                <a:lnTo>
                  <a:pt x="2700000" y="456344"/>
                </a:lnTo>
                <a:lnTo>
                  <a:pt x="1350000" y="1806344"/>
                </a:lnTo>
                <a:lnTo>
                  <a:pt x="0" y="45634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5" name="Isosceles Triangle 4"/>
          <p:cNvSpPr/>
          <p:nvPr userDrawn="1"/>
        </p:nvSpPr>
        <p:spPr>
          <a:xfrm rot="10800000">
            <a:off x="3746892" y="0"/>
            <a:ext cx="1650216" cy="812260"/>
          </a:xfrm>
          <a:prstGeom prst="triangl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6" name="Isosceles Triangle 5"/>
          <p:cNvSpPr/>
          <p:nvPr userDrawn="1"/>
        </p:nvSpPr>
        <p:spPr>
          <a:xfrm rot="10800000">
            <a:off x="4041648" y="99959"/>
            <a:ext cx="1060704" cy="55436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8" name="그림 개체 틀 7">
            <a:extLst>
              <a:ext uri="{FF2B5EF4-FFF2-40B4-BE49-F238E27FC236}">
                <a16:creationId xmlns:a16="http://schemas.microsoft.com/office/drawing/2014/main" id="{8E48000A-B218-4CCF-8C0E-D9ACDAFA26B8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312000" y="3430238"/>
            <a:ext cx="2520000" cy="1713262"/>
          </a:xfrm>
          <a:custGeom>
            <a:avLst/>
            <a:gdLst>
              <a:gd name="connsiteX0" fmla="*/ 1260000 w 2520000"/>
              <a:gd name="connsiteY0" fmla="*/ 0 h 1713262"/>
              <a:gd name="connsiteX1" fmla="*/ 2520000 w 2520000"/>
              <a:gd name="connsiteY1" fmla="*/ 1260000 h 1713262"/>
              <a:gd name="connsiteX2" fmla="*/ 2066250 w 2520000"/>
              <a:gd name="connsiteY2" fmla="*/ 1713262 h 1713262"/>
              <a:gd name="connsiteX3" fmla="*/ 439730 w 2520000"/>
              <a:gd name="connsiteY3" fmla="*/ 1706453 h 1713262"/>
              <a:gd name="connsiteX4" fmla="*/ 0 w 2520000"/>
              <a:gd name="connsiteY4" fmla="*/ 1260000 h 1713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20000" h="1713262">
                <a:moveTo>
                  <a:pt x="1260000" y="0"/>
                </a:moveTo>
                <a:lnTo>
                  <a:pt x="2520000" y="1260000"/>
                </a:lnTo>
                <a:lnTo>
                  <a:pt x="2066250" y="1713262"/>
                </a:lnTo>
                <a:lnTo>
                  <a:pt x="439730" y="1706453"/>
                </a:lnTo>
                <a:lnTo>
                  <a:pt x="0" y="1260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65305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5030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Free PPT _ Click to add title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01257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71550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chemeClr val="accent3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mond 10"/>
          <p:cNvSpPr/>
          <p:nvPr userDrawn="1"/>
        </p:nvSpPr>
        <p:spPr>
          <a:xfrm>
            <a:off x="3203848" y="-2322"/>
            <a:ext cx="2700000" cy="1806344"/>
          </a:xfrm>
          <a:custGeom>
            <a:avLst/>
            <a:gdLst/>
            <a:ahLst/>
            <a:cxnLst/>
            <a:rect l="l" t="t" r="r" b="b"/>
            <a:pathLst>
              <a:path w="2700000" h="1806344">
                <a:moveTo>
                  <a:pt x="456344" y="0"/>
                </a:moveTo>
                <a:lnTo>
                  <a:pt x="2243656" y="0"/>
                </a:lnTo>
                <a:lnTo>
                  <a:pt x="2700000" y="456344"/>
                </a:lnTo>
                <a:lnTo>
                  <a:pt x="1350000" y="1806344"/>
                </a:lnTo>
                <a:lnTo>
                  <a:pt x="0" y="45634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5" name="Isosceles Triangle 4"/>
          <p:cNvSpPr/>
          <p:nvPr userDrawn="1"/>
        </p:nvSpPr>
        <p:spPr>
          <a:xfrm>
            <a:off x="3746892" y="4331240"/>
            <a:ext cx="1650216" cy="812260"/>
          </a:xfrm>
          <a:prstGeom prst="triangl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6" name="Isosceles Triangle 5"/>
          <p:cNvSpPr/>
          <p:nvPr userDrawn="1"/>
        </p:nvSpPr>
        <p:spPr>
          <a:xfrm>
            <a:off x="4041648" y="4493810"/>
            <a:ext cx="1060704" cy="55436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8" name="그림 개체 틀 7">
            <a:extLst>
              <a:ext uri="{FF2B5EF4-FFF2-40B4-BE49-F238E27FC236}">
                <a16:creationId xmlns:a16="http://schemas.microsoft.com/office/drawing/2014/main" id="{28FC5FB3-D739-474A-9148-1ABF4FC27690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293848" y="1"/>
            <a:ext cx="2520000" cy="1711155"/>
          </a:xfrm>
          <a:custGeom>
            <a:avLst/>
            <a:gdLst>
              <a:gd name="connsiteX0" fmla="*/ 442968 w 2520000"/>
              <a:gd name="connsiteY0" fmla="*/ 0 h 1711155"/>
              <a:gd name="connsiteX1" fmla="*/ 985757 w 2520000"/>
              <a:gd name="connsiteY1" fmla="*/ 0 h 1711155"/>
              <a:gd name="connsiteX2" fmla="*/ 2080270 w 2520000"/>
              <a:gd name="connsiteY2" fmla="*/ 4702 h 1711155"/>
              <a:gd name="connsiteX3" fmla="*/ 2520000 w 2520000"/>
              <a:gd name="connsiteY3" fmla="*/ 451155 h 1711155"/>
              <a:gd name="connsiteX4" fmla="*/ 1260000 w 2520000"/>
              <a:gd name="connsiteY4" fmla="*/ 1711155 h 1711155"/>
              <a:gd name="connsiteX5" fmla="*/ 0 w 2520000"/>
              <a:gd name="connsiteY5" fmla="*/ 451155 h 1711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000" h="1711155">
                <a:moveTo>
                  <a:pt x="442968" y="0"/>
                </a:moveTo>
                <a:lnTo>
                  <a:pt x="985757" y="0"/>
                </a:lnTo>
                <a:lnTo>
                  <a:pt x="2080270" y="4702"/>
                </a:lnTo>
                <a:lnTo>
                  <a:pt x="2520000" y="451155"/>
                </a:lnTo>
                <a:lnTo>
                  <a:pt x="1260000" y="1711155"/>
                </a:lnTo>
                <a:lnTo>
                  <a:pt x="0" y="45115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39455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565878" y="1176692"/>
            <a:ext cx="1871760" cy="30512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2612855" y="1176061"/>
            <a:ext cx="1871760" cy="305124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4659832" y="1175430"/>
            <a:ext cx="1871760" cy="305124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6706810" y="1174799"/>
            <a:ext cx="1871760" cy="305124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825475" y="1320085"/>
            <a:ext cx="1352567" cy="135256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966407" y="1320085"/>
            <a:ext cx="1352567" cy="135256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2872452" y="1320085"/>
            <a:ext cx="1352567" cy="135256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17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4919429" y="1320085"/>
            <a:ext cx="1352567" cy="135256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04974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KBM-정애\014-Fullppt\PNG이미지\모니터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754" y="451443"/>
            <a:ext cx="3282039" cy="3272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1363708" y="584771"/>
            <a:ext cx="2991584" cy="207677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143454" y="1295867"/>
            <a:ext cx="3055840" cy="223137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48149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  <p:pic>
        <p:nvPicPr>
          <p:cNvPr id="11" name="Picture 4" descr="D:\KBM-정애\014-Fullppt\PNG이미지\노트북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499742"/>
            <a:ext cx="3600400" cy="1831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753800" y="2764640"/>
            <a:ext cx="1711407" cy="124967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00998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0" y="-1"/>
            <a:ext cx="9144000" cy="271621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02024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48178" y="557440"/>
            <a:ext cx="2592000" cy="40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6012448" y="557440"/>
            <a:ext cx="2592000" cy="40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3280313" y="557440"/>
            <a:ext cx="2592000" cy="4032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82089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059900" y="1"/>
            <a:ext cx="3024200" cy="25717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4572100" y="2571750"/>
            <a:ext cx="1512000" cy="25717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3059900" y="2571750"/>
            <a:ext cx="1512000" cy="25717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764765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2426012" y="540000"/>
            <a:ext cx="1728192" cy="40370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53804" y="540000"/>
            <a:ext cx="1728192" cy="40370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4298220" y="540000"/>
            <a:ext cx="1728192" cy="40370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462618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969120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그림 개체 틀 5">
            <a:extLst>
              <a:ext uri="{FF2B5EF4-FFF2-40B4-BE49-F238E27FC236}">
                <a16:creationId xmlns:a16="http://schemas.microsoft.com/office/drawing/2014/main" id="{C7304401-68B8-4E0E-A9DB-540B76DF928B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3563888" y="638650"/>
            <a:ext cx="4320480" cy="4504851"/>
          </a:xfrm>
          <a:custGeom>
            <a:avLst/>
            <a:gdLst>
              <a:gd name="connsiteX0" fmla="*/ 2160240 w 4320480"/>
              <a:gd name="connsiteY0" fmla="*/ 0 h 4504851"/>
              <a:gd name="connsiteX1" fmla="*/ 4320480 w 4320480"/>
              <a:gd name="connsiteY1" fmla="*/ 4504851 h 4504851"/>
              <a:gd name="connsiteX2" fmla="*/ 0 w 4320480"/>
              <a:gd name="connsiteY2" fmla="*/ 4504851 h 4504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20480" h="4504851">
                <a:moveTo>
                  <a:pt x="2160240" y="0"/>
                </a:moveTo>
                <a:lnTo>
                  <a:pt x="4320480" y="4504851"/>
                </a:lnTo>
                <a:lnTo>
                  <a:pt x="0" y="450485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8" name="그림 개체 틀 7">
            <a:extLst>
              <a:ext uri="{FF2B5EF4-FFF2-40B4-BE49-F238E27FC236}">
                <a16:creationId xmlns:a16="http://schemas.microsoft.com/office/drawing/2014/main" id="{D2ABAD60-FE41-4786-B9AF-4454375D2129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5635630" y="1"/>
            <a:ext cx="3508370" cy="4339267"/>
          </a:xfrm>
          <a:custGeom>
            <a:avLst/>
            <a:gdLst>
              <a:gd name="connsiteX0" fmla="*/ 0 w 3508370"/>
              <a:gd name="connsiteY0" fmla="*/ 0 h 4339267"/>
              <a:gd name="connsiteX1" fmla="*/ 3508370 w 3508370"/>
              <a:gd name="connsiteY1" fmla="*/ 0 h 4339267"/>
              <a:gd name="connsiteX2" fmla="*/ 3504823 w 3508370"/>
              <a:gd name="connsiteY2" fmla="*/ 1594801 h 4339267"/>
              <a:gd name="connsiteX3" fmla="*/ 2097974 w 3508370"/>
              <a:gd name="connsiteY3" fmla="*/ 4339267 h 4339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08370" h="4339267">
                <a:moveTo>
                  <a:pt x="0" y="0"/>
                </a:moveTo>
                <a:lnTo>
                  <a:pt x="3508370" y="0"/>
                </a:lnTo>
                <a:cubicBezTo>
                  <a:pt x="3507188" y="531600"/>
                  <a:pt x="3506005" y="1063201"/>
                  <a:pt x="3504823" y="1594801"/>
                </a:cubicBezTo>
                <a:lnTo>
                  <a:pt x="2097974" y="43392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721802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5076056" cy="51435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657298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6" y="92609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452395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3" name="Rounded Rectangle 12"/>
          <p:cNvSpPr/>
          <p:nvPr userDrawn="1"/>
        </p:nvSpPr>
        <p:spPr>
          <a:xfrm>
            <a:off x="354008" y="1131589"/>
            <a:ext cx="2849840" cy="3649171"/>
          </a:xfrm>
          <a:prstGeom prst="roundRect">
            <a:avLst>
              <a:gd name="adj" fmla="val 396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" name="Rounded Rectangle 15"/>
          <p:cNvSpPr/>
          <p:nvPr userDrawn="1"/>
        </p:nvSpPr>
        <p:spPr>
          <a:xfrm>
            <a:off x="531932" y="1347500"/>
            <a:ext cx="108520" cy="3240473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17" name="Half Frame 16"/>
          <p:cNvSpPr/>
          <p:nvPr userDrawn="1"/>
        </p:nvSpPr>
        <p:spPr>
          <a:xfrm rot="5400000">
            <a:off x="2592642" y="1238201"/>
            <a:ext cx="502331" cy="50233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656042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69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32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72" r:id="rId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4156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7" r:id="rId3"/>
    <p:sldLayoutId id="2147483671" r:id="rId4"/>
    <p:sldLayoutId id="2147483658" r:id="rId5"/>
    <p:sldLayoutId id="2147483659" r:id="rId6"/>
    <p:sldLayoutId id="2147483673" r:id="rId7"/>
    <p:sldLayoutId id="2147483662" r:id="rId8"/>
    <p:sldLayoutId id="2147483663" r:id="rId9"/>
    <p:sldLayoutId id="2147483664" r:id="rId10"/>
    <p:sldLayoutId id="2147483665" r:id="rId11"/>
    <p:sldLayoutId id="2147483666" r:id="rId12"/>
    <p:sldLayoutId id="2147483667" r:id="rId13"/>
    <p:sldLayoutId id="2147483668" r:id="rId14"/>
    <p:sldLayoutId id="2147483675" r:id="rId15"/>
    <p:sldLayoutId id="2147483674" r:id="rId16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2709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8256" y="1183313"/>
            <a:ext cx="9144000" cy="533308"/>
          </a:xfrm>
        </p:spPr>
        <p:txBody>
          <a:bodyPr/>
          <a:lstStyle/>
          <a:p>
            <a:r>
              <a:rPr lang="en-US" altLang="ko-KR" dirty="0">
                <a:ea typeface="맑은 고딕" pitchFamily="50" charset="-127"/>
              </a:rPr>
              <a:t>ĐỀ TÀI VÀ HƯỚNG NGHIÊN CỨU MỚI LIÊN QUAN TỚI THỦY ĐIỆN VÀ TÁI TẠO NĂNG LƯỢNG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8434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F71FD06-ED1C-19FF-A972-D73B436C7270}"/>
              </a:ext>
            </a:extLst>
          </p:cNvPr>
          <p:cNvSpPr txBox="1"/>
          <p:nvPr/>
        </p:nvSpPr>
        <p:spPr>
          <a:xfrm>
            <a:off x="2793697" y="411510"/>
            <a:ext cx="37444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MỞ ĐẦU</a:t>
            </a:r>
            <a:endParaRPr lang="en-US" sz="3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5A5959-91FA-D3FA-88E9-ECD29E941609}"/>
              </a:ext>
            </a:extLst>
          </p:cNvPr>
          <p:cNvSpPr txBox="1"/>
          <p:nvPr/>
        </p:nvSpPr>
        <p:spPr>
          <a:xfrm>
            <a:off x="1043608" y="1160043"/>
            <a:ext cx="77048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Trong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bối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cảnh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biến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khí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hậu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ô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nhiễm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môi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suy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giảm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tài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tái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tái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xu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hướng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tất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yếu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Trong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thủy</a:t>
            </a:r>
            <a:r>
              <a:rPr lang="en-US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đóng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vai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trò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trọng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nhờ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khả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cung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cấp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ổn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trữ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06A3AE-05EC-93A6-78C4-1CACF9D785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2822615"/>
            <a:ext cx="2600325" cy="17621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5BAABDB-7C29-6312-594D-F01DCBC193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7641" y="2822615"/>
            <a:ext cx="2836528" cy="17621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5FE1136-196B-B8B8-A4E5-6C796A3510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200" y="2822615"/>
            <a:ext cx="2755032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867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A4D866B2-2921-B257-78C6-03C558934F4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242362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Xu </a:t>
            </a:r>
            <a:r>
              <a:rPr lang="en-US" sz="20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hướng</a:t>
            </a:r>
            <a:r>
              <a:rPr lang="en-US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nghiên</a:t>
            </a:r>
            <a:r>
              <a:rPr lang="en-US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cứu</a:t>
            </a:r>
            <a:r>
              <a:rPr lang="en-US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mới</a:t>
            </a:r>
            <a:r>
              <a:rPr lang="en-US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thủy</a:t>
            </a:r>
            <a:r>
              <a:rPr lang="en-US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endParaRPr lang="en-US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18E73C-52C1-4111-4C86-4B4A29DAC2A8}"/>
              </a:ext>
            </a:extLst>
          </p:cNvPr>
          <p:cNvSpPr txBox="1"/>
          <p:nvPr/>
        </p:nvSpPr>
        <p:spPr>
          <a:xfrm>
            <a:off x="611560" y="1203598"/>
            <a:ext cx="1800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tái</a:t>
            </a:r>
            <a:endParaRPr lang="en-US" sz="1800" kern="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trời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gió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Kết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hợp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hệ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thống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lưu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trữ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bằng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pin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377C4E9-5BD1-74FF-FB22-0E595073E539}"/>
              </a:ext>
            </a:extLst>
          </p:cNvPr>
          <p:cNvSpPr txBox="1"/>
          <p:nvPr/>
        </p:nvSpPr>
        <p:spPr>
          <a:xfrm>
            <a:off x="2699792" y="1275606"/>
            <a:ext cx="16561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Ứng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dụng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công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nghệ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hóa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</a:p>
          <a:p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trí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tuệ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nhân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tạo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(AI)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để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tối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ưu</a:t>
            </a:r>
            <a:endParaRPr lang="en-US" sz="1800" kern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hóa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vận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hành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B2C609C-7506-DD88-300F-46075C04F176}"/>
              </a:ext>
            </a:extLst>
          </p:cNvPr>
          <p:cNvSpPr txBox="1"/>
          <p:nvPr/>
        </p:nvSpPr>
        <p:spPr>
          <a:xfrm>
            <a:off x="4716016" y="1275606"/>
            <a:ext cx="17281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Phát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triển</a:t>
            </a:r>
            <a:endParaRPr lang="en-US" sz="1800" kern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thủy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điện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nhỏ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</a:p>
          <a:p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phân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tán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</a:p>
          <a:p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không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đập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</a:p>
          <a:p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giảm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tác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động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môi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trường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EE7161-EF52-C2B8-36A9-BCF9FD29A01C}"/>
              </a:ext>
            </a:extLst>
          </p:cNvPr>
          <p:cNvSpPr txBox="1"/>
          <p:nvPr/>
        </p:nvSpPr>
        <p:spPr>
          <a:xfrm>
            <a:off x="6804248" y="1275606"/>
            <a:ext cx="17281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Đánh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giá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tổng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hợp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yếu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tố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kỹ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thuật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kinh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tế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môi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trường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</a:p>
          <a:p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xã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hội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560496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solidFill>
                  <a:schemeClr val="accent5"/>
                </a:solidFill>
              </a:rPr>
              <a:t>NỘI DUNG:</a:t>
            </a:r>
            <a:endParaRPr lang="ko-KR" altLang="en-US" dirty="0"/>
          </a:p>
        </p:txBody>
      </p:sp>
      <p:sp>
        <p:nvSpPr>
          <p:cNvPr id="49" name="Pentagon 48"/>
          <p:cNvSpPr/>
          <p:nvPr/>
        </p:nvSpPr>
        <p:spPr>
          <a:xfrm>
            <a:off x="2079428" y="1209498"/>
            <a:ext cx="1116184" cy="576000"/>
          </a:xfrm>
          <a:prstGeom prst="homePlate">
            <a:avLst>
              <a:gd name="adj" fmla="val 5491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44" name="Rectangle 2"/>
          <p:cNvSpPr/>
          <p:nvPr/>
        </p:nvSpPr>
        <p:spPr>
          <a:xfrm>
            <a:off x="2974842" y="1209498"/>
            <a:ext cx="5629158" cy="576000"/>
          </a:xfrm>
          <a:custGeom>
            <a:avLst/>
            <a:gdLst/>
            <a:ahLst/>
            <a:cxnLst/>
            <a:rect l="l" t="t" r="r" b="b"/>
            <a:pathLst>
              <a:path w="6460280" h="792000">
                <a:moveTo>
                  <a:pt x="0" y="0"/>
                </a:moveTo>
                <a:lnTo>
                  <a:pt x="6460280" y="0"/>
                </a:lnTo>
                <a:lnTo>
                  <a:pt x="6460280" y="792000"/>
                </a:lnTo>
                <a:lnTo>
                  <a:pt x="0" y="792000"/>
                </a:lnTo>
                <a:lnTo>
                  <a:pt x="396000" y="39600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2161101" y="1288494"/>
            <a:ext cx="604639" cy="430887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A</a:t>
            </a:r>
          </a:p>
        </p:txBody>
      </p:sp>
      <p:sp>
        <p:nvSpPr>
          <p:cNvPr id="60" name="TextBox 10"/>
          <p:cNvSpPr txBox="1"/>
          <p:nvPr/>
        </p:nvSpPr>
        <p:spPr bwMode="auto">
          <a:xfrm>
            <a:off x="3471098" y="1261972"/>
            <a:ext cx="4845318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ko-KR" sz="1200" b="1" dirty="0">
                <a:cs typeface="Arial" pitchFamily="34" charset="0"/>
              </a:rPr>
              <a:t>THỦY ĐIỆN MỞ RỘNG</a:t>
            </a:r>
          </a:p>
        </p:txBody>
      </p:sp>
      <p:sp>
        <p:nvSpPr>
          <p:cNvPr id="108" name="Pentagon 107"/>
          <p:cNvSpPr/>
          <p:nvPr/>
        </p:nvSpPr>
        <p:spPr>
          <a:xfrm>
            <a:off x="2079428" y="1907374"/>
            <a:ext cx="1116184" cy="576000"/>
          </a:xfrm>
          <a:prstGeom prst="homePlate">
            <a:avLst>
              <a:gd name="adj" fmla="val 549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09" name="Rectangle 2"/>
          <p:cNvSpPr/>
          <p:nvPr/>
        </p:nvSpPr>
        <p:spPr>
          <a:xfrm>
            <a:off x="2974842" y="1907374"/>
            <a:ext cx="5629158" cy="576000"/>
          </a:xfrm>
          <a:custGeom>
            <a:avLst/>
            <a:gdLst/>
            <a:ahLst/>
            <a:cxnLst/>
            <a:rect l="l" t="t" r="r" b="b"/>
            <a:pathLst>
              <a:path w="6460280" h="792000">
                <a:moveTo>
                  <a:pt x="0" y="0"/>
                </a:moveTo>
                <a:lnTo>
                  <a:pt x="6460280" y="0"/>
                </a:lnTo>
                <a:lnTo>
                  <a:pt x="6460280" y="792000"/>
                </a:lnTo>
                <a:lnTo>
                  <a:pt x="0" y="792000"/>
                </a:lnTo>
                <a:lnTo>
                  <a:pt x="396000" y="39600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10" name="TextBox 109"/>
          <p:cNvSpPr txBox="1"/>
          <p:nvPr/>
        </p:nvSpPr>
        <p:spPr>
          <a:xfrm>
            <a:off x="2161101" y="1986370"/>
            <a:ext cx="604639" cy="430887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B</a:t>
            </a:r>
          </a:p>
        </p:txBody>
      </p:sp>
      <p:sp>
        <p:nvSpPr>
          <p:cNvPr id="112" name="TextBox 10"/>
          <p:cNvSpPr txBox="1"/>
          <p:nvPr/>
        </p:nvSpPr>
        <p:spPr bwMode="auto">
          <a:xfrm>
            <a:off x="3471098" y="1959848"/>
            <a:ext cx="4845318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ko-KR" sz="1200" b="1" dirty="0">
                <a:cs typeface="Arial" pitchFamily="34" charset="0"/>
              </a:rPr>
              <a:t>ĐỀ TÀI VỀ PHẦN MỀM VÀ MÔ HÌNH TOÁN HỌC</a:t>
            </a:r>
          </a:p>
        </p:txBody>
      </p:sp>
      <p:sp>
        <p:nvSpPr>
          <p:cNvPr id="115" name="Pentagon 114"/>
          <p:cNvSpPr/>
          <p:nvPr/>
        </p:nvSpPr>
        <p:spPr>
          <a:xfrm>
            <a:off x="2079428" y="2605250"/>
            <a:ext cx="1116184" cy="576000"/>
          </a:xfrm>
          <a:prstGeom prst="homePlate">
            <a:avLst>
              <a:gd name="adj" fmla="val 5491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16" name="Rectangle 2"/>
          <p:cNvSpPr/>
          <p:nvPr/>
        </p:nvSpPr>
        <p:spPr>
          <a:xfrm>
            <a:off x="2974842" y="2605250"/>
            <a:ext cx="5629158" cy="576000"/>
          </a:xfrm>
          <a:custGeom>
            <a:avLst/>
            <a:gdLst/>
            <a:ahLst/>
            <a:cxnLst/>
            <a:rect l="l" t="t" r="r" b="b"/>
            <a:pathLst>
              <a:path w="6460280" h="792000">
                <a:moveTo>
                  <a:pt x="0" y="0"/>
                </a:moveTo>
                <a:lnTo>
                  <a:pt x="6460280" y="0"/>
                </a:lnTo>
                <a:lnTo>
                  <a:pt x="6460280" y="792000"/>
                </a:lnTo>
                <a:lnTo>
                  <a:pt x="0" y="792000"/>
                </a:lnTo>
                <a:lnTo>
                  <a:pt x="396000" y="39600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17" name="TextBox 116"/>
          <p:cNvSpPr txBox="1"/>
          <p:nvPr/>
        </p:nvSpPr>
        <p:spPr>
          <a:xfrm>
            <a:off x="2161101" y="2684246"/>
            <a:ext cx="604639" cy="430887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C</a:t>
            </a:r>
          </a:p>
        </p:txBody>
      </p:sp>
      <p:sp>
        <p:nvSpPr>
          <p:cNvPr id="119" name="TextBox 10"/>
          <p:cNvSpPr txBox="1"/>
          <p:nvPr/>
        </p:nvSpPr>
        <p:spPr bwMode="auto">
          <a:xfrm>
            <a:off x="3471098" y="2657724"/>
            <a:ext cx="4845318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ko-KR" sz="1200" b="1" dirty="0">
                <a:cs typeface="Arial" pitchFamily="34" charset="0"/>
              </a:rPr>
              <a:t>CÁC NGHIÊN CỨU LUẬN ÁN TIẾN SĨ TRONG VÀ NGOÀI NƯỚC </a:t>
            </a:r>
          </a:p>
        </p:txBody>
      </p:sp>
      <p:sp>
        <p:nvSpPr>
          <p:cNvPr id="122" name="Pentagon 121"/>
          <p:cNvSpPr/>
          <p:nvPr/>
        </p:nvSpPr>
        <p:spPr>
          <a:xfrm>
            <a:off x="2079428" y="3303126"/>
            <a:ext cx="1116184" cy="576000"/>
          </a:xfrm>
          <a:prstGeom prst="homePlate">
            <a:avLst>
              <a:gd name="adj" fmla="val 5491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23" name="Rectangle 2"/>
          <p:cNvSpPr/>
          <p:nvPr/>
        </p:nvSpPr>
        <p:spPr>
          <a:xfrm>
            <a:off x="2974842" y="3303126"/>
            <a:ext cx="5629158" cy="576000"/>
          </a:xfrm>
          <a:custGeom>
            <a:avLst/>
            <a:gdLst/>
            <a:ahLst/>
            <a:cxnLst/>
            <a:rect l="l" t="t" r="r" b="b"/>
            <a:pathLst>
              <a:path w="6460280" h="792000">
                <a:moveTo>
                  <a:pt x="0" y="0"/>
                </a:moveTo>
                <a:lnTo>
                  <a:pt x="6460280" y="0"/>
                </a:lnTo>
                <a:lnTo>
                  <a:pt x="6460280" y="792000"/>
                </a:lnTo>
                <a:lnTo>
                  <a:pt x="0" y="792000"/>
                </a:lnTo>
                <a:lnTo>
                  <a:pt x="396000" y="39600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24" name="TextBox 123"/>
          <p:cNvSpPr txBox="1"/>
          <p:nvPr/>
        </p:nvSpPr>
        <p:spPr>
          <a:xfrm>
            <a:off x="2161101" y="3382122"/>
            <a:ext cx="604639" cy="430887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D</a:t>
            </a:r>
          </a:p>
        </p:txBody>
      </p:sp>
      <p:sp>
        <p:nvSpPr>
          <p:cNvPr id="126" name="TextBox 10"/>
          <p:cNvSpPr txBox="1"/>
          <p:nvPr/>
        </p:nvSpPr>
        <p:spPr bwMode="auto">
          <a:xfrm>
            <a:off x="3471098" y="3355600"/>
            <a:ext cx="4845318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ko-KR" sz="1200" b="1" dirty="0">
                <a:cs typeface="Arial" pitchFamily="34" charset="0"/>
              </a:rPr>
              <a:t>CHƯƠNG TRÌNH NGÀNH ĐÀO TẠO NLTT Ở VIỆT NAM</a:t>
            </a:r>
          </a:p>
        </p:txBody>
      </p:sp>
      <p:sp>
        <p:nvSpPr>
          <p:cNvPr id="129" name="Pentagon 128"/>
          <p:cNvSpPr/>
          <p:nvPr/>
        </p:nvSpPr>
        <p:spPr>
          <a:xfrm>
            <a:off x="2079428" y="4001000"/>
            <a:ext cx="1116184" cy="576000"/>
          </a:xfrm>
          <a:prstGeom prst="homePlate">
            <a:avLst>
              <a:gd name="adj" fmla="val 54918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30" name="Rectangle 2"/>
          <p:cNvSpPr/>
          <p:nvPr/>
        </p:nvSpPr>
        <p:spPr>
          <a:xfrm>
            <a:off x="2974842" y="4001000"/>
            <a:ext cx="5629158" cy="576000"/>
          </a:xfrm>
          <a:custGeom>
            <a:avLst/>
            <a:gdLst/>
            <a:ahLst/>
            <a:cxnLst/>
            <a:rect l="l" t="t" r="r" b="b"/>
            <a:pathLst>
              <a:path w="6460280" h="792000">
                <a:moveTo>
                  <a:pt x="0" y="0"/>
                </a:moveTo>
                <a:lnTo>
                  <a:pt x="6460280" y="0"/>
                </a:lnTo>
                <a:lnTo>
                  <a:pt x="6460280" y="792000"/>
                </a:lnTo>
                <a:lnTo>
                  <a:pt x="0" y="792000"/>
                </a:lnTo>
                <a:lnTo>
                  <a:pt x="396000" y="39600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31" name="TextBox 130"/>
          <p:cNvSpPr txBox="1"/>
          <p:nvPr/>
        </p:nvSpPr>
        <p:spPr>
          <a:xfrm>
            <a:off x="2161101" y="4079996"/>
            <a:ext cx="604639" cy="430887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E</a:t>
            </a:r>
          </a:p>
        </p:txBody>
      </p:sp>
      <p:sp>
        <p:nvSpPr>
          <p:cNvPr id="133" name="TextBox 10"/>
          <p:cNvSpPr txBox="1"/>
          <p:nvPr/>
        </p:nvSpPr>
        <p:spPr bwMode="auto">
          <a:xfrm>
            <a:off x="3471098" y="4053474"/>
            <a:ext cx="4845318" cy="461665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ko-KR" sz="1200" b="1" dirty="0">
                <a:cs typeface="Arial" pitchFamily="34" charset="0"/>
              </a:rPr>
              <a:t>CÁC CHƯƠNG TÌNH ĐÀO TẠO NGÀNH NĂNG LƯỢNG TÁI TẠO TẠI VIỆT NAM</a:t>
            </a:r>
          </a:p>
        </p:txBody>
      </p:sp>
    </p:spTree>
    <p:extLst>
      <p:ext uri="{BB962C8B-B14F-4D97-AF65-F5344CB8AC3E}">
        <p14:creationId xmlns:p14="http://schemas.microsoft.com/office/powerpoint/2010/main" val="13219275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112" grpId="0"/>
      <p:bldP spid="119" grpId="0"/>
      <p:bldP spid="126" grpId="0"/>
      <p:bldP spid="1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38596"/>
            <a:ext cx="9144000" cy="59412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9" name="Title 4"/>
          <p:cNvSpPr txBox="1">
            <a:spLocks/>
          </p:cNvSpPr>
          <p:nvPr/>
        </p:nvSpPr>
        <p:spPr>
          <a:xfrm>
            <a:off x="-396552" y="-12574"/>
            <a:ext cx="6480720" cy="54207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altLang="ko-KR" dirty="0">
                <a:solidFill>
                  <a:srgbClr val="FF0000"/>
                </a:solidFill>
                <a:latin typeface="+mj-lt"/>
              </a:rPr>
              <a:t>A. THỦY ĐIỆN MỞ RỘNG</a:t>
            </a:r>
            <a:endParaRPr lang="ko-KR" altLang="en-US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-1404664" y="915566"/>
            <a:ext cx="683574" cy="730559"/>
          </a:xfrm>
          <a:custGeom>
            <a:avLst/>
            <a:gdLst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700645 w 2149434"/>
              <a:gd name="connsiteY3" fmla="*/ 166255 h 2933205"/>
              <a:gd name="connsiteX4" fmla="*/ 676894 w 2149434"/>
              <a:gd name="connsiteY4" fmla="*/ 0 h 2933205"/>
              <a:gd name="connsiteX5" fmla="*/ 2066307 w 2149434"/>
              <a:gd name="connsiteY5" fmla="*/ 819397 h 2933205"/>
              <a:gd name="connsiteX6" fmla="*/ 2149434 w 2149434"/>
              <a:gd name="connsiteY6" fmla="*/ 593766 h 2933205"/>
              <a:gd name="connsiteX7" fmla="*/ 1816925 w 2149434"/>
              <a:gd name="connsiteY7" fmla="*/ 2933205 h 2933205"/>
              <a:gd name="connsiteX8" fmla="*/ 1187533 w 2149434"/>
              <a:gd name="connsiteY8" fmla="*/ 926275 h 2933205"/>
              <a:gd name="connsiteX9" fmla="*/ 1080655 w 2149434"/>
              <a:gd name="connsiteY9" fmla="*/ 1828800 h 2933205"/>
              <a:gd name="connsiteX10" fmla="*/ 914400 w 2149434"/>
              <a:gd name="connsiteY10" fmla="*/ 1448790 h 2933205"/>
              <a:gd name="connsiteX11" fmla="*/ 795647 w 2149434"/>
              <a:gd name="connsiteY11" fmla="*/ 2933205 h 2933205"/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676894 w 2149434"/>
              <a:gd name="connsiteY3" fmla="*/ 0 h 2933205"/>
              <a:gd name="connsiteX4" fmla="*/ 2066307 w 2149434"/>
              <a:gd name="connsiteY4" fmla="*/ 819397 h 2933205"/>
              <a:gd name="connsiteX5" fmla="*/ 2149434 w 2149434"/>
              <a:gd name="connsiteY5" fmla="*/ 593766 h 2933205"/>
              <a:gd name="connsiteX6" fmla="*/ 1816925 w 2149434"/>
              <a:gd name="connsiteY6" fmla="*/ 2933205 h 2933205"/>
              <a:gd name="connsiteX7" fmla="*/ 1187533 w 2149434"/>
              <a:gd name="connsiteY7" fmla="*/ 926275 h 2933205"/>
              <a:gd name="connsiteX8" fmla="*/ 1080655 w 2149434"/>
              <a:gd name="connsiteY8" fmla="*/ 1828800 h 2933205"/>
              <a:gd name="connsiteX9" fmla="*/ 914400 w 2149434"/>
              <a:gd name="connsiteY9" fmla="*/ 1448790 h 2933205"/>
              <a:gd name="connsiteX10" fmla="*/ 795647 w 2149434"/>
              <a:gd name="connsiteY10" fmla="*/ 2933205 h 2933205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095113"/>
              <a:gd name="connsiteY0" fmla="*/ 3150488 h 3150488"/>
              <a:gd name="connsiteX1" fmla="*/ 0 w 2095113"/>
              <a:gd name="connsiteY1" fmla="*/ 1749200 h 3150488"/>
              <a:gd name="connsiteX2" fmla="*/ 463138 w 2095113"/>
              <a:gd name="connsiteY2" fmla="*/ 1951080 h 3150488"/>
              <a:gd name="connsiteX3" fmla="*/ 776482 w 2095113"/>
              <a:gd name="connsiteY3" fmla="*/ 0 h 3150488"/>
              <a:gd name="connsiteX4" fmla="*/ 1975772 w 2095113"/>
              <a:gd name="connsiteY4" fmla="*/ 991413 h 3150488"/>
              <a:gd name="connsiteX5" fmla="*/ 2095113 w 2095113"/>
              <a:gd name="connsiteY5" fmla="*/ 702407 h 3150488"/>
              <a:gd name="connsiteX6" fmla="*/ 1816925 w 2095113"/>
              <a:gd name="connsiteY6" fmla="*/ 3150488 h 3150488"/>
              <a:gd name="connsiteX7" fmla="*/ 1187533 w 2095113"/>
              <a:gd name="connsiteY7" fmla="*/ 1143558 h 3150488"/>
              <a:gd name="connsiteX8" fmla="*/ 1080655 w 2095113"/>
              <a:gd name="connsiteY8" fmla="*/ 2046083 h 3150488"/>
              <a:gd name="connsiteX9" fmla="*/ 914400 w 2095113"/>
              <a:gd name="connsiteY9" fmla="*/ 1666073 h 3150488"/>
              <a:gd name="connsiteX10" fmla="*/ 795647 w 2095113"/>
              <a:gd name="connsiteY10" fmla="*/ 3150488 h 3150488"/>
              <a:gd name="connsiteX0" fmla="*/ 795647 w 2760540"/>
              <a:gd name="connsiteY0" fmla="*/ 3150488 h 3150488"/>
              <a:gd name="connsiteX1" fmla="*/ 0 w 2760540"/>
              <a:gd name="connsiteY1" fmla="*/ 1749200 h 3150488"/>
              <a:gd name="connsiteX2" fmla="*/ 463138 w 2760540"/>
              <a:gd name="connsiteY2" fmla="*/ 1951080 h 3150488"/>
              <a:gd name="connsiteX3" fmla="*/ 776482 w 2760540"/>
              <a:gd name="connsiteY3" fmla="*/ 0 h 3150488"/>
              <a:gd name="connsiteX4" fmla="*/ 1975772 w 2760540"/>
              <a:gd name="connsiteY4" fmla="*/ 991413 h 3150488"/>
              <a:gd name="connsiteX5" fmla="*/ 2095113 w 2760540"/>
              <a:gd name="connsiteY5" fmla="*/ 702407 h 3150488"/>
              <a:gd name="connsiteX6" fmla="*/ 1816925 w 2760540"/>
              <a:gd name="connsiteY6" fmla="*/ 3150488 h 3150488"/>
              <a:gd name="connsiteX7" fmla="*/ 1187533 w 2760540"/>
              <a:gd name="connsiteY7" fmla="*/ 1143558 h 3150488"/>
              <a:gd name="connsiteX8" fmla="*/ 1080655 w 2760540"/>
              <a:gd name="connsiteY8" fmla="*/ 2046083 h 3150488"/>
              <a:gd name="connsiteX9" fmla="*/ 914400 w 2760540"/>
              <a:gd name="connsiteY9" fmla="*/ 1666073 h 3150488"/>
              <a:gd name="connsiteX10" fmla="*/ 795647 w 2760540"/>
              <a:gd name="connsiteY10" fmla="*/ 3150488 h 3150488"/>
              <a:gd name="connsiteX0" fmla="*/ 795647 w 2904019"/>
              <a:gd name="connsiteY0" fmla="*/ 3150488 h 3150488"/>
              <a:gd name="connsiteX1" fmla="*/ 0 w 2904019"/>
              <a:gd name="connsiteY1" fmla="*/ 1749200 h 3150488"/>
              <a:gd name="connsiteX2" fmla="*/ 463138 w 2904019"/>
              <a:gd name="connsiteY2" fmla="*/ 1951080 h 3150488"/>
              <a:gd name="connsiteX3" fmla="*/ 776482 w 2904019"/>
              <a:gd name="connsiteY3" fmla="*/ 0 h 3150488"/>
              <a:gd name="connsiteX4" fmla="*/ 1975772 w 2904019"/>
              <a:gd name="connsiteY4" fmla="*/ 991413 h 3150488"/>
              <a:gd name="connsiteX5" fmla="*/ 2095113 w 2904019"/>
              <a:gd name="connsiteY5" fmla="*/ 702407 h 3150488"/>
              <a:gd name="connsiteX6" fmla="*/ 1816925 w 2904019"/>
              <a:gd name="connsiteY6" fmla="*/ 3150488 h 3150488"/>
              <a:gd name="connsiteX7" fmla="*/ 1187533 w 2904019"/>
              <a:gd name="connsiteY7" fmla="*/ 1143558 h 3150488"/>
              <a:gd name="connsiteX8" fmla="*/ 1080655 w 2904019"/>
              <a:gd name="connsiteY8" fmla="*/ 2046083 h 3150488"/>
              <a:gd name="connsiteX9" fmla="*/ 914400 w 2904019"/>
              <a:gd name="connsiteY9" fmla="*/ 1666073 h 3150488"/>
              <a:gd name="connsiteX10" fmla="*/ 795647 w 2904019"/>
              <a:gd name="connsiteY10" fmla="*/ 3150488 h 3150488"/>
              <a:gd name="connsiteX0" fmla="*/ 795647 w 2905418"/>
              <a:gd name="connsiteY0" fmla="*/ 3150488 h 3186701"/>
              <a:gd name="connsiteX1" fmla="*/ 0 w 2905418"/>
              <a:gd name="connsiteY1" fmla="*/ 1749200 h 3186701"/>
              <a:gd name="connsiteX2" fmla="*/ 463138 w 2905418"/>
              <a:gd name="connsiteY2" fmla="*/ 1951080 h 3186701"/>
              <a:gd name="connsiteX3" fmla="*/ 776482 w 2905418"/>
              <a:gd name="connsiteY3" fmla="*/ 0 h 3186701"/>
              <a:gd name="connsiteX4" fmla="*/ 1975772 w 2905418"/>
              <a:gd name="connsiteY4" fmla="*/ 991413 h 3186701"/>
              <a:gd name="connsiteX5" fmla="*/ 2095113 w 2905418"/>
              <a:gd name="connsiteY5" fmla="*/ 702407 h 3186701"/>
              <a:gd name="connsiteX6" fmla="*/ 1821452 w 2905418"/>
              <a:gd name="connsiteY6" fmla="*/ 3186701 h 3186701"/>
              <a:gd name="connsiteX7" fmla="*/ 1187533 w 2905418"/>
              <a:gd name="connsiteY7" fmla="*/ 1143558 h 3186701"/>
              <a:gd name="connsiteX8" fmla="*/ 1080655 w 2905418"/>
              <a:gd name="connsiteY8" fmla="*/ 2046083 h 3186701"/>
              <a:gd name="connsiteX9" fmla="*/ 914400 w 2905418"/>
              <a:gd name="connsiteY9" fmla="*/ 1666073 h 3186701"/>
              <a:gd name="connsiteX10" fmla="*/ 795647 w 2905418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1975772 w 2937337"/>
              <a:gd name="connsiteY4" fmla="*/ 991413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893849"/>
              <a:gd name="connsiteY0" fmla="*/ 3150488 h 3186701"/>
              <a:gd name="connsiteX1" fmla="*/ 0 w 2893849"/>
              <a:gd name="connsiteY1" fmla="*/ 1749200 h 3186701"/>
              <a:gd name="connsiteX2" fmla="*/ 463138 w 2893849"/>
              <a:gd name="connsiteY2" fmla="*/ 1951080 h 3186701"/>
              <a:gd name="connsiteX3" fmla="*/ 776482 w 2893849"/>
              <a:gd name="connsiteY3" fmla="*/ 0 h 3186701"/>
              <a:gd name="connsiteX4" fmla="*/ 2034620 w 2893849"/>
              <a:gd name="connsiteY4" fmla="*/ 1294704 h 3186701"/>
              <a:gd name="connsiteX5" fmla="*/ 2031739 w 2893849"/>
              <a:gd name="connsiteY5" fmla="*/ 711461 h 3186701"/>
              <a:gd name="connsiteX6" fmla="*/ 1821452 w 2893849"/>
              <a:gd name="connsiteY6" fmla="*/ 3186701 h 3186701"/>
              <a:gd name="connsiteX7" fmla="*/ 1187533 w 2893849"/>
              <a:gd name="connsiteY7" fmla="*/ 1143558 h 3186701"/>
              <a:gd name="connsiteX8" fmla="*/ 1080655 w 2893849"/>
              <a:gd name="connsiteY8" fmla="*/ 2046083 h 3186701"/>
              <a:gd name="connsiteX9" fmla="*/ 914400 w 2893849"/>
              <a:gd name="connsiteY9" fmla="*/ 1666073 h 3186701"/>
              <a:gd name="connsiteX10" fmla="*/ 795647 w 2893849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03465 w 2936139"/>
              <a:gd name="connsiteY0" fmla="*/ 3168594 h 3186701"/>
              <a:gd name="connsiteX1" fmla="*/ 0 w 2936139"/>
              <a:gd name="connsiteY1" fmla="*/ 1726566 h 3186701"/>
              <a:gd name="connsiteX2" fmla="*/ 404291 w 2936139"/>
              <a:gd name="connsiteY2" fmla="*/ 2009927 h 3186701"/>
              <a:gd name="connsiteX3" fmla="*/ 781009 w 2936139"/>
              <a:gd name="connsiteY3" fmla="*/ 0 h 3186701"/>
              <a:gd name="connsiteX4" fmla="*/ 2039147 w 2936139"/>
              <a:gd name="connsiteY4" fmla="*/ 1294704 h 3186701"/>
              <a:gd name="connsiteX5" fmla="*/ 2036266 w 2936139"/>
              <a:gd name="connsiteY5" fmla="*/ 711461 h 3186701"/>
              <a:gd name="connsiteX6" fmla="*/ 1825979 w 2936139"/>
              <a:gd name="connsiteY6" fmla="*/ 3186701 h 3186701"/>
              <a:gd name="connsiteX7" fmla="*/ 1192060 w 2936139"/>
              <a:gd name="connsiteY7" fmla="*/ 1143558 h 3186701"/>
              <a:gd name="connsiteX8" fmla="*/ 1085182 w 2936139"/>
              <a:gd name="connsiteY8" fmla="*/ 2046083 h 3186701"/>
              <a:gd name="connsiteX9" fmla="*/ 918927 w 2936139"/>
              <a:gd name="connsiteY9" fmla="*/ 1666073 h 3186701"/>
              <a:gd name="connsiteX10" fmla="*/ 1103465 w 2936139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897156"/>
              <a:gd name="connsiteY0" fmla="*/ 3168594 h 3173121"/>
              <a:gd name="connsiteX1" fmla="*/ 0 w 2897156"/>
              <a:gd name="connsiteY1" fmla="*/ 1749200 h 3173121"/>
              <a:gd name="connsiteX2" fmla="*/ 449559 w 2897156"/>
              <a:gd name="connsiteY2" fmla="*/ 2009927 h 3173121"/>
              <a:gd name="connsiteX3" fmla="*/ 826277 w 2897156"/>
              <a:gd name="connsiteY3" fmla="*/ 0 h 3173121"/>
              <a:gd name="connsiteX4" fmla="*/ 2084415 w 2897156"/>
              <a:gd name="connsiteY4" fmla="*/ 1294704 h 3173121"/>
              <a:gd name="connsiteX5" fmla="*/ 2081534 w 2897156"/>
              <a:gd name="connsiteY5" fmla="*/ 711461 h 3173121"/>
              <a:gd name="connsiteX6" fmla="*/ 1581537 w 2897156"/>
              <a:gd name="connsiteY6" fmla="*/ 3173121 h 3173121"/>
              <a:gd name="connsiteX7" fmla="*/ 1237328 w 2897156"/>
              <a:gd name="connsiteY7" fmla="*/ 1143558 h 3173121"/>
              <a:gd name="connsiteX8" fmla="*/ 1130450 w 2897156"/>
              <a:gd name="connsiteY8" fmla="*/ 2046083 h 3173121"/>
              <a:gd name="connsiteX9" fmla="*/ 918927 w 2897156"/>
              <a:gd name="connsiteY9" fmla="*/ 1697760 h 3173121"/>
              <a:gd name="connsiteX10" fmla="*/ 1148733 w 2897156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288886 w 2969045"/>
              <a:gd name="connsiteY8" fmla="*/ 2367481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69045" h="3173121">
                <a:moveTo>
                  <a:pt x="1148733" y="3168594"/>
                </a:moveTo>
                <a:cubicBezTo>
                  <a:pt x="-68605" y="2992718"/>
                  <a:pt x="289357" y="2373225"/>
                  <a:pt x="0" y="1749200"/>
                </a:cubicBezTo>
                <a:cubicBezTo>
                  <a:pt x="211718" y="1712379"/>
                  <a:pt x="518500" y="2277611"/>
                  <a:pt x="449559" y="2009927"/>
                </a:cubicBezTo>
                <a:cubicBezTo>
                  <a:pt x="87752" y="952162"/>
                  <a:pt x="1169975" y="921963"/>
                  <a:pt x="826277" y="0"/>
                </a:cubicBezTo>
                <a:cubicBezTo>
                  <a:pt x="1894489" y="60376"/>
                  <a:pt x="1582046" y="1053258"/>
                  <a:pt x="2084415" y="1294704"/>
                </a:cubicBezTo>
                <a:cubicBezTo>
                  <a:pt x="2220765" y="1319082"/>
                  <a:pt x="2384277" y="1207659"/>
                  <a:pt x="2081534" y="711461"/>
                </a:cubicBezTo>
                <a:cubicBezTo>
                  <a:pt x="3844765" y="2025429"/>
                  <a:pt x="2606774" y="3099478"/>
                  <a:pt x="1581537" y="3173121"/>
                </a:cubicBezTo>
                <a:cubicBezTo>
                  <a:pt x="2049242" y="2917586"/>
                  <a:pt x="2204598" y="1824606"/>
                  <a:pt x="1237328" y="1143558"/>
                </a:cubicBezTo>
                <a:cubicBezTo>
                  <a:pt x="1479342" y="1777869"/>
                  <a:pt x="1318476" y="2090782"/>
                  <a:pt x="1162138" y="2408222"/>
                </a:cubicBezTo>
                <a:cubicBezTo>
                  <a:pt x="1159532" y="2246847"/>
                  <a:pt x="1324413" y="1899876"/>
                  <a:pt x="918927" y="1697760"/>
                </a:cubicBezTo>
                <a:cubicBezTo>
                  <a:pt x="1108697" y="2305733"/>
                  <a:pt x="307113" y="2497246"/>
                  <a:pt x="1148733" y="31685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43E159E-0145-4066-8F9A-4ECFC6339FCC}"/>
              </a:ext>
            </a:extLst>
          </p:cNvPr>
          <p:cNvSpPr txBox="1"/>
          <p:nvPr/>
        </p:nvSpPr>
        <p:spPr>
          <a:xfrm>
            <a:off x="12601" y="771550"/>
            <a:ext cx="7871767" cy="1912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600" b="1" dirty="0" err="1"/>
              <a:t>Hình</a:t>
            </a:r>
            <a:r>
              <a:rPr lang="en-US" sz="1600" b="1" dirty="0"/>
              <a:t> </a:t>
            </a:r>
            <a:r>
              <a:rPr lang="en-US" sz="1600" b="1" dirty="0" err="1"/>
              <a:t>thức</a:t>
            </a:r>
            <a:r>
              <a:rPr lang="en-US" sz="1600" b="1" dirty="0"/>
              <a:t> </a:t>
            </a:r>
            <a:r>
              <a:rPr lang="en-US" sz="1600" b="1" dirty="0" err="1"/>
              <a:t>mở</a:t>
            </a:r>
            <a:r>
              <a:rPr lang="en-US" sz="1600" b="1" dirty="0"/>
              <a:t> </a:t>
            </a:r>
            <a:r>
              <a:rPr lang="en-US" sz="1600" b="1" dirty="0" err="1"/>
              <a:t>rộng</a:t>
            </a:r>
            <a:r>
              <a:rPr lang="en-US" sz="1600" b="1" dirty="0"/>
              <a:t>:</a:t>
            </a:r>
          </a:p>
          <a:p>
            <a:pPr marL="342900" indent="-342900">
              <a:buAutoNum type="arabicPeriod"/>
            </a:pPr>
            <a:endParaRPr lang="en-US" sz="1600" b="1" dirty="0"/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4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rộng</a:t>
            </a:r>
            <a:r>
              <a:rPr lang="en-US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suất</a:t>
            </a:r>
            <a:r>
              <a:rPr lang="en-US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Thêm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mới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thay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thiết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suất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4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4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Nâng</a:t>
            </a:r>
            <a:r>
              <a:rPr lang="en-US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cấp</a:t>
            </a:r>
            <a:r>
              <a:rPr lang="en-US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hồ</a:t>
            </a:r>
            <a:r>
              <a:rPr lang="en-US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chứa</a:t>
            </a:r>
            <a:r>
              <a:rPr lang="en-US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en-US" sz="14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Tăng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dung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cải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thiện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kênh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4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4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Thủy</a:t>
            </a:r>
            <a:r>
              <a:rPr lang="en-US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bơm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lên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lưu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trữ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4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3C5544-D580-4B1B-AFAA-A9A43F240CD0}"/>
              </a:ext>
            </a:extLst>
          </p:cNvPr>
          <p:cNvSpPr txBox="1"/>
          <p:nvPr/>
        </p:nvSpPr>
        <p:spPr>
          <a:xfrm>
            <a:off x="12601" y="2355726"/>
            <a:ext cx="5400600" cy="2094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16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Lợi</a:t>
            </a:r>
            <a:r>
              <a:rPr lang="en-US" sz="16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ích</a:t>
            </a:r>
            <a:r>
              <a:rPr lang="en-US" sz="16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16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Tối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ưu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khai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thác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tài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4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Giảm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chi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phí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so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xây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mới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4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Hạn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chế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thải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khí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kính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4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Tăng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cường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ổn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lưới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chống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lũ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lụt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4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  <a:p>
            <a:endParaRPr lang="en-US" sz="14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F6D419C-6AE3-456C-B471-D6BC578332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568699"/>
            <a:ext cx="3568424" cy="4587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3577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38596"/>
            <a:ext cx="9144000" cy="59412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9" name="Title 4"/>
          <p:cNvSpPr txBox="1">
            <a:spLocks/>
          </p:cNvSpPr>
          <p:nvPr/>
        </p:nvSpPr>
        <p:spPr>
          <a:xfrm>
            <a:off x="-396552" y="-12574"/>
            <a:ext cx="6480720" cy="54207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altLang="ko-KR" dirty="0">
                <a:solidFill>
                  <a:srgbClr val="FF0000"/>
                </a:solidFill>
                <a:latin typeface="+mj-lt"/>
              </a:rPr>
              <a:t>A. THỦY ĐIỆN MỞ RỘNG</a:t>
            </a:r>
            <a:endParaRPr lang="ko-KR" altLang="en-US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-1404664" y="915566"/>
            <a:ext cx="683574" cy="730559"/>
          </a:xfrm>
          <a:custGeom>
            <a:avLst/>
            <a:gdLst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700645 w 2149434"/>
              <a:gd name="connsiteY3" fmla="*/ 166255 h 2933205"/>
              <a:gd name="connsiteX4" fmla="*/ 676894 w 2149434"/>
              <a:gd name="connsiteY4" fmla="*/ 0 h 2933205"/>
              <a:gd name="connsiteX5" fmla="*/ 2066307 w 2149434"/>
              <a:gd name="connsiteY5" fmla="*/ 819397 h 2933205"/>
              <a:gd name="connsiteX6" fmla="*/ 2149434 w 2149434"/>
              <a:gd name="connsiteY6" fmla="*/ 593766 h 2933205"/>
              <a:gd name="connsiteX7" fmla="*/ 1816925 w 2149434"/>
              <a:gd name="connsiteY7" fmla="*/ 2933205 h 2933205"/>
              <a:gd name="connsiteX8" fmla="*/ 1187533 w 2149434"/>
              <a:gd name="connsiteY8" fmla="*/ 926275 h 2933205"/>
              <a:gd name="connsiteX9" fmla="*/ 1080655 w 2149434"/>
              <a:gd name="connsiteY9" fmla="*/ 1828800 h 2933205"/>
              <a:gd name="connsiteX10" fmla="*/ 914400 w 2149434"/>
              <a:gd name="connsiteY10" fmla="*/ 1448790 h 2933205"/>
              <a:gd name="connsiteX11" fmla="*/ 795647 w 2149434"/>
              <a:gd name="connsiteY11" fmla="*/ 2933205 h 2933205"/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676894 w 2149434"/>
              <a:gd name="connsiteY3" fmla="*/ 0 h 2933205"/>
              <a:gd name="connsiteX4" fmla="*/ 2066307 w 2149434"/>
              <a:gd name="connsiteY4" fmla="*/ 819397 h 2933205"/>
              <a:gd name="connsiteX5" fmla="*/ 2149434 w 2149434"/>
              <a:gd name="connsiteY5" fmla="*/ 593766 h 2933205"/>
              <a:gd name="connsiteX6" fmla="*/ 1816925 w 2149434"/>
              <a:gd name="connsiteY6" fmla="*/ 2933205 h 2933205"/>
              <a:gd name="connsiteX7" fmla="*/ 1187533 w 2149434"/>
              <a:gd name="connsiteY7" fmla="*/ 926275 h 2933205"/>
              <a:gd name="connsiteX8" fmla="*/ 1080655 w 2149434"/>
              <a:gd name="connsiteY8" fmla="*/ 1828800 h 2933205"/>
              <a:gd name="connsiteX9" fmla="*/ 914400 w 2149434"/>
              <a:gd name="connsiteY9" fmla="*/ 1448790 h 2933205"/>
              <a:gd name="connsiteX10" fmla="*/ 795647 w 2149434"/>
              <a:gd name="connsiteY10" fmla="*/ 2933205 h 2933205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095113"/>
              <a:gd name="connsiteY0" fmla="*/ 3150488 h 3150488"/>
              <a:gd name="connsiteX1" fmla="*/ 0 w 2095113"/>
              <a:gd name="connsiteY1" fmla="*/ 1749200 h 3150488"/>
              <a:gd name="connsiteX2" fmla="*/ 463138 w 2095113"/>
              <a:gd name="connsiteY2" fmla="*/ 1951080 h 3150488"/>
              <a:gd name="connsiteX3" fmla="*/ 776482 w 2095113"/>
              <a:gd name="connsiteY3" fmla="*/ 0 h 3150488"/>
              <a:gd name="connsiteX4" fmla="*/ 1975772 w 2095113"/>
              <a:gd name="connsiteY4" fmla="*/ 991413 h 3150488"/>
              <a:gd name="connsiteX5" fmla="*/ 2095113 w 2095113"/>
              <a:gd name="connsiteY5" fmla="*/ 702407 h 3150488"/>
              <a:gd name="connsiteX6" fmla="*/ 1816925 w 2095113"/>
              <a:gd name="connsiteY6" fmla="*/ 3150488 h 3150488"/>
              <a:gd name="connsiteX7" fmla="*/ 1187533 w 2095113"/>
              <a:gd name="connsiteY7" fmla="*/ 1143558 h 3150488"/>
              <a:gd name="connsiteX8" fmla="*/ 1080655 w 2095113"/>
              <a:gd name="connsiteY8" fmla="*/ 2046083 h 3150488"/>
              <a:gd name="connsiteX9" fmla="*/ 914400 w 2095113"/>
              <a:gd name="connsiteY9" fmla="*/ 1666073 h 3150488"/>
              <a:gd name="connsiteX10" fmla="*/ 795647 w 2095113"/>
              <a:gd name="connsiteY10" fmla="*/ 3150488 h 3150488"/>
              <a:gd name="connsiteX0" fmla="*/ 795647 w 2760540"/>
              <a:gd name="connsiteY0" fmla="*/ 3150488 h 3150488"/>
              <a:gd name="connsiteX1" fmla="*/ 0 w 2760540"/>
              <a:gd name="connsiteY1" fmla="*/ 1749200 h 3150488"/>
              <a:gd name="connsiteX2" fmla="*/ 463138 w 2760540"/>
              <a:gd name="connsiteY2" fmla="*/ 1951080 h 3150488"/>
              <a:gd name="connsiteX3" fmla="*/ 776482 w 2760540"/>
              <a:gd name="connsiteY3" fmla="*/ 0 h 3150488"/>
              <a:gd name="connsiteX4" fmla="*/ 1975772 w 2760540"/>
              <a:gd name="connsiteY4" fmla="*/ 991413 h 3150488"/>
              <a:gd name="connsiteX5" fmla="*/ 2095113 w 2760540"/>
              <a:gd name="connsiteY5" fmla="*/ 702407 h 3150488"/>
              <a:gd name="connsiteX6" fmla="*/ 1816925 w 2760540"/>
              <a:gd name="connsiteY6" fmla="*/ 3150488 h 3150488"/>
              <a:gd name="connsiteX7" fmla="*/ 1187533 w 2760540"/>
              <a:gd name="connsiteY7" fmla="*/ 1143558 h 3150488"/>
              <a:gd name="connsiteX8" fmla="*/ 1080655 w 2760540"/>
              <a:gd name="connsiteY8" fmla="*/ 2046083 h 3150488"/>
              <a:gd name="connsiteX9" fmla="*/ 914400 w 2760540"/>
              <a:gd name="connsiteY9" fmla="*/ 1666073 h 3150488"/>
              <a:gd name="connsiteX10" fmla="*/ 795647 w 2760540"/>
              <a:gd name="connsiteY10" fmla="*/ 3150488 h 3150488"/>
              <a:gd name="connsiteX0" fmla="*/ 795647 w 2904019"/>
              <a:gd name="connsiteY0" fmla="*/ 3150488 h 3150488"/>
              <a:gd name="connsiteX1" fmla="*/ 0 w 2904019"/>
              <a:gd name="connsiteY1" fmla="*/ 1749200 h 3150488"/>
              <a:gd name="connsiteX2" fmla="*/ 463138 w 2904019"/>
              <a:gd name="connsiteY2" fmla="*/ 1951080 h 3150488"/>
              <a:gd name="connsiteX3" fmla="*/ 776482 w 2904019"/>
              <a:gd name="connsiteY3" fmla="*/ 0 h 3150488"/>
              <a:gd name="connsiteX4" fmla="*/ 1975772 w 2904019"/>
              <a:gd name="connsiteY4" fmla="*/ 991413 h 3150488"/>
              <a:gd name="connsiteX5" fmla="*/ 2095113 w 2904019"/>
              <a:gd name="connsiteY5" fmla="*/ 702407 h 3150488"/>
              <a:gd name="connsiteX6" fmla="*/ 1816925 w 2904019"/>
              <a:gd name="connsiteY6" fmla="*/ 3150488 h 3150488"/>
              <a:gd name="connsiteX7" fmla="*/ 1187533 w 2904019"/>
              <a:gd name="connsiteY7" fmla="*/ 1143558 h 3150488"/>
              <a:gd name="connsiteX8" fmla="*/ 1080655 w 2904019"/>
              <a:gd name="connsiteY8" fmla="*/ 2046083 h 3150488"/>
              <a:gd name="connsiteX9" fmla="*/ 914400 w 2904019"/>
              <a:gd name="connsiteY9" fmla="*/ 1666073 h 3150488"/>
              <a:gd name="connsiteX10" fmla="*/ 795647 w 2904019"/>
              <a:gd name="connsiteY10" fmla="*/ 3150488 h 3150488"/>
              <a:gd name="connsiteX0" fmla="*/ 795647 w 2905418"/>
              <a:gd name="connsiteY0" fmla="*/ 3150488 h 3186701"/>
              <a:gd name="connsiteX1" fmla="*/ 0 w 2905418"/>
              <a:gd name="connsiteY1" fmla="*/ 1749200 h 3186701"/>
              <a:gd name="connsiteX2" fmla="*/ 463138 w 2905418"/>
              <a:gd name="connsiteY2" fmla="*/ 1951080 h 3186701"/>
              <a:gd name="connsiteX3" fmla="*/ 776482 w 2905418"/>
              <a:gd name="connsiteY3" fmla="*/ 0 h 3186701"/>
              <a:gd name="connsiteX4" fmla="*/ 1975772 w 2905418"/>
              <a:gd name="connsiteY4" fmla="*/ 991413 h 3186701"/>
              <a:gd name="connsiteX5" fmla="*/ 2095113 w 2905418"/>
              <a:gd name="connsiteY5" fmla="*/ 702407 h 3186701"/>
              <a:gd name="connsiteX6" fmla="*/ 1821452 w 2905418"/>
              <a:gd name="connsiteY6" fmla="*/ 3186701 h 3186701"/>
              <a:gd name="connsiteX7" fmla="*/ 1187533 w 2905418"/>
              <a:gd name="connsiteY7" fmla="*/ 1143558 h 3186701"/>
              <a:gd name="connsiteX8" fmla="*/ 1080655 w 2905418"/>
              <a:gd name="connsiteY8" fmla="*/ 2046083 h 3186701"/>
              <a:gd name="connsiteX9" fmla="*/ 914400 w 2905418"/>
              <a:gd name="connsiteY9" fmla="*/ 1666073 h 3186701"/>
              <a:gd name="connsiteX10" fmla="*/ 795647 w 2905418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1975772 w 2937337"/>
              <a:gd name="connsiteY4" fmla="*/ 991413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893849"/>
              <a:gd name="connsiteY0" fmla="*/ 3150488 h 3186701"/>
              <a:gd name="connsiteX1" fmla="*/ 0 w 2893849"/>
              <a:gd name="connsiteY1" fmla="*/ 1749200 h 3186701"/>
              <a:gd name="connsiteX2" fmla="*/ 463138 w 2893849"/>
              <a:gd name="connsiteY2" fmla="*/ 1951080 h 3186701"/>
              <a:gd name="connsiteX3" fmla="*/ 776482 w 2893849"/>
              <a:gd name="connsiteY3" fmla="*/ 0 h 3186701"/>
              <a:gd name="connsiteX4" fmla="*/ 2034620 w 2893849"/>
              <a:gd name="connsiteY4" fmla="*/ 1294704 h 3186701"/>
              <a:gd name="connsiteX5" fmla="*/ 2031739 w 2893849"/>
              <a:gd name="connsiteY5" fmla="*/ 711461 h 3186701"/>
              <a:gd name="connsiteX6" fmla="*/ 1821452 w 2893849"/>
              <a:gd name="connsiteY6" fmla="*/ 3186701 h 3186701"/>
              <a:gd name="connsiteX7" fmla="*/ 1187533 w 2893849"/>
              <a:gd name="connsiteY7" fmla="*/ 1143558 h 3186701"/>
              <a:gd name="connsiteX8" fmla="*/ 1080655 w 2893849"/>
              <a:gd name="connsiteY8" fmla="*/ 2046083 h 3186701"/>
              <a:gd name="connsiteX9" fmla="*/ 914400 w 2893849"/>
              <a:gd name="connsiteY9" fmla="*/ 1666073 h 3186701"/>
              <a:gd name="connsiteX10" fmla="*/ 795647 w 2893849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03465 w 2936139"/>
              <a:gd name="connsiteY0" fmla="*/ 3168594 h 3186701"/>
              <a:gd name="connsiteX1" fmla="*/ 0 w 2936139"/>
              <a:gd name="connsiteY1" fmla="*/ 1726566 h 3186701"/>
              <a:gd name="connsiteX2" fmla="*/ 404291 w 2936139"/>
              <a:gd name="connsiteY2" fmla="*/ 2009927 h 3186701"/>
              <a:gd name="connsiteX3" fmla="*/ 781009 w 2936139"/>
              <a:gd name="connsiteY3" fmla="*/ 0 h 3186701"/>
              <a:gd name="connsiteX4" fmla="*/ 2039147 w 2936139"/>
              <a:gd name="connsiteY4" fmla="*/ 1294704 h 3186701"/>
              <a:gd name="connsiteX5" fmla="*/ 2036266 w 2936139"/>
              <a:gd name="connsiteY5" fmla="*/ 711461 h 3186701"/>
              <a:gd name="connsiteX6" fmla="*/ 1825979 w 2936139"/>
              <a:gd name="connsiteY6" fmla="*/ 3186701 h 3186701"/>
              <a:gd name="connsiteX7" fmla="*/ 1192060 w 2936139"/>
              <a:gd name="connsiteY7" fmla="*/ 1143558 h 3186701"/>
              <a:gd name="connsiteX8" fmla="*/ 1085182 w 2936139"/>
              <a:gd name="connsiteY8" fmla="*/ 2046083 h 3186701"/>
              <a:gd name="connsiteX9" fmla="*/ 918927 w 2936139"/>
              <a:gd name="connsiteY9" fmla="*/ 1666073 h 3186701"/>
              <a:gd name="connsiteX10" fmla="*/ 1103465 w 2936139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897156"/>
              <a:gd name="connsiteY0" fmla="*/ 3168594 h 3173121"/>
              <a:gd name="connsiteX1" fmla="*/ 0 w 2897156"/>
              <a:gd name="connsiteY1" fmla="*/ 1749200 h 3173121"/>
              <a:gd name="connsiteX2" fmla="*/ 449559 w 2897156"/>
              <a:gd name="connsiteY2" fmla="*/ 2009927 h 3173121"/>
              <a:gd name="connsiteX3" fmla="*/ 826277 w 2897156"/>
              <a:gd name="connsiteY3" fmla="*/ 0 h 3173121"/>
              <a:gd name="connsiteX4" fmla="*/ 2084415 w 2897156"/>
              <a:gd name="connsiteY4" fmla="*/ 1294704 h 3173121"/>
              <a:gd name="connsiteX5" fmla="*/ 2081534 w 2897156"/>
              <a:gd name="connsiteY5" fmla="*/ 711461 h 3173121"/>
              <a:gd name="connsiteX6" fmla="*/ 1581537 w 2897156"/>
              <a:gd name="connsiteY6" fmla="*/ 3173121 h 3173121"/>
              <a:gd name="connsiteX7" fmla="*/ 1237328 w 2897156"/>
              <a:gd name="connsiteY7" fmla="*/ 1143558 h 3173121"/>
              <a:gd name="connsiteX8" fmla="*/ 1130450 w 2897156"/>
              <a:gd name="connsiteY8" fmla="*/ 2046083 h 3173121"/>
              <a:gd name="connsiteX9" fmla="*/ 918927 w 2897156"/>
              <a:gd name="connsiteY9" fmla="*/ 1697760 h 3173121"/>
              <a:gd name="connsiteX10" fmla="*/ 1148733 w 2897156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288886 w 2969045"/>
              <a:gd name="connsiteY8" fmla="*/ 2367481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69045" h="3173121">
                <a:moveTo>
                  <a:pt x="1148733" y="3168594"/>
                </a:moveTo>
                <a:cubicBezTo>
                  <a:pt x="-68605" y="2992718"/>
                  <a:pt x="289357" y="2373225"/>
                  <a:pt x="0" y="1749200"/>
                </a:cubicBezTo>
                <a:cubicBezTo>
                  <a:pt x="211718" y="1712379"/>
                  <a:pt x="518500" y="2277611"/>
                  <a:pt x="449559" y="2009927"/>
                </a:cubicBezTo>
                <a:cubicBezTo>
                  <a:pt x="87752" y="952162"/>
                  <a:pt x="1169975" y="921963"/>
                  <a:pt x="826277" y="0"/>
                </a:cubicBezTo>
                <a:cubicBezTo>
                  <a:pt x="1894489" y="60376"/>
                  <a:pt x="1582046" y="1053258"/>
                  <a:pt x="2084415" y="1294704"/>
                </a:cubicBezTo>
                <a:cubicBezTo>
                  <a:pt x="2220765" y="1319082"/>
                  <a:pt x="2384277" y="1207659"/>
                  <a:pt x="2081534" y="711461"/>
                </a:cubicBezTo>
                <a:cubicBezTo>
                  <a:pt x="3844765" y="2025429"/>
                  <a:pt x="2606774" y="3099478"/>
                  <a:pt x="1581537" y="3173121"/>
                </a:cubicBezTo>
                <a:cubicBezTo>
                  <a:pt x="2049242" y="2917586"/>
                  <a:pt x="2204598" y="1824606"/>
                  <a:pt x="1237328" y="1143558"/>
                </a:cubicBezTo>
                <a:cubicBezTo>
                  <a:pt x="1479342" y="1777869"/>
                  <a:pt x="1318476" y="2090782"/>
                  <a:pt x="1162138" y="2408222"/>
                </a:cubicBezTo>
                <a:cubicBezTo>
                  <a:pt x="1159532" y="2246847"/>
                  <a:pt x="1324413" y="1899876"/>
                  <a:pt x="918927" y="1697760"/>
                </a:cubicBezTo>
                <a:cubicBezTo>
                  <a:pt x="1108697" y="2305733"/>
                  <a:pt x="307113" y="2497246"/>
                  <a:pt x="1148733" y="31685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87D9BFD-300F-48BC-86AC-8E6A619D30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7952705"/>
              </p:ext>
            </p:extLst>
          </p:nvPr>
        </p:nvGraphicFramePr>
        <p:xfrm>
          <a:off x="539552" y="1280845"/>
          <a:ext cx="7776864" cy="2103120"/>
        </p:xfrm>
        <a:graphic>
          <a:graphicData uri="http://schemas.openxmlformats.org/drawingml/2006/table">
            <a:tbl>
              <a:tblPr/>
              <a:tblGrid>
                <a:gridCol w="2976230">
                  <a:extLst>
                    <a:ext uri="{9D8B030D-6E8A-4147-A177-3AD203B41FA5}">
                      <a16:colId xmlns:a16="http://schemas.microsoft.com/office/drawing/2014/main" val="3649196052"/>
                    </a:ext>
                  </a:extLst>
                </a:gridCol>
                <a:gridCol w="4800634">
                  <a:extLst>
                    <a:ext uri="{9D8B030D-6E8A-4147-A177-3AD203B41FA5}">
                      <a16:colId xmlns:a16="http://schemas.microsoft.com/office/drawing/2014/main" val="240292915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b="1" dirty="0" err="1"/>
                        <a:t>Hạng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mục</a:t>
                      </a:r>
                      <a:endParaRPr lang="en-US" b="1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Các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loại</a:t>
                      </a:r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867666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b="1" dirty="0" err="1"/>
                        <a:t>Quy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mô</a:t>
                      </a:r>
                      <a:endParaRPr lang="en-US" b="1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Nhỏ</a:t>
                      </a:r>
                      <a:r>
                        <a:rPr lang="en-US" dirty="0"/>
                        <a:t> – </a:t>
                      </a:r>
                      <a:r>
                        <a:rPr lang="en-US" dirty="0" err="1"/>
                        <a:t>Trung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bình</a:t>
                      </a:r>
                      <a:r>
                        <a:rPr lang="en-US" dirty="0"/>
                        <a:t> – </a:t>
                      </a:r>
                      <a:r>
                        <a:rPr lang="en-US" dirty="0" err="1"/>
                        <a:t>Lớn</a:t>
                      </a:r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052831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b="1" dirty="0" err="1"/>
                        <a:t>Công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nghệ</a:t>
                      </a:r>
                      <a:endParaRPr lang="en-US" b="1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Truyền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thống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tích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năng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công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nghệ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cao</a:t>
                      </a:r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73458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b="1" dirty="0" err="1"/>
                        <a:t>Mục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đích</a:t>
                      </a:r>
                      <a:endParaRPr lang="en-US" b="1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vi-VN"/>
                        <a:t>Tăng công suất, hiệu suất nước, ổn định hệ thống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127446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vi-VN" b="1" dirty="0"/>
                        <a:t>Tác động môi trường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Ít</a:t>
                      </a:r>
                      <a:r>
                        <a:rPr lang="en-US" dirty="0"/>
                        <a:t> – </a:t>
                      </a:r>
                      <a:r>
                        <a:rPr lang="en-US" dirty="0" err="1"/>
                        <a:t>Trung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bình</a:t>
                      </a:r>
                      <a:r>
                        <a:rPr lang="en-US" dirty="0"/>
                        <a:t> – </a:t>
                      </a:r>
                      <a:r>
                        <a:rPr lang="en-US" dirty="0" err="1"/>
                        <a:t>Lớn</a:t>
                      </a:r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5406996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843D37CB-C39E-4240-91F3-0DC9617CA004}"/>
              </a:ext>
            </a:extLst>
          </p:cNvPr>
          <p:cNvSpPr txBox="1"/>
          <p:nvPr/>
        </p:nvSpPr>
        <p:spPr>
          <a:xfrm>
            <a:off x="395535" y="771550"/>
            <a:ext cx="1584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3. </a:t>
            </a:r>
            <a:r>
              <a:rPr lang="en-US" b="1" dirty="0" err="1"/>
              <a:t>Phân</a:t>
            </a:r>
            <a:r>
              <a:rPr lang="en-US" b="1" dirty="0"/>
              <a:t> </a:t>
            </a:r>
            <a:r>
              <a:rPr lang="en-US" b="1" dirty="0" err="1"/>
              <a:t>loại</a:t>
            </a:r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56854596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38596"/>
            <a:ext cx="9144000" cy="59412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9" name="Title 4"/>
          <p:cNvSpPr txBox="1">
            <a:spLocks/>
          </p:cNvSpPr>
          <p:nvPr/>
        </p:nvSpPr>
        <p:spPr>
          <a:xfrm>
            <a:off x="-396552" y="-12574"/>
            <a:ext cx="6480720" cy="54207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altLang="ko-KR" dirty="0">
                <a:solidFill>
                  <a:srgbClr val="FF0000"/>
                </a:solidFill>
                <a:latin typeface="+mj-lt"/>
              </a:rPr>
              <a:t>A. THỦY ĐIỆN MỞ RỘNG</a:t>
            </a:r>
            <a:endParaRPr lang="ko-KR" altLang="en-US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-1404664" y="915566"/>
            <a:ext cx="683574" cy="730559"/>
          </a:xfrm>
          <a:custGeom>
            <a:avLst/>
            <a:gdLst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700645 w 2149434"/>
              <a:gd name="connsiteY3" fmla="*/ 166255 h 2933205"/>
              <a:gd name="connsiteX4" fmla="*/ 676894 w 2149434"/>
              <a:gd name="connsiteY4" fmla="*/ 0 h 2933205"/>
              <a:gd name="connsiteX5" fmla="*/ 2066307 w 2149434"/>
              <a:gd name="connsiteY5" fmla="*/ 819397 h 2933205"/>
              <a:gd name="connsiteX6" fmla="*/ 2149434 w 2149434"/>
              <a:gd name="connsiteY6" fmla="*/ 593766 h 2933205"/>
              <a:gd name="connsiteX7" fmla="*/ 1816925 w 2149434"/>
              <a:gd name="connsiteY7" fmla="*/ 2933205 h 2933205"/>
              <a:gd name="connsiteX8" fmla="*/ 1187533 w 2149434"/>
              <a:gd name="connsiteY8" fmla="*/ 926275 h 2933205"/>
              <a:gd name="connsiteX9" fmla="*/ 1080655 w 2149434"/>
              <a:gd name="connsiteY9" fmla="*/ 1828800 h 2933205"/>
              <a:gd name="connsiteX10" fmla="*/ 914400 w 2149434"/>
              <a:gd name="connsiteY10" fmla="*/ 1448790 h 2933205"/>
              <a:gd name="connsiteX11" fmla="*/ 795647 w 2149434"/>
              <a:gd name="connsiteY11" fmla="*/ 2933205 h 2933205"/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676894 w 2149434"/>
              <a:gd name="connsiteY3" fmla="*/ 0 h 2933205"/>
              <a:gd name="connsiteX4" fmla="*/ 2066307 w 2149434"/>
              <a:gd name="connsiteY4" fmla="*/ 819397 h 2933205"/>
              <a:gd name="connsiteX5" fmla="*/ 2149434 w 2149434"/>
              <a:gd name="connsiteY5" fmla="*/ 593766 h 2933205"/>
              <a:gd name="connsiteX6" fmla="*/ 1816925 w 2149434"/>
              <a:gd name="connsiteY6" fmla="*/ 2933205 h 2933205"/>
              <a:gd name="connsiteX7" fmla="*/ 1187533 w 2149434"/>
              <a:gd name="connsiteY7" fmla="*/ 926275 h 2933205"/>
              <a:gd name="connsiteX8" fmla="*/ 1080655 w 2149434"/>
              <a:gd name="connsiteY8" fmla="*/ 1828800 h 2933205"/>
              <a:gd name="connsiteX9" fmla="*/ 914400 w 2149434"/>
              <a:gd name="connsiteY9" fmla="*/ 1448790 h 2933205"/>
              <a:gd name="connsiteX10" fmla="*/ 795647 w 2149434"/>
              <a:gd name="connsiteY10" fmla="*/ 2933205 h 2933205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095113"/>
              <a:gd name="connsiteY0" fmla="*/ 3150488 h 3150488"/>
              <a:gd name="connsiteX1" fmla="*/ 0 w 2095113"/>
              <a:gd name="connsiteY1" fmla="*/ 1749200 h 3150488"/>
              <a:gd name="connsiteX2" fmla="*/ 463138 w 2095113"/>
              <a:gd name="connsiteY2" fmla="*/ 1951080 h 3150488"/>
              <a:gd name="connsiteX3" fmla="*/ 776482 w 2095113"/>
              <a:gd name="connsiteY3" fmla="*/ 0 h 3150488"/>
              <a:gd name="connsiteX4" fmla="*/ 1975772 w 2095113"/>
              <a:gd name="connsiteY4" fmla="*/ 991413 h 3150488"/>
              <a:gd name="connsiteX5" fmla="*/ 2095113 w 2095113"/>
              <a:gd name="connsiteY5" fmla="*/ 702407 h 3150488"/>
              <a:gd name="connsiteX6" fmla="*/ 1816925 w 2095113"/>
              <a:gd name="connsiteY6" fmla="*/ 3150488 h 3150488"/>
              <a:gd name="connsiteX7" fmla="*/ 1187533 w 2095113"/>
              <a:gd name="connsiteY7" fmla="*/ 1143558 h 3150488"/>
              <a:gd name="connsiteX8" fmla="*/ 1080655 w 2095113"/>
              <a:gd name="connsiteY8" fmla="*/ 2046083 h 3150488"/>
              <a:gd name="connsiteX9" fmla="*/ 914400 w 2095113"/>
              <a:gd name="connsiteY9" fmla="*/ 1666073 h 3150488"/>
              <a:gd name="connsiteX10" fmla="*/ 795647 w 2095113"/>
              <a:gd name="connsiteY10" fmla="*/ 3150488 h 3150488"/>
              <a:gd name="connsiteX0" fmla="*/ 795647 w 2760540"/>
              <a:gd name="connsiteY0" fmla="*/ 3150488 h 3150488"/>
              <a:gd name="connsiteX1" fmla="*/ 0 w 2760540"/>
              <a:gd name="connsiteY1" fmla="*/ 1749200 h 3150488"/>
              <a:gd name="connsiteX2" fmla="*/ 463138 w 2760540"/>
              <a:gd name="connsiteY2" fmla="*/ 1951080 h 3150488"/>
              <a:gd name="connsiteX3" fmla="*/ 776482 w 2760540"/>
              <a:gd name="connsiteY3" fmla="*/ 0 h 3150488"/>
              <a:gd name="connsiteX4" fmla="*/ 1975772 w 2760540"/>
              <a:gd name="connsiteY4" fmla="*/ 991413 h 3150488"/>
              <a:gd name="connsiteX5" fmla="*/ 2095113 w 2760540"/>
              <a:gd name="connsiteY5" fmla="*/ 702407 h 3150488"/>
              <a:gd name="connsiteX6" fmla="*/ 1816925 w 2760540"/>
              <a:gd name="connsiteY6" fmla="*/ 3150488 h 3150488"/>
              <a:gd name="connsiteX7" fmla="*/ 1187533 w 2760540"/>
              <a:gd name="connsiteY7" fmla="*/ 1143558 h 3150488"/>
              <a:gd name="connsiteX8" fmla="*/ 1080655 w 2760540"/>
              <a:gd name="connsiteY8" fmla="*/ 2046083 h 3150488"/>
              <a:gd name="connsiteX9" fmla="*/ 914400 w 2760540"/>
              <a:gd name="connsiteY9" fmla="*/ 1666073 h 3150488"/>
              <a:gd name="connsiteX10" fmla="*/ 795647 w 2760540"/>
              <a:gd name="connsiteY10" fmla="*/ 3150488 h 3150488"/>
              <a:gd name="connsiteX0" fmla="*/ 795647 w 2904019"/>
              <a:gd name="connsiteY0" fmla="*/ 3150488 h 3150488"/>
              <a:gd name="connsiteX1" fmla="*/ 0 w 2904019"/>
              <a:gd name="connsiteY1" fmla="*/ 1749200 h 3150488"/>
              <a:gd name="connsiteX2" fmla="*/ 463138 w 2904019"/>
              <a:gd name="connsiteY2" fmla="*/ 1951080 h 3150488"/>
              <a:gd name="connsiteX3" fmla="*/ 776482 w 2904019"/>
              <a:gd name="connsiteY3" fmla="*/ 0 h 3150488"/>
              <a:gd name="connsiteX4" fmla="*/ 1975772 w 2904019"/>
              <a:gd name="connsiteY4" fmla="*/ 991413 h 3150488"/>
              <a:gd name="connsiteX5" fmla="*/ 2095113 w 2904019"/>
              <a:gd name="connsiteY5" fmla="*/ 702407 h 3150488"/>
              <a:gd name="connsiteX6" fmla="*/ 1816925 w 2904019"/>
              <a:gd name="connsiteY6" fmla="*/ 3150488 h 3150488"/>
              <a:gd name="connsiteX7" fmla="*/ 1187533 w 2904019"/>
              <a:gd name="connsiteY7" fmla="*/ 1143558 h 3150488"/>
              <a:gd name="connsiteX8" fmla="*/ 1080655 w 2904019"/>
              <a:gd name="connsiteY8" fmla="*/ 2046083 h 3150488"/>
              <a:gd name="connsiteX9" fmla="*/ 914400 w 2904019"/>
              <a:gd name="connsiteY9" fmla="*/ 1666073 h 3150488"/>
              <a:gd name="connsiteX10" fmla="*/ 795647 w 2904019"/>
              <a:gd name="connsiteY10" fmla="*/ 3150488 h 3150488"/>
              <a:gd name="connsiteX0" fmla="*/ 795647 w 2905418"/>
              <a:gd name="connsiteY0" fmla="*/ 3150488 h 3186701"/>
              <a:gd name="connsiteX1" fmla="*/ 0 w 2905418"/>
              <a:gd name="connsiteY1" fmla="*/ 1749200 h 3186701"/>
              <a:gd name="connsiteX2" fmla="*/ 463138 w 2905418"/>
              <a:gd name="connsiteY2" fmla="*/ 1951080 h 3186701"/>
              <a:gd name="connsiteX3" fmla="*/ 776482 w 2905418"/>
              <a:gd name="connsiteY3" fmla="*/ 0 h 3186701"/>
              <a:gd name="connsiteX4" fmla="*/ 1975772 w 2905418"/>
              <a:gd name="connsiteY4" fmla="*/ 991413 h 3186701"/>
              <a:gd name="connsiteX5" fmla="*/ 2095113 w 2905418"/>
              <a:gd name="connsiteY5" fmla="*/ 702407 h 3186701"/>
              <a:gd name="connsiteX6" fmla="*/ 1821452 w 2905418"/>
              <a:gd name="connsiteY6" fmla="*/ 3186701 h 3186701"/>
              <a:gd name="connsiteX7" fmla="*/ 1187533 w 2905418"/>
              <a:gd name="connsiteY7" fmla="*/ 1143558 h 3186701"/>
              <a:gd name="connsiteX8" fmla="*/ 1080655 w 2905418"/>
              <a:gd name="connsiteY8" fmla="*/ 2046083 h 3186701"/>
              <a:gd name="connsiteX9" fmla="*/ 914400 w 2905418"/>
              <a:gd name="connsiteY9" fmla="*/ 1666073 h 3186701"/>
              <a:gd name="connsiteX10" fmla="*/ 795647 w 2905418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1975772 w 2937337"/>
              <a:gd name="connsiteY4" fmla="*/ 991413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893849"/>
              <a:gd name="connsiteY0" fmla="*/ 3150488 h 3186701"/>
              <a:gd name="connsiteX1" fmla="*/ 0 w 2893849"/>
              <a:gd name="connsiteY1" fmla="*/ 1749200 h 3186701"/>
              <a:gd name="connsiteX2" fmla="*/ 463138 w 2893849"/>
              <a:gd name="connsiteY2" fmla="*/ 1951080 h 3186701"/>
              <a:gd name="connsiteX3" fmla="*/ 776482 w 2893849"/>
              <a:gd name="connsiteY3" fmla="*/ 0 h 3186701"/>
              <a:gd name="connsiteX4" fmla="*/ 2034620 w 2893849"/>
              <a:gd name="connsiteY4" fmla="*/ 1294704 h 3186701"/>
              <a:gd name="connsiteX5" fmla="*/ 2031739 w 2893849"/>
              <a:gd name="connsiteY5" fmla="*/ 711461 h 3186701"/>
              <a:gd name="connsiteX6" fmla="*/ 1821452 w 2893849"/>
              <a:gd name="connsiteY6" fmla="*/ 3186701 h 3186701"/>
              <a:gd name="connsiteX7" fmla="*/ 1187533 w 2893849"/>
              <a:gd name="connsiteY7" fmla="*/ 1143558 h 3186701"/>
              <a:gd name="connsiteX8" fmla="*/ 1080655 w 2893849"/>
              <a:gd name="connsiteY8" fmla="*/ 2046083 h 3186701"/>
              <a:gd name="connsiteX9" fmla="*/ 914400 w 2893849"/>
              <a:gd name="connsiteY9" fmla="*/ 1666073 h 3186701"/>
              <a:gd name="connsiteX10" fmla="*/ 795647 w 2893849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03465 w 2936139"/>
              <a:gd name="connsiteY0" fmla="*/ 3168594 h 3186701"/>
              <a:gd name="connsiteX1" fmla="*/ 0 w 2936139"/>
              <a:gd name="connsiteY1" fmla="*/ 1726566 h 3186701"/>
              <a:gd name="connsiteX2" fmla="*/ 404291 w 2936139"/>
              <a:gd name="connsiteY2" fmla="*/ 2009927 h 3186701"/>
              <a:gd name="connsiteX3" fmla="*/ 781009 w 2936139"/>
              <a:gd name="connsiteY3" fmla="*/ 0 h 3186701"/>
              <a:gd name="connsiteX4" fmla="*/ 2039147 w 2936139"/>
              <a:gd name="connsiteY4" fmla="*/ 1294704 h 3186701"/>
              <a:gd name="connsiteX5" fmla="*/ 2036266 w 2936139"/>
              <a:gd name="connsiteY5" fmla="*/ 711461 h 3186701"/>
              <a:gd name="connsiteX6" fmla="*/ 1825979 w 2936139"/>
              <a:gd name="connsiteY6" fmla="*/ 3186701 h 3186701"/>
              <a:gd name="connsiteX7" fmla="*/ 1192060 w 2936139"/>
              <a:gd name="connsiteY7" fmla="*/ 1143558 h 3186701"/>
              <a:gd name="connsiteX8" fmla="*/ 1085182 w 2936139"/>
              <a:gd name="connsiteY8" fmla="*/ 2046083 h 3186701"/>
              <a:gd name="connsiteX9" fmla="*/ 918927 w 2936139"/>
              <a:gd name="connsiteY9" fmla="*/ 1666073 h 3186701"/>
              <a:gd name="connsiteX10" fmla="*/ 1103465 w 2936139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897156"/>
              <a:gd name="connsiteY0" fmla="*/ 3168594 h 3173121"/>
              <a:gd name="connsiteX1" fmla="*/ 0 w 2897156"/>
              <a:gd name="connsiteY1" fmla="*/ 1749200 h 3173121"/>
              <a:gd name="connsiteX2" fmla="*/ 449559 w 2897156"/>
              <a:gd name="connsiteY2" fmla="*/ 2009927 h 3173121"/>
              <a:gd name="connsiteX3" fmla="*/ 826277 w 2897156"/>
              <a:gd name="connsiteY3" fmla="*/ 0 h 3173121"/>
              <a:gd name="connsiteX4" fmla="*/ 2084415 w 2897156"/>
              <a:gd name="connsiteY4" fmla="*/ 1294704 h 3173121"/>
              <a:gd name="connsiteX5" fmla="*/ 2081534 w 2897156"/>
              <a:gd name="connsiteY5" fmla="*/ 711461 h 3173121"/>
              <a:gd name="connsiteX6" fmla="*/ 1581537 w 2897156"/>
              <a:gd name="connsiteY6" fmla="*/ 3173121 h 3173121"/>
              <a:gd name="connsiteX7" fmla="*/ 1237328 w 2897156"/>
              <a:gd name="connsiteY7" fmla="*/ 1143558 h 3173121"/>
              <a:gd name="connsiteX8" fmla="*/ 1130450 w 2897156"/>
              <a:gd name="connsiteY8" fmla="*/ 2046083 h 3173121"/>
              <a:gd name="connsiteX9" fmla="*/ 918927 w 2897156"/>
              <a:gd name="connsiteY9" fmla="*/ 1697760 h 3173121"/>
              <a:gd name="connsiteX10" fmla="*/ 1148733 w 2897156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288886 w 2969045"/>
              <a:gd name="connsiteY8" fmla="*/ 2367481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69045" h="3173121">
                <a:moveTo>
                  <a:pt x="1148733" y="3168594"/>
                </a:moveTo>
                <a:cubicBezTo>
                  <a:pt x="-68605" y="2992718"/>
                  <a:pt x="289357" y="2373225"/>
                  <a:pt x="0" y="1749200"/>
                </a:cubicBezTo>
                <a:cubicBezTo>
                  <a:pt x="211718" y="1712379"/>
                  <a:pt x="518500" y="2277611"/>
                  <a:pt x="449559" y="2009927"/>
                </a:cubicBezTo>
                <a:cubicBezTo>
                  <a:pt x="87752" y="952162"/>
                  <a:pt x="1169975" y="921963"/>
                  <a:pt x="826277" y="0"/>
                </a:cubicBezTo>
                <a:cubicBezTo>
                  <a:pt x="1894489" y="60376"/>
                  <a:pt x="1582046" y="1053258"/>
                  <a:pt x="2084415" y="1294704"/>
                </a:cubicBezTo>
                <a:cubicBezTo>
                  <a:pt x="2220765" y="1319082"/>
                  <a:pt x="2384277" y="1207659"/>
                  <a:pt x="2081534" y="711461"/>
                </a:cubicBezTo>
                <a:cubicBezTo>
                  <a:pt x="3844765" y="2025429"/>
                  <a:pt x="2606774" y="3099478"/>
                  <a:pt x="1581537" y="3173121"/>
                </a:cubicBezTo>
                <a:cubicBezTo>
                  <a:pt x="2049242" y="2917586"/>
                  <a:pt x="2204598" y="1824606"/>
                  <a:pt x="1237328" y="1143558"/>
                </a:cubicBezTo>
                <a:cubicBezTo>
                  <a:pt x="1479342" y="1777869"/>
                  <a:pt x="1318476" y="2090782"/>
                  <a:pt x="1162138" y="2408222"/>
                </a:cubicBezTo>
                <a:cubicBezTo>
                  <a:pt x="1159532" y="2246847"/>
                  <a:pt x="1324413" y="1899876"/>
                  <a:pt x="918927" y="1697760"/>
                </a:cubicBezTo>
                <a:cubicBezTo>
                  <a:pt x="1108697" y="2305733"/>
                  <a:pt x="307113" y="2497246"/>
                  <a:pt x="1148733" y="31685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3D37CB-C39E-4240-91F3-0DC9617CA004}"/>
              </a:ext>
            </a:extLst>
          </p:cNvPr>
          <p:cNvSpPr txBox="1"/>
          <p:nvPr/>
        </p:nvSpPr>
        <p:spPr>
          <a:xfrm>
            <a:off x="395535" y="771550"/>
            <a:ext cx="1584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4. </a:t>
            </a:r>
            <a:r>
              <a:rPr lang="en-US" b="1" dirty="0" err="1"/>
              <a:t>Ví</a:t>
            </a:r>
            <a:r>
              <a:rPr lang="en-US" b="1" dirty="0"/>
              <a:t> </a:t>
            </a:r>
            <a:r>
              <a:rPr lang="en-US" b="1" dirty="0" err="1"/>
              <a:t>dụ</a:t>
            </a:r>
            <a:endParaRPr lang="en-US" b="1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9AB2463-9222-49B0-B19C-052678EF53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5625009"/>
              </p:ext>
            </p:extLst>
          </p:nvPr>
        </p:nvGraphicFramePr>
        <p:xfrm>
          <a:off x="755577" y="1280845"/>
          <a:ext cx="7056783" cy="1203960"/>
        </p:xfrm>
        <a:graphic>
          <a:graphicData uri="http://schemas.openxmlformats.org/drawingml/2006/table">
            <a:tbl>
              <a:tblPr/>
              <a:tblGrid>
                <a:gridCol w="1917008">
                  <a:extLst>
                    <a:ext uri="{9D8B030D-6E8A-4147-A177-3AD203B41FA5}">
                      <a16:colId xmlns:a16="http://schemas.microsoft.com/office/drawing/2014/main" val="1736648195"/>
                    </a:ext>
                  </a:extLst>
                </a:gridCol>
                <a:gridCol w="1305759">
                  <a:extLst>
                    <a:ext uri="{9D8B030D-6E8A-4147-A177-3AD203B41FA5}">
                      <a16:colId xmlns:a16="http://schemas.microsoft.com/office/drawing/2014/main" val="785117924"/>
                    </a:ext>
                  </a:extLst>
                </a:gridCol>
                <a:gridCol w="1917008">
                  <a:extLst>
                    <a:ext uri="{9D8B030D-6E8A-4147-A177-3AD203B41FA5}">
                      <a16:colId xmlns:a16="http://schemas.microsoft.com/office/drawing/2014/main" val="1965954630"/>
                    </a:ext>
                  </a:extLst>
                </a:gridCol>
                <a:gridCol w="1917008">
                  <a:extLst>
                    <a:ext uri="{9D8B030D-6E8A-4147-A177-3AD203B41FA5}">
                      <a16:colId xmlns:a16="http://schemas.microsoft.com/office/drawing/2014/main" val="2408085608"/>
                    </a:ext>
                  </a:extLst>
                </a:gridCol>
              </a:tblGrid>
              <a:tr h="222152">
                <a:tc>
                  <a:txBody>
                    <a:bodyPr/>
                    <a:lstStyle/>
                    <a:p>
                      <a:r>
                        <a:rPr lang="en-US" sz="1100" dirty="0" err="1"/>
                        <a:t>Quốc</a:t>
                      </a:r>
                      <a:r>
                        <a:rPr lang="en-US" sz="1100" dirty="0"/>
                        <a:t> </a:t>
                      </a:r>
                      <a:r>
                        <a:rPr lang="en-US" sz="1100" dirty="0" err="1"/>
                        <a:t>gia</a:t>
                      </a:r>
                      <a:r>
                        <a:rPr lang="en-US" sz="1100" dirty="0"/>
                        <a:t>/</a:t>
                      </a:r>
                      <a:r>
                        <a:rPr lang="en-US" sz="1100" dirty="0" err="1"/>
                        <a:t>Dự</a:t>
                      </a:r>
                      <a:r>
                        <a:rPr lang="en-US" sz="1100" dirty="0"/>
                        <a:t> </a:t>
                      </a:r>
                      <a:r>
                        <a:rPr lang="en-US" sz="1100" dirty="0" err="1"/>
                        <a:t>án</a:t>
                      </a:r>
                      <a:endParaRPr 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Loại mở rộng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Công</a:t>
                      </a:r>
                      <a:r>
                        <a:rPr lang="en-US" sz="1100" dirty="0"/>
                        <a:t> </a:t>
                      </a:r>
                      <a:r>
                        <a:rPr lang="en-US" sz="1100" dirty="0" err="1"/>
                        <a:t>suất</a:t>
                      </a:r>
                      <a:r>
                        <a:rPr lang="en-US" sz="1100" dirty="0"/>
                        <a:t> </a:t>
                      </a:r>
                      <a:r>
                        <a:rPr lang="en-US" sz="1100" dirty="0" err="1"/>
                        <a:t>mở</a:t>
                      </a:r>
                      <a:r>
                        <a:rPr lang="en-US" sz="1100" dirty="0"/>
                        <a:t> </a:t>
                      </a:r>
                      <a:r>
                        <a:rPr lang="en-US" sz="1100" dirty="0" err="1"/>
                        <a:t>rộng</a:t>
                      </a:r>
                      <a:endParaRPr 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Ghi</a:t>
                      </a:r>
                      <a:r>
                        <a:rPr lang="en-US" sz="1100" dirty="0"/>
                        <a:t> </a:t>
                      </a:r>
                      <a:r>
                        <a:rPr lang="en-US" sz="1100" dirty="0" err="1"/>
                        <a:t>chú</a:t>
                      </a:r>
                      <a:endParaRPr 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7077193"/>
                  </a:ext>
                </a:extLst>
              </a:tr>
              <a:tr h="248187">
                <a:tc>
                  <a:txBody>
                    <a:bodyPr/>
                    <a:lstStyle/>
                    <a:p>
                      <a:r>
                        <a:rPr lang="en-US" sz="1100" dirty="0"/>
                        <a:t>UK – Cruachan PSH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Thủy</a:t>
                      </a:r>
                      <a:r>
                        <a:rPr lang="en-US" sz="1100" dirty="0"/>
                        <a:t> </a:t>
                      </a:r>
                      <a:r>
                        <a:rPr lang="en-US" sz="1100" dirty="0" err="1"/>
                        <a:t>điện</a:t>
                      </a:r>
                      <a:r>
                        <a:rPr lang="en-US" sz="1100" dirty="0"/>
                        <a:t> </a:t>
                      </a:r>
                      <a:r>
                        <a:rPr lang="en-US" sz="1100" dirty="0" err="1"/>
                        <a:t>tích</a:t>
                      </a:r>
                      <a:r>
                        <a:rPr lang="vi-VN" sz="1100" dirty="0"/>
                        <a:t>    </a:t>
                      </a:r>
                      <a:r>
                        <a:rPr lang="en-US" sz="1100" dirty="0"/>
                        <a:t> </a:t>
                      </a:r>
                      <a:r>
                        <a:rPr lang="en-US" sz="1100" dirty="0" err="1"/>
                        <a:t>năng</a:t>
                      </a:r>
                      <a:endParaRPr 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+600 MW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Tổng 1040 MW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3896395"/>
                  </a:ext>
                </a:extLst>
              </a:tr>
              <a:tr h="222152">
                <a:tc>
                  <a:txBody>
                    <a:bodyPr/>
                    <a:lstStyle/>
                    <a:p>
                      <a:r>
                        <a:rPr lang="en-US" sz="1100"/>
                        <a:t>Canada – Bay d’Espoir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Truyền thống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Thêm tổ máy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-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9761305"/>
                  </a:ext>
                </a:extLst>
              </a:tr>
              <a:tr h="222152">
                <a:tc>
                  <a:txBody>
                    <a:bodyPr/>
                    <a:lstStyle/>
                    <a:p>
                      <a:r>
                        <a:rPr lang="en-US" sz="1100"/>
                        <a:t>Eswatini – Maguga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Nhỏ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+10 MW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Tổng</a:t>
                      </a:r>
                      <a:r>
                        <a:rPr lang="en-US" sz="1100" dirty="0"/>
                        <a:t> 20 MW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064382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9FFD5984-9467-4CD1-9C5E-20D63A799B54}"/>
              </a:ext>
            </a:extLst>
          </p:cNvPr>
          <p:cNvSpPr txBox="1"/>
          <p:nvPr/>
        </p:nvSpPr>
        <p:spPr>
          <a:xfrm>
            <a:off x="2746939" y="915566"/>
            <a:ext cx="32403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accent2">
                    <a:lumMod val="75000"/>
                  </a:schemeClr>
                </a:solidFill>
              </a:rPr>
              <a:t>Dự</a:t>
            </a:r>
            <a:r>
              <a:rPr lang="en-US" sz="1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accent2">
                    <a:lumMod val="75000"/>
                  </a:schemeClr>
                </a:solidFill>
              </a:rPr>
              <a:t>án</a:t>
            </a:r>
            <a:r>
              <a:rPr lang="en-US" sz="1400" dirty="0">
                <a:solidFill>
                  <a:schemeClr val="accent2">
                    <a:lumMod val="75000"/>
                  </a:schemeClr>
                </a:solidFill>
              </a:rPr>
              <a:t> ,</a:t>
            </a:r>
            <a:r>
              <a:rPr lang="en-US" sz="1400" dirty="0" err="1">
                <a:solidFill>
                  <a:schemeClr val="accent2">
                    <a:lumMod val="75000"/>
                  </a:schemeClr>
                </a:solidFill>
              </a:rPr>
              <a:t>mở</a:t>
            </a:r>
            <a:r>
              <a:rPr lang="en-US" sz="1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accent2">
                    <a:lumMod val="75000"/>
                  </a:schemeClr>
                </a:solidFill>
              </a:rPr>
              <a:t>rộng</a:t>
            </a:r>
            <a:r>
              <a:rPr lang="en-US" sz="1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accent2">
                    <a:lumMod val="75000"/>
                  </a:schemeClr>
                </a:solidFill>
              </a:rPr>
              <a:t>thủy</a:t>
            </a:r>
            <a:r>
              <a:rPr lang="en-US" sz="1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accent2">
                    <a:lumMod val="75000"/>
                  </a:schemeClr>
                </a:solidFill>
              </a:rPr>
              <a:t>điện</a:t>
            </a:r>
            <a:r>
              <a:rPr lang="en-US" sz="1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accent2">
                    <a:lumMod val="75000"/>
                  </a:schemeClr>
                </a:solidFill>
              </a:rPr>
              <a:t>quốc</a:t>
            </a:r>
            <a:r>
              <a:rPr lang="en-US" sz="1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accent2">
                    <a:lumMod val="75000"/>
                  </a:schemeClr>
                </a:solidFill>
              </a:rPr>
              <a:t>tế</a:t>
            </a:r>
            <a:endParaRPr lang="en-US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85F5E79-EADF-41FD-9919-16C8F319C947}"/>
              </a:ext>
            </a:extLst>
          </p:cNvPr>
          <p:cNvSpPr txBox="1"/>
          <p:nvPr/>
        </p:nvSpPr>
        <p:spPr>
          <a:xfrm>
            <a:off x="3347864" y="2696021"/>
            <a:ext cx="32403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accent2">
                    <a:lumMod val="75000"/>
                  </a:schemeClr>
                </a:solidFill>
              </a:rPr>
              <a:t>Dự</a:t>
            </a:r>
            <a:r>
              <a:rPr lang="en-US" sz="1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accent2">
                    <a:lumMod val="75000"/>
                  </a:schemeClr>
                </a:solidFill>
              </a:rPr>
              <a:t>án</a:t>
            </a:r>
            <a:r>
              <a:rPr lang="en-US" sz="1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accent2">
                    <a:lumMod val="75000"/>
                  </a:schemeClr>
                </a:solidFill>
              </a:rPr>
              <a:t>tại</a:t>
            </a:r>
            <a:r>
              <a:rPr lang="en-US" sz="1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accent2">
                    <a:lumMod val="75000"/>
                  </a:schemeClr>
                </a:solidFill>
              </a:rPr>
              <a:t>Việt</a:t>
            </a:r>
            <a:r>
              <a:rPr lang="en-US" sz="1400" dirty="0">
                <a:solidFill>
                  <a:schemeClr val="accent2">
                    <a:lumMod val="75000"/>
                  </a:schemeClr>
                </a:solidFill>
              </a:rPr>
              <a:t> Nam</a:t>
            </a: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90B88320-E441-4B0F-984A-2474098AB8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6952840"/>
              </p:ext>
            </p:extLst>
          </p:nvPr>
        </p:nvGraphicFramePr>
        <p:xfrm>
          <a:off x="755576" y="3020888"/>
          <a:ext cx="7056782" cy="991020"/>
        </p:xfrm>
        <a:graphic>
          <a:graphicData uri="http://schemas.openxmlformats.org/drawingml/2006/table">
            <a:tbl>
              <a:tblPr/>
              <a:tblGrid>
                <a:gridCol w="1719478">
                  <a:extLst>
                    <a:ext uri="{9D8B030D-6E8A-4147-A177-3AD203B41FA5}">
                      <a16:colId xmlns:a16="http://schemas.microsoft.com/office/drawing/2014/main" val="1349500990"/>
                    </a:ext>
                  </a:extLst>
                </a:gridCol>
                <a:gridCol w="1898348">
                  <a:extLst>
                    <a:ext uri="{9D8B030D-6E8A-4147-A177-3AD203B41FA5}">
                      <a16:colId xmlns:a16="http://schemas.microsoft.com/office/drawing/2014/main" val="1583010676"/>
                    </a:ext>
                  </a:extLst>
                </a:gridCol>
                <a:gridCol w="1719478">
                  <a:extLst>
                    <a:ext uri="{9D8B030D-6E8A-4147-A177-3AD203B41FA5}">
                      <a16:colId xmlns:a16="http://schemas.microsoft.com/office/drawing/2014/main" val="3761758099"/>
                    </a:ext>
                  </a:extLst>
                </a:gridCol>
                <a:gridCol w="1719478">
                  <a:extLst>
                    <a:ext uri="{9D8B030D-6E8A-4147-A177-3AD203B41FA5}">
                      <a16:colId xmlns:a16="http://schemas.microsoft.com/office/drawing/2014/main" val="767131928"/>
                    </a:ext>
                  </a:extLst>
                </a:gridCol>
              </a:tblGrid>
              <a:tr h="330340">
                <a:tc>
                  <a:txBody>
                    <a:bodyPr/>
                    <a:lstStyle/>
                    <a:p>
                      <a:r>
                        <a:rPr lang="en-US" sz="1100"/>
                        <a:t>Dự án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Công suất ban đầu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Sau mở rộng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Thời gian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256770"/>
                  </a:ext>
                </a:extLst>
              </a:tr>
              <a:tr h="330340">
                <a:tc>
                  <a:txBody>
                    <a:bodyPr/>
                    <a:lstStyle/>
                    <a:p>
                      <a:r>
                        <a:rPr lang="vi-VN" sz="1100"/>
                        <a:t>Thác Mơ (Bình Phước)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150 MW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225 MW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2014–2017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0909640"/>
                  </a:ext>
                </a:extLst>
              </a:tr>
              <a:tr h="330340">
                <a:tc>
                  <a:txBody>
                    <a:bodyPr/>
                    <a:lstStyle/>
                    <a:p>
                      <a:r>
                        <a:rPr lang="en-US" sz="1100" dirty="0" err="1"/>
                        <a:t>Đa</a:t>
                      </a:r>
                      <a:r>
                        <a:rPr lang="en-US" sz="1100" dirty="0"/>
                        <a:t> </a:t>
                      </a:r>
                      <a:r>
                        <a:rPr lang="en-US" sz="1100" dirty="0" err="1"/>
                        <a:t>Nhim</a:t>
                      </a:r>
                      <a:r>
                        <a:rPr lang="en-US" sz="1100" dirty="0"/>
                        <a:t> (</a:t>
                      </a:r>
                      <a:r>
                        <a:rPr lang="en-US" sz="1100" dirty="0" err="1"/>
                        <a:t>Ninh</a:t>
                      </a:r>
                      <a:r>
                        <a:rPr lang="en-US" sz="1100" dirty="0"/>
                        <a:t> </a:t>
                      </a:r>
                      <a:r>
                        <a:rPr lang="en-US" sz="1100" dirty="0" err="1"/>
                        <a:t>Thuận</a:t>
                      </a:r>
                      <a:r>
                        <a:rPr lang="en-US" sz="1100" dirty="0"/>
                        <a:t>)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160 MW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240 MW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2015–2022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92821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9480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54299"/>
            <a:ext cx="9144000" cy="59412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9" name="Title 4"/>
          <p:cNvSpPr txBox="1">
            <a:spLocks/>
          </p:cNvSpPr>
          <p:nvPr/>
        </p:nvSpPr>
        <p:spPr>
          <a:xfrm>
            <a:off x="-396552" y="-12574"/>
            <a:ext cx="8496944" cy="54207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altLang="ko-KR" sz="32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B. PHẦN MỀM VÀ MÔ HÌNH TOÁN HỌC</a:t>
            </a:r>
            <a:endParaRPr lang="ko-KR" altLang="en-US" sz="3200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-1404664" y="915566"/>
            <a:ext cx="683574" cy="730559"/>
          </a:xfrm>
          <a:custGeom>
            <a:avLst/>
            <a:gdLst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700645 w 2149434"/>
              <a:gd name="connsiteY3" fmla="*/ 166255 h 2933205"/>
              <a:gd name="connsiteX4" fmla="*/ 676894 w 2149434"/>
              <a:gd name="connsiteY4" fmla="*/ 0 h 2933205"/>
              <a:gd name="connsiteX5" fmla="*/ 2066307 w 2149434"/>
              <a:gd name="connsiteY5" fmla="*/ 819397 h 2933205"/>
              <a:gd name="connsiteX6" fmla="*/ 2149434 w 2149434"/>
              <a:gd name="connsiteY6" fmla="*/ 593766 h 2933205"/>
              <a:gd name="connsiteX7" fmla="*/ 1816925 w 2149434"/>
              <a:gd name="connsiteY7" fmla="*/ 2933205 h 2933205"/>
              <a:gd name="connsiteX8" fmla="*/ 1187533 w 2149434"/>
              <a:gd name="connsiteY8" fmla="*/ 926275 h 2933205"/>
              <a:gd name="connsiteX9" fmla="*/ 1080655 w 2149434"/>
              <a:gd name="connsiteY9" fmla="*/ 1828800 h 2933205"/>
              <a:gd name="connsiteX10" fmla="*/ 914400 w 2149434"/>
              <a:gd name="connsiteY10" fmla="*/ 1448790 h 2933205"/>
              <a:gd name="connsiteX11" fmla="*/ 795647 w 2149434"/>
              <a:gd name="connsiteY11" fmla="*/ 2933205 h 2933205"/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676894 w 2149434"/>
              <a:gd name="connsiteY3" fmla="*/ 0 h 2933205"/>
              <a:gd name="connsiteX4" fmla="*/ 2066307 w 2149434"/>
              <a:gd name="connsiteY4" fmla="*/ 819397 h 2933205"/>
              <a:gd name="connsiteX5" fmla="*/ 2149434 w 2149434"/>
              <a:gd name="connsiteY5" fmla="*/ 593766 h 2933205"/>
              <a:gd name="connsiteX6" fmla="*/ 1816925 w 2149434"/>
              <a:gd name="connsiteY6" fmla="*/ 2933205 h 2933205"/>
              <a:gd name="connsiteX7" fmla="*/ 1187533 w 2149434"/>
              <a:gd name="connsiteY7" fmla="*/ 926275 h 2933205"/>
              <a:gd name="connsiteX8" fmla="*/ 1080655 w 2149434"/>
              <a:gd name="connsiteY8" fmla="*/ 1828800 h 2933205"/>
              <a:gd name="connsiteX9" fmla="*/ 914400 w 2149434"/>
              <a:gd name="connsiteY9" fmla="*/ 1448790 h 2933205"/>
              <a:gd name="connsiteX10" fmla="*/ 795647 w 2149434"/>
              <a:gd name="connsiteY10" fmla="*/ 2933205 h 2933205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095113"/>
              <a:gd name="connsiteY0" fmla="*/ 3150488 h 3150488"/>
              <a:gd name="connsiteX1" fmla="*/ 0 w 2095113"/>
              <a:gd name="connsiteY1" fmla="*/ 1749200 h 3150488"/>
              <a:gd name="connsiteX2" fmla="*/ 463138 w 2095113"/>
              <a:gd name="connsiteY2" fmla="*/ 1951080 h 3150488"/>
              <a:gd name="connsiteX3" fmla="*/ 776482 w 2095113"/>
              <a:gd name="connsiteY3" fmla="*/ 0 h 3150488"/>
              <a:gd name="connsiteX4" fmla="*/ 1975772 w 2095113"/>
              <a:gd name="connsiteY4" fmla="*/ 991413 h 3150488"/>
              <a:gd name="connsiteX5" fmla="*/ 2095113 w 2095113"/>
              <a:gd name="connsiteY5" fmla="*/ 702407 h 3150488"/>
              <a:gd name="connsiteX6" fmla="*/ 1816925 w 2095113"/>
              <a:gd name="connsiteY6" fmla="*/ 3150488 h 3150488"/>
              <a:gd name="connsiteX7" fmla="*/ 1187533 w 2095113"/>
              <a:gd name="connsiteY7" fmla="*/ 1143558 h 3150488"/>
              <a:gd name="connsiteX8" fmla="*/ 1080655 w 2095113"/>
              <a:gd name="connsiteY8" fmla="*/ 2046083 h 3150488"/>
              <a:gd name="connsiteX9" fmla="*/ 914400 w 2095113"/>
              <a:gd name="connsiteY9" fmla="*/ 1666073 h 3150488"/>
              <a:gd name="connsiteX10" fmla="*/ 795647 w 2095113"/>
              <a:gd name="connsiteY10" fmla="*/ 3150488 h 3150488"/>
              <a:gd name="connsiteX0" fmla="*/ 795647 w 2760540"/>
              <a:gd name="connsiteY0" fmla="*/ 3150488 h 3150488"/>
              <a:gd name="connsiteX1" fmla="*/ 0 w 2760540"/>
              <a:gd name="connsiteY1" fmla="*/ 1749200 h 3150488"/>
              <a:gd name="connsiteX2" fmla="*/ 463138 w 2760540"/>
              <a:gd name="connsiteY2" fmla="*/ 1951080 h 3150488"/>
              <a:gd name="connsiteX3" fmla="*/ 776482 w 2760540"/>
              <a:gd name="connsiteY3" fmla="*/ 0 h 3150488"/>
              <a:gd name="connsiteX4" fmla="*/ 1975772 w 2760540"/>
              <a:gd name="connsiteY4" fmla="*/ 991413 h 3150488"/>
              <a:gd name="connsiteX5" fmla="*/ 2095113 w 2760540"/>
              <a:gd name="connsiteY5" fmla="*/ 702407 h 3150488"/>
              <a:gd name="connsiteX6" fmla="*/ 1816925 w 2760540"/>
              <a:gd name="connsiteY6" fmla="*/ 3150488 h 3150488"/>
              <a:gd name="connsiteX7" fmla="*/ 1187533 w 2760540"/>
              <a:gd name="connsiteY7" fmla="*/ 1143558 h 3150488"/>
              <a:gd name="connsiteX8" fmla="*/ 1080655 w 2760540"/>
              <a:gd name="connsiteY8" fmla="*/ 2046083 h 3150488"/>
              <a:gd name="connsiteX9" fmla="*/ 914400 w 2760540"/>
              <a:gd name="connsiteY9" fmla="*/ 1666073 h 3150488"/>
              <a:gd name="connsiteX10" fmla="*/ 795647 w 2760540"/>
              <a:gd name="connsiteY10" fmla="*/ 3150488 h 3150488"/>
              <a:gd name="connsiteX0" fmla="*/ 795647 w 2904019"/>
              <a:gd name="connsiteY0" fmla="*/ 3150488 h 3150488"/>
              <a:gd name="connsiteX1" fmla="*/ 0 w 2904019"/>
              <a:gd name="connsiteY1" fmla="*/ 1749200 h 3150488"/>
              <a:gd name="connsiteX2" fmla="*/ 463138 w 2904019"/>
              <a:gd name="connsiteY2" fmla="*/ 1951080 h 3150488"/>
              <a:gd name="connsiteX3" fmla="*/ 776482 w 2904019"/>
              <a:gd name="connsiteY3" fmla="*/ 0 h 3150488"/>
              <a:gd name="connsiteX4" fmla="*/ 1975772 w 2904019"/>
              <a:gd name="connsiteY4" fmla="*/ 991413 h 3150488"/>
              <a:gd name="connsiteX5" fmla="*/ 2095113 w 2904019"/>
              <a:gd name="connsiteY5" fmla="*/ 702407 h 3150488"/>
              <a:gd name="connsiteX6" fmla="*/ 1816925 w 2904019"/>
              <a:gd name="connsiteY6" fmla="*/ 3150488 h 3150488"/>
              <a:gd name="connsiteX7" fmla="*/ 1187533 w 2904019"/>
              <a:gd name="connsiteY7" fmla="*/ 1143558 h 3150488"/>
              <a:gd name="connsiteX8" fmla="*/ 1080655 w 2904019"/>
              <a:gd name="connsiteY8" fmla="*/ 2046083 h 3150488"/>
              <a:gd name="connsiteX9" fmla="*/ 914400 w 2904019"/>
              <a:gd name="connsiteY9" fmla="*/ 1666073 h 3150488"/>
              <a:gd name="connsiteX10" fmla="*/ 795647 w 2904019"/>
              <a:gd name="connsiteY10" fmla="*/ 3150488 h 3150488"/>
              <a:gd name="connsiteX0" fmla="*/ 795647 w 2905418"/>
              <a:gd name="connsiteY0" fmla="*/ 3150488 h 3186701"/>
              <a:gd name="connsiteX1" fmla="*/ 0 w 2905418"/>
              <a:gd name="connsiteY1" fmla="*/ 1749200 h 3186701"/>
              <a:gd name="connsiteX2" fmla="*/ 463138 w 2905418"/>
              <a:gd name="connsiteY2" fmla="*/ 1951080 h 3186701"/>
              <a:gd name="connsiteX3" fmla="*/ 776482 w 2905418"/>
              <a:gd name="connsiteY3" fmla="*/ 0 h 3186701"/>
              <a:gd name="connsiteX4" fmla="*/ 1975772 w 2905418"/>
              <a:gd name="connsiteY4" fmla="*/ 991413 h 3186701"/>
              <a:gd name="connsiteX5" fmla="*/ 2095113 w 2905418"/>
              <a:gd name="connsiteY5" fmla="*/ 702407 h 3186701"/>
              <a:gd name="connsiteX6" fmla="*/ 1821452 w 2905418"/>
              <a:gd name="connsiteY6" fmla="*/ 3186701 h 3186701"/>
              <a:gd name="connsiteX7" fmla="*/ 1187533 w 2905418"/>
              <a:gd name="connsiteY7" fmla="*/ 1143558 h 3186701"/>
              <a:gd name="connsiteX8" fmla="*/ 1080655 w 2905418"/>
              <a:gd name="connsiteY8" fmla="*/ 2046083 h 3186701"/>
              <a:gd name="connsiteX9" fmla="*/ 914400 w 2905418"/>
              <a:gd name="connsiteY9" fmla="*/ 1666073 h 3186701"/>
              <a:gd name="connsiteX10" fmla="*/ 795647 w 2905418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1975772 w 2937337"/>
              <a:gd name="connsiteY4" fmla="*/ 991413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893849"/>
              <a:gd name="connsiteY0" fmla="*/ 3150488 h 3186701"/>
              <a:gd name="connsiteX1" fmla="*/ 0 w 2893849"/>
              <a:gd name="connsiteY1" fmla="*/ 1749200 h 3186701"/>
              <a:gd name="connsiteX2" fmla="*/ 463138 w 2893849"/>
              <a:gd name="connsiteY2" fmla="*/ 1951080 h 3186701"/>
              <a:gd name="connsiteX3" fmla="*/ 776482 w 2893849"/>
              <a:gd name="connsiteY3" fmla="*/ 0 h 3186701"/>
              <a:gd name="connsiteX4" fmla="*/ 2034620 w 2893849"/>
              <a:gd name="connsiteY4" fmla="*/ 1294704 h 3186701"/>
              <a:gd name="connsiteX5" fmla="*/ 2031739 w 2893849"/>
              <a:gd name="connsiteY5" fmla="*/ 711461 h 3186701"/>
              <a:gd name="connsiteX6" fmla="*/ 1821452 w 2893849"/>
              <a:gd name="connsiteY6" fmla="*/ 3186701 h 3186701"/>
              <a:gd name="connsiteX7" fmla="*/ 1187533 w 2893849"/>
              <a:gd name="connsiteY7" fmla="*/ 1143558 h 3186701"/>
              <a:gd name="connsiteX8" fmla="*/ 1080655 w 2893849"/>
              <a:gd name="connsiteY8" fmla="*/ 2046083 h 3186701"/>
              <a:gd name="connsiteX9" fmla="*/ 914400 w 2893849"/>
              <a:gd name="connsiteY9" fmla="*/ 1666073 h 3186701"/>
              <a:gd name="connsiteX10" fmla="*/ 795647 w 2893849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03465 w 2936139"/>
              <a:gd name="connsiteY0" fmla="*/ 3168594 h 3186701"/>
              <a:gd name="connsiteX1" fmla="*/ 0 w 2936139"/>
              <a:gd name="connsiteY1" fmla="*/ 1726566 h 3186701"/>
              <a:gd name="connsiteX2" fmla="*/ 404291 w 2936139"/>
              <a:gd name="connsiteY2" fmla="*/ 2009927 h 3186701"/>
              <a:gd name="connsiteX3" fmla="*/ 781009 w 2936139"/>
              <a:gd name="connsiteY3" fmla="*/ 0 h 3186701"/>
              <a:gd name="connsiteX4" fmla="*/ 2039147 w 2936139"/>
              <a:gd name="connsiteY4" fmla="*/ 1294704 h 3186701"/>
              <a:gd name="connsiteX5" fmla="*/ 2036266 w 2936139"/>
              <a:gd name="connsiteY5" fmla="*/ 711461 h 3186701"/>
              <a:gd name="connsiteX6" fmla="*/ 1825979 w 2936139"/>
              <a:gd name="connsiteY6" fmla="*/ 3186701 h 3186701"/>
              <a:gd name="connsiteX7" fmla="*/ 1192060 w 2936139"/>
              <a:gd name="connsiteY7" fmla="*/ 1143558 h 3186701"/>
              <a:gd name="connsiteX8" fmla="*/ 1085182 w 2936139"/>
              <a:gd name="connsiteY8" fmla="*/ 2046083 h 3186701"/>
              <a:gd name="connsiteX9" fmla="*/ 918927 w 2936139"/>
              <a:gd name="connsiteY9" fmla="*/ 1666073 h 3186701"/>
              <a:gd name="connsiteX10" fmla="*/ 1103465 w 2936139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897156"/>
              <a:gd name="connsiteY0" fmla="*/ 3168594 h 3173121"/>
              <a:gd name="connsiteX1" fmla="*/ 0 w 2897156"/>
              <a:gd name="connsiteY1" fmla="*/ 1749200 h 3173121"/>
              <a:gd name="connsiteX2" fmla="*/ 449559 w 2897156"/>
              <a:gd name="connsiteY2" fmla="*/ 2009927 h 3173121"/>
              <a:gd name="connsiteX3" fmla="*/ 826277 w 2897156"/>
              <a:gd name="connsiteY3" fmla="*/ 0 h 3173121"/>
              <a:gd name="connsiteX4" fmla="*/ 2084415 w 2897156"/>
              <a:gd name="connsiteY4" fmla="*/ 1294704 h 3173121"/>
              <a:gd name="connsiteX5" fmla="*/ 2081534 w 2897156"/>
              <a:gd name="connsiteY5" fmla="*/ 711461 h 3173121"/>
              <a:gd name="connsiteX6" fmla="*/ 1581537 w 2897156"/>
              <a:gd name="connsiteY6" fmla="*/ 3173121 h 3173121"/>
              <a:gd name="connsiteX7" fmla="*/ 1237328 w 2897156"/>
              <a:gd name="connsiteY7" fmla="*/ 1143558 h 3173121"/>
              <a:gd name="connsiteX8" fmla="*/ 1130450 w 2897156"/>
              <a:gd name="connsiteY8" fmla="*/ 2046083 h 3173121"/>
              <a:gd name="connsiteX9" fmla="*/ 918927 w 2897156"/>
              <a:gd name="connsiteY9" fmla="*/ 1697760 h 3173121"/>
              <a:gd name="connsiteX10" fmla="*/ 1148733 w 2897156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288886 w 2969045"/>
              <a:gd name="connsiteY8" fmla="*/ 2367481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69045" h="3173121">
                <a:moveTo>
                  <a:pt x="1148733" y="3168594"/>
                </a:moveTo>
                <a:cubicBezTo>
                  <a:pt x="-68605" y="2992718"/>
                  <a:pt x="289357" y="2373225"/>
                  <a:pt x="0" y="1749200"/>
                </a:cubicBezTo>
                <a:cubicBezTo>
                  <a:pt x="211718" y="1712379"/>
                  <a:pt x="518500" y="2277611"/>
                  <a:pt x="449559" y="2009927"/>
                </a:cubicBezTo>
                <a:cubicBezTo>
                  <a:pt x="87752" y="952162"/>
                  <a:pt x="1169975" y="921963"/>
                  <a:pt x="826277" y="0"/>
                </a:cubicBezTo>
                <a:cubicBezTo>
                  <a:pt x="1894489" y="60376"/>
                  <a:pt x="1582046" y="1053258"/>
                  <a:pt x="2084415" y="1294704"/>
                </a:cubicBezTo>
                <a:cubicBezTo>
                  <a:pt x="2220765" y="1319082"/>
                  <a:pt x="2384277" y="1207659"/>
                  <a:pt x="2081534" y="711461"/>
                </a:cubicBezTo>
                <a:cubicBezTo>
                  <a:pt x="3844765" y="2025429"/>
                  <a:pt x="2606774" y="3099478"/>
                  <a:pt x="1581537" y="3173121"/>
                </a:cubicBezTo>
                <a:cubicBezTo>
                  <a:pt x="2049242" y="2917586"/>
                  <a:pt x="2204598" y="1824606"/>
                  <a:pt x="1237328" y="1143558"/>
                </a:cubicBezTo>
                <a:cubicBezTo>
                  <a:pt x="1479342" y="1777869"/>
                  <a:pt x="1318476" y="2090782"/>
                  <a:pt x="1162138" y="2408222"/>
                </a:cubicBezTo>
                <a:cubicBezTo>
                  <a:pt x="1159532" y="2246847"/>
                  <a:pt x="1324413" y="1899876"/>
                  <a:pt x="918927" y="1697760"/>
                </a:cubicBezTo>
                <a:cubicBezTo>
                  <a:pt x="1108697" y="2305733"/>
                  <a:pt x="307113" y="2497246"/>
                  <a:pt x="1148733" y="31685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602C857-5DCF-4F24-AC57-568641839A27}"/>
              </a:ext>
            </a:extLst>
          </p:cNvPr>
          <p:cNvSpPr/>
          <p:nvPr/>
        </p:nvSpPr>
        <p:spPr>
          <a:xfrm>
            <a:off x="107504" y="1198568"/>
            <a:ext cx="3096344" cy="136815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1.Mục </a:t>
            </a:r>
            <a:r>
              <a:rPr lang="en-US" sz="1200" dirty="0" err="1"/>
              <a:t>tiêu</a:t>
            </a:r>
            <a:r>
              <a:rPr lang="en-US" sz="1200" dirty="0"/>
              <a:t>: </a:t>
            </a:r>
            <a:r>
              <a:rPr lang="vi-VN" sz="1200" dirty="0"/>
              <a:t>Xây dựng mô hình mô phỏng hoạt động của nhà máy thủy điện nhỏ </a:t>
            </a:r>
            <a:r>
              <a:rPr lang="en-US" sz="1200" dirty="0"/>
              <a:t>    </a:t>
            </a:r>
            <a:r>
              <a:rPr lang="vi-VN" sz="1200" dirty="0"/>
              <a:t>tích hợp pin, tối ưu dòng điện phát lên</a:t>
            </a:r>
            <a:r>
              <a:rPr lang="en-US" sz="1200" dirty="0"/>
              <a:t>    </a:t>
            </a:r>
            <a:r>
              <a:rPr lang="vi-VN" sz="1200" dirty="0"/>
              <a:t> lưới.</a:t>
            </a:r>
            <a:endParaRPr lang="en-US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46D23C-4B76-49C3-9219-B7176EDECBF0}"/>
              </a:ext>
            </a:extLst>
          </p:cNvPr>
          <p:cNvSpPr txBox="1"/>
          <p:nvPr/>
        </p:nvSpPr>
        <p:spPr>
          <a:xfrm>
            <a:off x="107504" y="699542"/>
            <a:ext cx="720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600" b="1" dirty="0"/>
              <a:t>I. Ứng dụng Matlab – Simulink cho thủy điện nhỏ có lưu trữ pin</a:t>
            </a:r>
            <a:endParaRPr lang="en-US" sz="1600" b="1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2C2D049-50EF-4796-B464-D601922AAEAD}"/>
              </a:ext>
            </a:extLst>
          </p:cNvPr>
          <p:cNvSpPr/>
          <p:nvPr/>
        </p:nvSpPr>
        <p:spPr>
          <a:xfrm>
            <a:off x="4283968" y="1228461"/>
            <a:ext cx="4608512" cy="3196047"/>
          </a:xfrm>
          <a:prstGeom prst="round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b="1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Cấu</a:t>
            </a:r>
            <a:r>
              <a:rPr lang="en-US" sz="1400" b="1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trúc</a:t>
            </a:r>
            <a:r>
              <a:rPr lang="en-US" sz="1400" b="1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mô</a:t>
            </a:r>
            <a:r>
              <a:rPr lang="en-US" sz="1400" b="1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1400" b="1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1400" kern="100" dirty="0">
              <a:solidFill>
                <a:schemeClr val="tx1"/>
              </a:solidFill>
              <a:effectLst/>
              <a:ea typeface="Aptos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400" b="1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Input:</a:t>
            </a:r>
            <a:r>
              <a:rPr lang="en-US" sz="14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Dữ</a:t>
            </a:r>
            <a:r>
              <a:rPr lang="en-US" sz="14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14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14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14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14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suất</a:t>
            </a:r>
            <a:r>
              <a:rPr lang="en-US" sz="14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14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14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400" kern="100" dirty="0">
              <a:solidFill>
                <a:schemeClr val="tx1"/>
              </a:solidFill>
              <a:effectLst/>
              <a:ea typeface="Aptos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400" b="1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Lưới</a:t>
            </a:r>
            <a:r>
              <a:rPr lang="en-US" sz="1400" b="1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1400" b="1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4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14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14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suất</a:t>
            </a:r>
            <a:r>
              <a:rPr lang="en-US" sz="14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14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ra (</a:t>
            </a:r>
            <a:r>
              <a:rPr lang="en-US" sz="14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Pgrid</a:t>
            </a:r>
            <a:r>
              <a:rPr lang="en-US" sz="14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sz="1400" kern="100" dirty="0">
              <a:solidFill>
                <a:schemeClr val="tx1"/>
              </a:solidFill>
              <a:effectLst/>
              <a:ea typeface="Aptos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400" b="1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Pin &amp; </a:t>
            </a:r>
            <a:r>
              <a:rPr lang="en-US" sz="1400" b="1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1400" b="1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sạc</a:t>
            </a:r>
            <a:r>
              <a:rPr lang="en-US" sz="1400" b="1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4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14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r>
              <a:rPr lang="en-US" sz="14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sạc</a:t>
            </a:r>
            <a:r>
              <a:rPr lang="en-US" sz="14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4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xả</a:t>
            </a:r>
            <a:r>
              <a:rPr lang="en-US" sz="14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4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Pbat</a:t>
            </a:r>
            <a:r>
              <a:rPr lang="en-US" sz="14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SoC).</a:t>
            </a:r>
            <a:endParaRPr lang="en-US" sz="1400" kern="100" dirty="0">
              <a:solidFill>
                <a:schemeClr val="tx1"/>
              </a:solidFill>
              <a:effectLst/>
              <a:ea typeface="Aptos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400" b="1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1400" b="1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khiển</a:t>
            </a:r>
            <a:r>
              <a:rPr lang="en-US" sz="1400" b="1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sz="1400" b="1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sz="1400" b="1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4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Tối</a:t>
            </a:r>
            <a:r>
              <a:rPr lang="en-US" sz="14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ưu</a:t>
            </a:r>
            <a:r>
              <a:rPr lang="en-US" sz="14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14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14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hàm</a:t>
            </a:r>
            <a:r>
              <a:rPr lang="en-US" sz="14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4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linprog</a:t>
            </a:r>
            <a:r>
              <a:rPr lang="en-US" sz="14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400" kern="100" dirty="0">
              <a:solidFill>
                <a:schemeClr val="tx1"/>
              </a:solidFill>
              <a:effectLst/>
              <a:ea typeface="Aptos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400" b="1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sz="1400" b="1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thống</a:t>
            </a:r>
            <a:r>
              <a:rPr lang="en-US" sz="1400" b="1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nhiệt</a:t>
            </a:r>
            <a:r>
              <a:rPr lang="en-US" sz="1400" b="1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4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Mô</a:t>
            </a:r>
            <a:r>
              <a:rPr lang="en-US" sz="14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phỏng</a:t>
            </a:r>
            <a:r>
              <a:rPr lang="en-US" sz="14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sz="14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hưởng</a:t>
            </a:r>
            <a:r>
              <a:rPr lang="en-US" sz="14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nhiệt</a:t>
            </a:r>
            <a:r>
              <a:rPr lang="en-US" sz="14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14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tới</a:t>
            </a:r>
            <a:r>
              <a:rPr lang="en-US" sz="14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sz="14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suất</a:t>
            </a:r>
            <a:r>
              <a:rPr lang="en-US" sz="14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pin.</a:t>
            </a:r>
            <a:endParaRPr lang="en-US" sz="1400" kern="100" dirty="0">
              <a:solidFill>
                <a:schemeClr val="tx1"/>
              </a:solidFill>
              <a:effectLst/>
              <a:ea typeface="Aptos"/>
              <a:cs typeface="Times New Roman" panose="02020603050405020304" pitchFamily="18" charset="0"/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 </a:t>
            </a:r>
          </a:p>
        </p:txBody>
      </p:sp>
      <p:cxnSp>
        <p:nvCxnSpPr>
          <p:cNvPr id="15" name="Connector: Curved 14">
            <a:extLst>
              <a:ext uri="{FF2B5EF4-FFF2-40B4-BE49-F238E27FC236}">
                <a16:creationId xmlns:a16="http://schemas.microsoft.com/office/drawing/2014/main" id="{6C458EBB-76F3-47A0-A3EF-A1333FFA6F52}"/>
              </a:ext>
            </a:extLst>
          </p:cNvPr>
          <p:cNvCxnSpPr>
            <a:cxnSpLocks/>
            <a:stCxn id="2" idx="3"/>
          </p:cNvCxnSpPr>
          <p:nvPr/>
        </p:nvCxnSpPr>
        <p:spPr>
          <a:xfrm>
            <a:off x="3203848" y="1882644"/>
            <a:ext cx="1080120" cy="404471"/>
          </a:xfrm>
          <a:prstGeom prst="curvedConnector3">
            <a:avLst>
              <a:gd name="adj1" fmla="val 50000"/>
            </a:avLst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DA8CDE5E-DC17-44C5-AFD0-4550C9F021F7}"/>
              </a:ext>
            </a:extLst>
          </p:cNvPr>
          <p:cNvSpPr/>
          <p:nvPr/>
        </p:nvSpPr>
        <p:spPr>
          <a:xfrm>
            <a:off x="115243" y="2931791"/>
            <a:ext cx="3448645" cy="1656184"/>
          </a:xfrm>
          <a:prstGeom prst="round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b="1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1200" b="1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1200" b="1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1200" kern="100" dirty="0">
              <a:solidFill>
                <a:schemeClr val="tx1"/>
              </a:solidFill>
              <a:effectLst/>
              <a:ea typeface="Aptos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Sai </a:t>
            </a:r>
            <a:r>
              <a:rPr lang="en-US" sz="12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12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mô</a:t>
            </a:r>
            <a:r>
              <a:rPr lang="en-US" sz="12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phỏng</a:t>
            </a:r>
            <a:r>
              <a:rPr lang="en-US" sz="12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r>
              <a:rPr lang="en-US" sz="12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(~0.9%), </a:t>
            </a:r>
            <a:r>
              <a:rPr lang="en-US" sz="12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lợi</a:t>
            </a:r>
            <a:r>
              <a:rPr lang="en-US" sz="12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nhuận</a:t>
            </a:r>
            <a:r>
              <a:rPr lang="en-US" sz="12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2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tăng</a:t>
            </a:r>
            <a:r>
              <a:rPr lang="en-US" sz="12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~9.7%.</a:t>
            </a:r>
            <a:endParaRPr lang="en-US" sz="1200" kern="100" dirty="0">
              <a:solidFill>
                <a:schemeClr val="tx1"/>
              </a:solidFill>
              <a:effectLst/>
              <a:ea typeface="Aptos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Mô</a:t>
            </a:r>
            <a:r>
              <a:rPr lang="en-US" sz="12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12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12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12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sz="12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rộng</a:t>
            </a:r>
            <a:r>
              <a:rPr lang="en-US" sz="12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12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12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sz="12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12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12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12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2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ứng</a:t>
            </a:r>
            <a:r>
              <a:rPr lang="en-US" sz="12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12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12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12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kern="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dục</a:t>
            </a:r>
            <a:r>
              <a:rPr lang="en-US" sz="12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200" kern="100" dirty="0">
              <a:solidFill>
                <a:schemeClr val="tx1"/>
              </a:solidFill>
              <a:effectLst/>
              <a:ea typeface="Aptos"/>
              <a:cs typeface="Times New Roman" panose="02020603050405020304" pitchFamily="18" charset="0"/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22" name="Connector: Curved 21">
            <a:extLst>
              <a:ext uri="{FF2B5EF4-FFF2-40B4-BE49-F238E27FC236}">
                <a16:creationId xmlns:a16="http://schemas.microsoft.com/office/drawing/2014/main" id="{FF55C56D-E414-4C2D-99AD-E779CBAAD468}"/>
              </a:ext>
            </a:extLst>
          </p:cNvPr>
          <p:cNvCxnSpPr>
            <a:cxnSpLocks/>
          </p:cNvCxnSpPr>
          <p:nvPr/>
        </p:nvCxnSpPr>
        <p:spPr>
          <a:xfrm rot="10800000" flipV="1">
            <a:off x="3643635" y="3367236"/>
            <a:ext cx="640333" cy="392647"/>
          </a:xfrm>
          <a:prstGeom prst="curvedConnector3">
            <a:avLst>
              <a:gd name="adj1" fmla="val 50000"/>
            </a:avLst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2839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7" grpId="0" animBg="1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54299"/>
            <a:ext cx="9144000" cy="59412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9" name="Title 4"/>
          <p:cNvSpPr txBox="1">
            <a:spLocks/>
          </p:cNvSpPr>
          <p:nvPr/>
        </p:nvSpPr>
        <p:spPr>
          <a:xfrm>
            <a:off x="-396552" y="-12574"/>
            <a:ext cx="8496944" cy="54207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altLang="ko-KR" sz="32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B. PHẦN MỀM VÀ MÔ HÌNH TOÁN HỌC</a:t>
            </a:r>
            <a:endParaRPr lang="ko-KR" altLang="en-US" sz="3200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-1404664" y="915566"/>
            <a:ext cx="683574" cy="730559"/>
          </a:xfrm>
          <a:custGeom>
            <a:avLst/>
            <a:gdLst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700645 w 2149434"/>
              <a:gd name="connsiteY3" fmla="*/ 166255 h 2933205"/>
              <a:gd name="connsiteX4" fmla="*/ 676894 w 2149434"/>
              <a:gd name="connsiteY4" fmla="*/ 0 h 2933205"/>
              <a:gd name="connsiteX5" fmla="*/ 2066307 w 2149434"/>
              <a:gd name="connsiteY5" fmla="*/ 819397 h 2933205"/>
              <a:gd name="connsiteX6" fmla="*/ 2149434 w 2149434"/>
              <a:gd name="connsiteY6" fmla="*/ 593766 h 2933205"/>
              <a:gd name="connsiteX7" fmla="*/ 1816925 w 2149434"/>
              <a:gd name="connsiteY7" fmla="*/ 2933205 h 2933205"/>
              <a:gd name="connsiteX8" fmla="*/ 1187533 w 2149434"/>
              <a:gd name="connsiteY8" fmla="*/ 926275 h 2933205"/>
              <a:gd name="connsiteX9" fmla="*/ 1080655 w 2149434"/>
              <a:gd name="connsiteY9" fmla="*/ 1828800 h 2933205"/>
              <a:gd name="connsiteX10" fmla="*/ 914400 w 2149434"/>
              <a:gd name="connsiteY10" fmla="*/ 1448790 h 2933205"/>
              <a:gd name="connsiteX11" fmla="*/ 795647 w 2149434"/>
              <a:gd name="connsiteY11" fmla="*/ 2933205 h 2933205"/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676894 w 2149434"/>
              <a:gd name="connsiteY3" fmla="*/ 0 h 2933205"/>
              <a:gd name="connsiteX4" fmla="*/ 2066307 w 2149434"/>
              <a:gd name="connsiteY4" fmla="*/ 819397 h 2933205"/>
              <a:gd name="connsiteX5" fmla="*/ 2149434 w 2149434"/>
              <a:gd name="connsiteY5" fmla="*/ 593766 h 2933205"/>
              <a:gd name="connsiteX6" fmla="*/ 1816925 w 2149434"/>
              <a:gd name="connsiteY6" fmla="*/ 2933205 h 2933205"/>
              <a:gd name="connsiteX7" fmla="*/ 1187533 w 2149434"/>
              <a:gd name="connsiteY7" fmla="*/ 926275 h 2933205"/>
              <a:gd name="connsiteX8" fmla="*/ 1080655 w 2149434"/>
              <a:gd name="connsiteY8" fmla="*/ 1828800 h 2933205"/>
              <a:gd name="connsiteX9" fmla="*/ 914400 w 2149434"/>
              <a:gd name="connsiteY9" fmla="*/ 1448790 h 2933205"/>
              <a:gd name="connsiteX10" fmla="*/ 795647 w 2149434"/>
              <a:gd name="connsiteY10" fmla="*/ 2933205 h 2933205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095113"/>
              <a:gd name="connsiteY0" fmla="*/ 3150488 h 3150488"/>
              <a:gd name="connsiteX1" fmla="*/ 0 w 2095113"/>
              <a:gd name="connsiteY1" fmla="*/ 1749200 h 3150488"/>
              <a:gd name="connsiteX2" fmla="*/ 463138 w 2095113"/>
              <a:gd name="connsiteY2" fmla="*/ 1951080 h 3150488"/>
              <a:gd name="connsiteX3" fmla="*/ 776482 w 2095113"/>
              <a:gd name="connsiteY3" fmla="*/ 0 h 3150488"/>
              <a:gd name="connsiteX4" fmla="*/ 1975772 w 2095113"/>
              <a:gd name="connsiteY4" fmla="*/ 991413 h 3150488"/>
              <a:gd name="connsiteX5" fmla="*/ 2095113 w 2095113"/>
              <a:gd name="connsiteY5" fmla="*/ 702407 h 3150488"/>
              <a:gd name="connsiteX6" fmla="*/ 1816925 w 2095113"/>
              <a:gd name="connsiteY6" fmla="*/ 3150488 h 3150488"/>
              <a:gd name="connsiteX7" fmla="*/ 1187533 w 2095113"/>
              <a:gd name="connsiteY7" fmla="*/ 1143558 h 3150488"/>
              <a:gd name="connsiteX8" fmla="*/ 1080655 w 2095113"/>
              <a:gd name="connsiteY8" fmla="*/ 2046083 h 3150488"/>
              <a:gd name="connsiteX9" fmla="*/ 914400 w 2095113"/>
              <a:gd name="connsiteY9" fmla="*/ 1666073 h 3150488"/>
              <a:gd name="connsiteX10" fmla="*/ 795647 w 2095113"/>
              <a:gd name="connsiteY10" fmla="*/ 3150488 h 3150488"/>
              <a:gd name="connsiteX0" fmla="*/ 795647 w 2760540"/>
              <a:gd name="connsiteY0" fmla="*/ 3150488 h 3150488"/>
              <a:gd name="connsiteX1" fmla="*/ 0 w 2760540"/>
              <a:gd name="connsiteY1" fmla="*/ 1749200 h 3150488"/>
              <a:gd name="connsiteX2" fmla="*/ 463138 w 2760540"/>
              <a:gd name="connsiteY2" fmla="*/ 1951080 h 3150488"/>
              <a:gd name="connsiteX3" fmla="*/ 776482 w 2760540"/>
              <a:gd name="connsiteY3" fmla="*/ 0 h 3150488"/>
              <a:gd name="connsiteX4" fmla="*/ 1975772 w 2760540"/>
              <a:gd name="connsiteY4" fmla="*/ 991413 h 3150488"/>
              <a:gd name="connsiteX5" fmla="*/ 2095113 w 2760540"/>
              <a:gd name="connsiteY5" fmla="*/ 702407 h 3150488"/>
              <a:gd name="connsiteX6" fmla="*/ 1816925 w 2760540"/>
              <a:gd name="connsiteY6" fmla="*/ 3150488 h 3150488"/>
              <a:gd name="connsiteX7" fmla="*/ 1187533 w 2760540"/>
              <a:gd name="connsiteY7" fmla="*/ 1143558 h 3150488"/>
              <a:gd name="connsiteX8" fmla="*/ 1080655 w 2760540"/>
              <a:gd name="connsiteY8" fmla="*/ 2046083 h 3150488"/>
              <a:gd name="connsiteX9" fmla="*/ 914400 w 2760540"/>
              <a:gd name="connsiteY9" fmla="*/ 1666073 h 3150488"/>
              <a:gd name="connsiteX10" fmla="*/ 795647 w 2760540"/>
              <a:gd name="connsiteY10" fmla="*/ 3150488 h 3150488"/>
              <a:gd name="connsiteX0" fmla="*/ 795647 w 2904019"/>
              <a:gd name="connsiteY0" fmla="*/ 3150488 h 3150488"/>
              <a:gd name="connsiteX1" fmla="*/ 0 w 2904019"/>
              <a:gd name="connsiteY1" fmla="*/ 1749200 h 3150488"/>
              <a:gd name="connsiteX2" fmla="*/ 463138 w 2904019"/>
              <a:gd name="connsiteY2" fmla="*/ 1951080 h 3150488"/>
              <a:gd name="connsiteX3" fmla="*/ 776482 w 2904019"/>
              <a:gd name="connsiteY3" fmla="*/ 0 h 3150488"/>
              <a:gd name="connsiteX4" fmla="*/ 1975772 w 2904019"/>
              <a:gd name="connsiteY4" fmla="*/ 991413 h 3150488"/>
              <a:gd name="connsiteX5" fmla="*/ 2095113 w 2904019"/>
              <a:gd name="connsiteY5" fmla="*/ 702407 h 3150488"/>
              <a:gd name="connsiteX6" fmla="*/ 1816925 w 2904019"/>
              <a:gd name="connsiteY6" fmla="*/ 3150488 h 3150488"/>
              <a:gd name="connsiteX7" fmla="*/ 1187533 w 2904019"/>
              <a:gd name="connsiteY7" fmla="*/ 1143558 h 3150488"/>
              <a:gd name="connsiteX8" fmla="*/ 1080655 w 2904019"/>
              <a:gd name="connsiteY8" fmla="*/ 2046083 h 3150488"/>
              <a:gd name="connsiteX9" fmla="*/ 914400 w 2904019"/>
              <a:gd name="connsiteY9" fmla="*/ 1666073 h 3150488"/>
              <a:gd name="connsiteX10" fmla="*/ 795647 w 2904019"/>
              <a:gd name="connsiteY10" fmla="*/ 3150488 h 3150488"/>
              <a:gd name="connsiteX0" fmla="*/ 795647 w 2905418"/>
              <a:gd name="connsiteY0" fmla="*/ 3150488 h 3186701"/>
              <a:gd name="connsiteX1" fmla="*/ 0 w 2905418"/>
              <a:gd name="connsiteY1" fmla="*/ 1749200 h 3186701"/>
              <a:gd name="connsiteX2" fmla="*/ 463138 w 2905418"/>
              <a:gd name="connsiteY2" fmla="*/ 1951080 h 3186701"/>
              <a:gd name="connsiteX3" fmla="*/ 776482 w 2905418"/>
              <a:gd name="connsiteY3" fmla="*/ 0 h 3186701"/>
              <a:gd name="connsiteX4" fmla="*/ 1975772 w 2905418"/>
              <a:gd name="connsiteY4" fmla="*/ 991413 h 3186701"/>
              <a:gd name="connsiteX5" fmla="*/ 2095113 w 2905418"/>
              <a:gd name="connsiteY5" fmla="*/ 702407 h 3186701"/>
              <a:gd name="connsiteX6" fmla="*/ 1821452 w 2905418"/>
              <a:gd name="connsiteY6" fmla="*/ 3186701 h 3186701"/>
              <a:gd name="connsiteX7" fmla="*/ 1187533 w 2905418"/>
              <a:gd name="connsiteY7" fmla="*/ 1143558 h 3186701"/>
              <a:gd name="connsiteX8" fmla="*/ 1080655 w 2905418"/>
              <a:gd name="connsiteY8" fmla="*/ 2046083 h 3186701"/>
              <a:gd name="connsiteX9" fmla="*/ 914400 w 2905418"/>
              <a:gd name="connsiteY9" fmla="*/ 1666073 h 3186701"/>
              <a:gd name="connsiteX10" fmla="*/ 795647 w 2905418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1975772 w 2937337"/>
              <a:gd name="connsiteY4" fmla="*/ 991413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893849"/>
              <a:gd name="connsiteY0" fmla="*/ 3150488 h 3186701"/>
              <a:gd name="connsiteX1" fmla="*/ 0 w 2893849"/>
              <a:gd name="connsiteY1" fmla="*/ 1749200 h 3186701"/>
              <a:gd name="connsiteX2" fmla="*/ 463138 w 2893849"/>
              <a:gd name="connsiteY2" fmla="*/ 1951080 h 3186701"/>
              <a:gd name="connsiteX3" fmla="*/ 776482 w 2893849"/>
              <a:gd name="connsiteY3" fmla="*/ 0 h 3186701"/>
              <a:gd name="connsiteX4" fmla="*/ 2034620 w 2893849"/>
              <a:gd name="connsiteY4" fmla="*/ 1294704 h 3186701"/>
              <a:gd name="connsiteX5" fmla="*/ 2031739 w 2893849"/>
              <a:gd name="connsiteY5" fmla="*/ 711461 h 3186701"/>
              <a:gd name="connsiteX6" fmla="*/ 1821452 w 2893849"/>
              <a:gd name="connsiteY6" fmla="*/ 3186701 h 3186701"/>
              <a:gd name="connsiteX7" fmla="*/ 1187533 w 2893849"/>
              <a:gd name="connsiteY7" fmla="*/ 1143558 h 3186701"/>
              <a:gd name="connsiteX8" fmla="*/ 1080655 w 2893849"/>
              <a:gd name="connsiteY8" fmla="*/ 2046083 h 3186701"/>
              <a:gd name="connsiteX9" fmla="*/ 914400 w 2893849"/>
              <a:gd name="connsiteY9" fmla="*/ 1666073 h 3186701"/>
              <a:gd name="connsiteX10" fmla="*/ 795647 w 2893849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03465 w 2936139"/>
              <a:gd name="connsiteY0" fmla="*/ 3168594 h 3186701"/>
              <a:gd name="connsiteX1" fmla="*/ 0 w 2936139"/>
              <a:gd name="connsiteY1" fmla="*/ 1726566 h 3186701"/>
              <a:gd name="connsiteX2" fmla="*/ 404291 w 2936139"/>
              <a:gd name="connsiteY2" fmla="*/ 2009927 h 3186701"/>
              <a:gd name="connsiteX3" fmla="*/ 781009 w 2936139"/>
              <a:gd name="connsiteY3" fmla="*/ 0 h 3186701"/>
              <a:gd name="connsiteX4" fmla="*/ 2039147 w 2936139"/>
              <a:gd name="connsiteY4" fmla="*/ 1294704 h 3186701"/>
              <a:gd name="connsiteX5" fmla="*/ 2036266 w 2936139"/>
              <a:gd name="connsiteY5" fmla="*/ 711461 h 3186701"/>
              <a:gd name="connsiteX6" fmla="*/ 1825979 w 2936139"/>
              <a:gd name="connsiteY6" fmla="*/ 3186701 h 3186701"/>
              <a:gd name="connsiteX7" fmla="*/ 1192060 w 2936139"/>
              <a:gd name="connsiteY7" fmla="*/ 1143558 h 3186701"/>
              <a:gd name="connsiteX8" fmla="*/ 1085182 w 2936139"/>
              <a:gd name="connsiteY8" fmla="*/ 2046083 h 3186701"/>
              <a:gd name="connsiteX9" fmla="*/ 918927 w 2936139"/>
              <a:gd name="connsiteY9" fmla="*/ 1666073 h 3186701"/>
              <a:gd name="connsiteX10" fmla="*/ 1103465 w 2936139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897156"/>
              <a:gd name="connsiteY0" fmla="*/ 3168594 h 3173121"/>
              <a:gd name="connsiteX1" fmla="*/ 0 w 2897156"/>
              <a:gd name="connsiteY1" fmla="*/ 1749200 h 3173121"/>
              <a:gd name="connsiteX2" fmla="*/ 449559 w 2897156"/>
              <a:gd name="connsiteY2" fmla="*/ 2009927 h 3173121"/>
              <a:gd name="connsiteX3" fmla="*/ 826277 w 2897156"/>
              <a:gd name="connsiteY3" fmla="*/ 0 h 3173121"/>
              <a:gd name="connsiteX4" fmla="*/ 2084415 w 2897156"/>
              <a:gd name="connsiteY4" fmla="*/ 1294704 h 3173121"/>
              <a:gd name="connsiteX5" fmla="*/ 2081534 w 2897156"/>
              <a:gd name="connsiteY5" fmla="*/ 711461 h 3173121"/>
              <a:gd name="connsiteX6" fmla="*/ 1581537 w 2897156"/>
              <a:gd name="connsiteY6" fmla="*/ 3173121 h 3173121"/>
              <a:gd name="connsiteX7" fmla="*/ 1237328 w 2897156"/>
              <a:gd name="connsiteY7" fmla="*/ 1143558 h 3173121"/>
              <a:gd name="connsiteX8" fmla="*/ 1130450 w 2897156"/>
              <a:gd name="connsiteY8" fmla="*/ 2046083 h 3173121"/>
              <a:gd name="connsiteX9" fmla="*/ 918927 w 2897156"/>
              <a:gd name="connsiteY9" fmla="*/ 1697760 h 3173121"/>
              <a:gd name="connsiteX10" fmla="*/ 1148733 w 2897156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288886 w 2969045"/>
              <a:gd name="connsiteY8" fmla="*/ 2367481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69045" h="3173121">
                <a:moveTo>
                  <a:pt x="1148733" y="3168594"/>
                </a:moveTo>
                <a:cubicBezTo>
                  <a:pt x="-68605" y="2992718"/>
                  <a:pt x="289357" y="2373225"/>
                  <a:pt x="0" y="1749200"/>
                </a:cubicBezTo>
                <a:cubicBezTo>
                  <a:pt x="211718" y="1712379"/>
                  <a:pt x="518500" y="2277611"/>
                  <a:pt x="449559" y="2009927"/>
                </a:cubicBezTo>
                <a:cubicBezTo>
                  <a:pt x="87752" y="952162"/>
                  <a:pt x="1169975" y="921963"/>
                  <a:pt x="826277" y="0"/>
                </a:cubicBezTo>
                <a:cubicBezTo>
                  <a:pt x="1894489" y="60376"/>
                  <a:pt x="1582046" y="1053258"/>
                  <a:pt x="2084415" y="1294704"/>
                </a:cubicBezTo>
                <a:cubicBezTo>
                  <a:pt x="2220765" y="1319082"/>
                  <a:pt x="2384277" y="1207659"/>
                  <a:pt x="2081534" y="711461"/>
                </a:cubicBezTo>
                <a:cubicBezTo>
                  <a:pt x="3844765" y="2025429"/>
                  <a:pt x="2606774" y="3099478"/>
                  <a:pt x="1581537" y="3173121"/>
                </a:cubicBezTo>
                <a:cubicBezTo>
                  <a:pt x="2049242" y="2917586"/>
                  <a:pt x="2204598" y="1824606"/>
                  <a:pt x="1237328" y="1143558"/>
                </a:cubicBezTo>
                <a:cubicBezTo>
                  <a:pt x="1479342" y="1777869"/>
                  <a:pt x="1318476" y="2090782"/>
                  <a:pt x="1162138" y="2408222"/>
                </a:cubicBezTo>
                <a:cubicBezTo>
                  <a:pt x="1159532" y="2246847"/>
                  <a:pt x="1324413" y="1899876"/>
                  <a:pt x="918927" y="1697760"/>
                </a:cubicBezTo>
                <a:cubicBezTo>
                  <a:pt x="1108697" y="2305733"/>
                  <a:pt x="307113" y="2497246"/>
                  <a:pt x="1148733" y="31685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46D23C-4B76-49C3-9219-B7176EDECBF0}"/>
              </a:ext>
            </a:extLst>
          </p:cNvPr>
          <p:cNvSpPr txBox="1"/>
          <p:nvPr/>
        </p:nvSpPr>
        <p:spPr>
          <a:xfrm>
            <a:off x="107504" y="699542"/>
            <a:ext cx="720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600" b="1" dirty="0"/>
              <a:t>I</a:t>
            </a:r>
            <a:r>
              <a:rPr lang="en-US" sz="1600" b="1" dirty="0"/>
              <a:t>I</a:t>
            </a:r>
            <a:r>
              <a:rPr lang="vi-VN" sz="1600" b="1" dirty="0"/>
              <a:t>. </a:t>
            </a:r>
            <a:r>
              <a:rPr lang="en-US" sz="1600" b="1" dirty="0"/>
              <a:t>HƯỚNG MỞ RỘNG MÔ HÌNH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3F6026-A68C-4134-BCF6-77CDEA929194}"/>
              </a:ext>
            </a:extLst>
          </p:cNvPr>
          <p:cNvSpPr txBox="1"/>
          <p:nvPr/>
        </p:nvSpPr>
        <p:spPr>
          <a:xfrm>
            <a:off x="107504" y="1263916"/>
            <a:ext cx="4536504" cy="2502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3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Phi </a:t>
            </a:r>
            <a:r>
              <a:rPr lang="en-US" sz="13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tuyến</a:t>
            </a:r>
            <a:r>
              <a:rPr lang="en-US" sz="13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13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mô</a:t>
            </a:r>
            <a:r>
              <a:rPr lang="en-US" sz="13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13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mềm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Matlab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Smulink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endParaRPr lang="en-US" sz="13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3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Hybrid </a:t>
            </a:r>
            <a:r>
              <a:rPr lang="en-US" sz="13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sz="13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thống</a:t>
            </a:r>
            <a:r>
              <a:rPr lang="en-US" sz="13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thêm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trời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gió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3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3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AI/ML: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Dự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báo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khiển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minh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3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3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13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13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lưới</a:t>
            </a:r>
            <a:r>
              <a:rPr lang="en-US" sz="13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13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13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minh</a:t>
            </a:r>
            <a:r>
              <a:rPr lang="en-US" sz="13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Tương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SCADA, EMS.</a:t>
            </a:r>
            <a:endParaRPr lang="en-US" sz="13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3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sz="13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13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lang="en-US" sz="13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sz="13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13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môi</a:t>
            </a:r>
            <a:r>
              <a:rPr lang="en-US" sz="13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13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ROI,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giảm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thải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CO₂.</a:t>
            </a:r>
            <a:endParaRPr lang="en-US" sz="13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3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sz="13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rộng</a:t>
            </a:r>
            <a:r>
              <a:rPr lang="en-US" sz="13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lang="en-US" sz="13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mô</a:t>
            </a:r>
            <a:r>
              <a:rPr lang="en-US" sz="13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vi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lưới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(microgrid)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MVE.</a:t>
            </a:r>
            <a:endParaRPr lang="en-US" sz="13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  <a:p>
            <a:endParaRPr lang="en-US" sz="12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4E5F898-BC6B-47AF-A6DB-AA929E7BE5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963" y="881395"/>
            <a:ext cx="4284924" cy="29317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A707447-661C-46E3-A709-6ED65BA9A84B}"/>
              </a:ext>
            </a:extLst>
          </p:cNvPr>
          <p:cNvSpPr/>
          <p:nvPr/>
        </p:nvSpPr>
        <p:spPr>
          <a:xfrm>
            <a:off x="5220072" y="699542"/>
            <a:ext cx="216024" cy="43204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653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0" descr="preencoded.png">
            <a:extLst>
              <a:ext uri="{FF2B5EF4-FFF2-40B4-BE49-F238E27FC236}">
                <a16:creationId xmlns:a16="http://schemas.microsoft.com/office/drawing/2014/main" id="{B40663DE-8D33-4337-8E59-4930A8BEE2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17620"/>
            <a:ext cx="2479993" cy="3719989"/>
          </a:xfrm>
          <a:prstGeom prst="rect">
            <a:avLst/>
          </a:prstGeom>
        </p:spPr>
      </p:pic>
      <p:sp>
        <p:nvSpPr>
          <p:cNvPr id="22" name="Text 0">
            <a:extLst>
              <a:ext uri="{FF2B5EF4-FFF2-40B4-BE49-F238E27FC236}">
                <a16:creationId xmlns:a16="http://schemas.microsoft.com/office/drawing/2014/main" id="{4EE49EE8-C771-42E2-9D0C-EC3971012B5D}"/>
              </a:ext>
            </a:extLst>
          </p:cNvPr>
          <p:cNvSpPr/>
          <p:nvPr/>
        </p:nvSpPr>
        <p:spPr>
          <a:xfrm>
            <a:off x="3403394" y="388658"/>
            <a:ext cx="5496242" cy="11444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endParaRPr lang="en-US" sz="1600" b="1" dirty="0"/>
          </a:p>
        </p:txBody>
      </p:sp>
      <p:sp>
        <p:nvSpPr>
          <p:cNvPr id="23" name="Shape 1">
            <a:extLst>
              <a:ext uri="{FF2B5EF4-FFF2-40B4-BE49-F238E27FC236}">
                <a16:creationId xmlns:a16="http://schemas.microsoft.com/office/drawing/2014/main" id="{AF7CAF39-8575-4D30-986E-F7E9498474DD}"/>
              </a:ext>
            </a:extLst>
          </p:cNvPr>
          <p:cNvSpPr/>
          <p:nvPr/>
        </p:nvSpPr>
        <p:spPr>
          <a:xfrm>
            <a:off x="3003527" y="463381"/>
            <a:ext cx="22860" cy="4559975"/>
          </a:xfrm>
          <a:prstGeom prst="roundRect">
            <a:avLst>
              <a:gd name="adj" fmla="val 364951"/>
            </a:avLst>
          </a:prstGeom>
          <a:solidFill>
            <a:srgbClr val="BBC2D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Shape 2">
            <a:extLst>
              <a:ext uri="{FF2B5EF4-FFF2-40B4-BE49-F238E27FC236}">
                <a16:creationId xmlns:a16="http://schemas.microsoft.com/office/drawing/2014/main" id="{9B60A5AB-1D42-4E7B-9EC1-D096539F02D0}"/>
              </a:ext>
            </a:extLst>
          </p:cNvPr>
          <p:cNvSpPr/>
          <p:nvPr/>
        </p:nvSpPr>
        <p:spPr>
          <a:xfrm>
            <a:off x="2999754" y="1072290"/>
            <a:ext cx="595908" cy="22860"/>
          </a:xfrm>
          <a:prstGeom prst="roundRect">
            <a:avLst>
              <a:gd name="adj" fmla="val 364951"/>
            </a:avLst>
          </a:prstGeom>
          <a:solidFill>
            <a:srgbClr val="BBC2D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Shape 3">
            <a:extLst>
              <a:ext uri="{FF2B5EF4-FFF2-40B4-BE49-F238E27FC236}">
                <a16:creationId xmlns:a16="http://schemas.microsoft.com/office/drawing/2014/main" id="{53343BB0-34C0-417F-956C-ECDEFDDB1F34}"/>
              </a:ext>
            </a:extLst>
          </p:cNvPr>
          <p:cNvSpPr/>
          <p:nvPr/>
        </p:nvSpPr>
        <p:spPr>
          <a:xfrm>
            <a:off x="2816841" y="833077"/>
            <a:ext cx="394914" cy="394914"/>
          </a:xfrm>
          <a:prstGeom prst="roundRect">
            <a:avLst>
              <a:gd name="adj" fmla="val 18671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4">
            <a:extLst>
              <a:ext uri="{FF2B5EF4-FFF2-40B4-BE49-F238E27FC236}">
                <a16:creationId xmlns:a16="http://schemas.microsoft.com/office/drawing/2014/main" id="{0DB36D56-A7CE-427A-8264-3CD244EA3960}"/>
              </a:ext>
            </a:extLst>
          </p:cNvPr>
          <p:cNvSpPr/>
          <p:nvPr/>
        </p:nvSpPr>
        <p:spPr>
          <a:xfrm>
            <a:off x="2857000" y="878012"/>
            <a:ext cx="313611" cy="391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400" dirty="0">
                <a:solidFill>
                  <a:srgbClr val="3B3535"/>
                </a:solidFill>
                <a:ea typeface="Alexandria Semi Bold" pitchFamily="34" charset="-122"/>
                <a:cs typeface="Alexandria Semi Bold" pitchFamily="34" charset="-120"/>
              </a:rPr>
              <a:t>1</a:t>
            </a:r>
            <a:endParaRPr lang="en-US" sz="1400" dirty="0"/>
          </a:p>
        </p:txBody>
      </p:sp>
      <p:sp>
        <p:nvSpPr>
          <p:cNvPr id="27" name="Text 5">
            <a:extLst>
              <a:ext uri="{FF2B5EF4-FFF2-40B4-BE49-F238E27FC236}">
                <a16:creationId xmlns:a16="http://schemas.microsoft.com/office/drawing/2014/main" id="{C61BA984-C33B-4AD3-A478-D118180F6071}"/>
              </a:ext>
            </a:extLst>
          </p:cNvPr>
          <p:cNvSpPr/>
          <p:nvPr/>
        </p:nvSpPr>
        <p:spPr>
          <a:xfrm>
            <a:off x="3669033" y="797578"/>
            <a:ext cx="3887867" cy="326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400" b="1" dirty="0">
                <a:solidFill>
                  <a:srgbClr val="3B3535"/>
                </a:solidFill>
                <a:ea typeface="Alexandria Semi Bold" pitchFamily="34" charset="-122"/>
                <a:cs typeface="Alexandria Semi Bold" pitchFamily="34" charset="-120"/>
              </a:rPr>
              <a:t>Luận án trong nước: Srêpốk 3</a:t>
            </a:r>
            <a:endParaRPr lang="en-US" sz="1400" b="1" dirty="0"/>
          </a:p>
        </p:txBody>
      </p:sp>
      <p:sp>
        <p:nvSpPr>
          <p:cNvPr id="28" name="Text 6">
            <a:extLst>
              <a:ext uri="{FF2B5EF4-FFF2-40B4-BE49-F238E27FC236}">
                <a16:creationId xmlns:a16="http://schemas.microsoft.com/office/drawing/2014/main" id="{95146075-F7B3-4860-AD76-B11681FD9724}"/>
              </a:ext>
            </a:extLst>
          </p:cNvPr>
          <p:cNvSpPr/>
          <p:nvPr/>
        </p:nvSpPr>
        <p:spPr>
          <a:xfrm>
            <a:off x="3421166" y="1152066"/>
            <a:ext cx="4160596" cy="635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Đắk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Lắk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suất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220 MW.</a:t>
            </a:r>
            <a:endParaRPr lang="en-US" sz="1300" kern="100" dirty="0">
              <a:effectLst/>
              <a:latin typeface="Times New Roman" panose="02020603050405020304" pitchFamily="18" charset="0"/>
              <a:ea typeface="Aptos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Mô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phỏng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thống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tốc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MATLAB/Simulink.</a:t>
            </a:r>
            <a:endParaRPr lang="en-US" sz="1300" kern="100" dirty="0">
              <a:effectLst/>
              <a:latin typeface="Times New Roman" panose="02020603050405020304" pitchFamily="18" charset="0"/>
              <a:ea typeface="Aptos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Ứng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khiển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logic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mờ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giúp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ổn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tần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300" kern="100" dirty="0">
              <a:effectLst/>
              <a:latin typeface="Times New Roman" panose="02020603050405020304" pitchFamily="18" charset="0"/>
              <a:ea typeface="Aptos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mô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phỏng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giảm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chi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phí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thử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nghiệm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300" kern="100" dirty="0">
              <a:effectLst/>
              <a:latin typeface="Times New Roman" panose="02020603050405020304" pitchFamily="18" charset="0"/>
              <a:ea typeface="Aptos"/>
              <a:cs typeface="Times New Roman" panose="02020603050405020304" pitchFamily="18" charset="0"/>
            </a:endParaRPr>
          </a:p>
        </p:txBody>
      </p:sp>
      <p:sp>
        <p:nvSpPr>
          <p:cNvPr id="29" name="Shape 7">
            <a:extLst>
              <a:ext uri="{FF2B5EF4-FFF2-40B4-BE49-F238E27FC236}">
                <a16:creationId xmlns:a16="http://schemas.microsoft.com/office/drawing/2014/main" id="{D0B1FD87-17F5-4515-925D-0F8EC9E432FA}"/>
              </a:ext>
            </a:extLst>
          </p:cNvPr>
          <p:cNvSpPr/>
          <p:nvPr/>
        </p:nvSpPr>
        <p:spPr>
          <a:xfrm>
            <a:off x="2979376" y="2529063"/>
            <a:ext cx="595908" cy="22860"/>
          </a:xfrm>
          <a:prstGeom prst="roundRect">
            <a:avLst>
              <a:gd name="adj" fmla="val 364951"/>
            </a:avLst>
          </a:prstGeom>
          <a:solidFill>
            <a:srgbClr val="BBC2D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Shape 8">
            <a:extLst>
              <a:ext uri="{FF2B5EF4-FFF2-40B4-BE49-F238E27FC236}">
                <a16:creationId xmlns:a16="http://schemas.microsoft.com/office/drawing/2014/main" id="{86C6E109-E6F7-4ABC-969D-9E2DACFDD4F6}"/>
              </a:ext>
            </a:extLst>
          </p:cNvPr>
          <p:cNvSpPr/>
          <p:nvPr/>
        </p:nvSpPr>
        <p:spPr>
          <a:xfrm>
            <a:off x="2811602" y="2292589"/>
            <a:ext cx="394914" cy="394914"/>
          </a:xfrm>
          <a:prstGeom prst="roundRect">
            <a:avLst>
              <a:gd name="adj" fmla="val 18671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9">
            <a:extLst>
              <a:ext uri="{FF2B5EF4-FFF2-40B4-BE49-F238E27FC236}">
                <a16:creationId xmlns:a16="http://schemas.microsoft.com/office/drawing/2014/main" id="{A204CEFD-1FD4-49F8-A0F6-EC9EA89B207E}"/>
              </a:ext>
            </a:extLst>
          </p:cNvPr>
          <p:cNvSpPr/>
          <p:nvPr/>
        </p:nvSpPr>
        <p:spPr>
          <a:xfrm>
            <a:off x="2863654" y="2326752"/>
            <a:ext cx="313611" cy="391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400" dirty="0">
                <a:solidFill>
                  <a:srgbClr val="3B3535"/>
                </a:solidFill>
                <a:ea typeface="Alexandria Semi Bold" pitchFamily="34" charset="-122"/>
                <a:cs typeface="Alexandria Semi Bold" pitchFamily="34" charset="-120"/>
              </a:rPr>
              <a:t>2</a:t>
            </a:r>
            <a:endParaRPr lang="en-US" sz="1400" dirty="0"/>
          </a:p>
        </p:txBody>
      </p:sp>
      <p:sp>
        <p:nvSpPr>
          <p:cNvPr id="32" name="Text 10">
            <a:extLst>
              <a:ext uri="{FF2B5EF4-FFF2-40B4-BE49-F238E27FC236}">
                <a16:creationId xmlns:a16="http://schemas.microsoft.com/office/drawing/2014/main" id="{E19CA099-9812-4C87-8AD5-3F66DA04D850}"/>
              </a:ext>
            </a:extLst>
          </p:cNvPr>
          <p:cNvSpPr/>
          <p:nvPr/>
        </p:nvSpPr>
        <p:spPr>
          <a:xfrm>
            <a:off x="3662290" y="2326752"/>
            <a:ext cx="3874532" cy="326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400" b="1" dirty="0">
                <a:solidFill>
                  <a:srgbClr val="3B3535"/>
                </a:solidFill>
                <a:ea typeface="Alexandria Semi Bold" pitchFamily="34" charset="-122"/>
                <a:cs typeface="Alexandria Semi Bold" pitchFamily="34" charset="-120"/>
              </a:rPr>
              <a:t>Luận án nước ngoài: CTU, Séc</a:t>
            </a:r>
            <a:endParaRPr lang="en-US" sz="1400" b="1" dirty="0"/>
          </a:p>
        </p:txBody>
      </p:sp>
      <p:sp>
        <p:nvSpPr>
          <p:cNvPr id="33" name="Text 11">
            <a:extLst>
              <a:ext uri="{FF2B5EF4-FFF2-40B4-BE49-F238E27FC236}">
                <a16:creationId xmlns:a16="http://schemas.microsoft.com/office/drawing/2014/main" id="{55001CF9-8988-4087-9C4D-38C4655A7C47}"/>
              </a:ext>
            </a:extLst>
          </p:cNvPr>
          <p:cNvSpPr/>
          <p:nvPr/>
        </p:nvSpPr>
        <p:spPr>
          <a:xfrm>
            <a:off x="3405647" y="2676101"/>
            <a:ext cx="5571619" cy="635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tài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Tối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ưu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mô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thủy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pin.</a:t>
            </a:r>
            <a:endParaRPr lang="en-US" sz="13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Dữ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Janske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Lazne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II (180 kW).</a:t>
            </a:r>
            <a:endParaRPr lang="en-US" sz="13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Lợi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nhuận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tăng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~320.000 CZK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nhờ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pin.</a:t>
            </a:r>
            <a:endParaRPr lang="en-US" sz="13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hưởng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SoC_max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Pbat_max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3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Thiết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lập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thuật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khiển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EBC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áp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linh</a:t>
            </a:r>
            <a:r>
              <a:rPr lang="en-US" sz="13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4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2DB68CB-3BE7-45D8-8BE3-45F50B7B4598}"/>
              </a:ext>
            </a:extLst>
          </p:cNvPr>
          <p:cNvSpPr/>
          <p:nvPr/>
        </p:nvSpPr>
        <p:spPr>
          <a:xfrm>
            <a:off x="-17826" y="-93339"/>
            <a:ext cx="9342353" cy="59412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40" name="Title 4">
            <a:extLst>
              <a:ext uri="{FF2B5EF4-FFF2-40B4-BE49-F238E27FC236}">
                <a16:creationId xmlns:a16="http://schemas.microsoft.com/office/drawing/2014/main" id="{212B0F11-7175-4366-9B5D-6E6F995B7A58}"/>
              </a:ext>
            </a:extLst>
          </p:cNvPr>
          <p:cNvSpPr txBox="1">
            <a:spLocks/>
          </p:cNvSpPr>
          <p:nvPr/>
        </p:nvSpPr>
        <p:spPr>
          <a:xfrm>
            <a:off x="-8315" y="6010"/>
            <a:ext cx="8496944" cy="54207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b="1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C. NGHIÊN CỨU LUẬN ÁN TIẾN SĨ</a:t>
            </a:r>
            <a:endParaRPr lang="en-US" sz="3200" kern="100" dirty="0">
              <a:effectLst/>
              <a:latin typeface="+mn-lt"/>
              <a:ea typeface="Aptos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344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D01684B-0CAD-4952-BDFE-F241BC4DDE37}"/>
              </a:ext>
            </a:extLst>
          </p:cNvPr>
          <p:cNvSpPr/>
          <p:nvPr/>
        </p:nvSpPr>
        <p:spPr>
          <a:xfrm>
            <a:off x="-17826" y="-93339"/>
            <a:ext cx="9342353" cy="59412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4" name="Title 4">
            <a:extLst>
              <a:ext uri="{FF2B5EF4-FFF2-40B4-BE49-F238E27FC236}">
                <a16:creationId xmlns:a16="http://schemas.microsoft.com/office/drawing/2014/main" id="{8F77E377-6509-4750-A968-84DB84836941}"/>
              </a:ext>
            </a:extLst>
          </p:cNvPr>
          <p:cNvSpPr txBox="1">
            <a:spLocks/>
          </p:cNvSpPr>
          <p:nvPr/>
        </p:nvSpPr>
        <p:spPr>
          <a:xfrm>
            <a:off x="-31131" y="0"/>
            <a:ext cx="8496944" cy="54207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D. CHƯƠNG TRÌNH NGÀNH ĐÀO TẠO NLTT Ở VN</a:t>
            </a:r>
            <a:endParaRPr lang="en-US" sz="2400" kern="100" dirty="0">
              <a:solidFill>
                <a:schemeClr val="tx1"/>
              </a:solidFill>
              <a:effectLst/>
              <a:latin typeface="+mn-lt"/>
              <a:ea typeface="Aptos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CA2E71-431A-4090-A6A2-E997D0302340}"/>
              </a:ext>
            </a:extLst>
          </p:cNvPr>
          <p:cNvSpPr txBox="1"/>
          <p:nvPr/>
        </p:nvSpPr>
        <p:spPr>
          <a:xfrm>
            <a:off x="179512" y="668270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I.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</a:rPr>
              <a:t>Cơ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</a:rPr>
              <a:t>sở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</a:rPr>
              <a:t>đào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</a:rPr>
              <a:t>tạo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</a:rPr>
              <a:t>tiêu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</a:rPr>
              <a:t>biểu</a:t>
            </a:r>
            <a:endParaRPr lang="en-US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2EC4D40-BF60-4215-B9DE-3C5AA351D4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742" y="1145000"/>
            <a:ext cx="1450942" cy="145094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FF03F23-C426-4233-93A3-75F505972BF9}"/>
              </a:ext>
            </a:extLst>
          </p:cNvPr>
          <p:cNvSpPr txBox="1"/>
          <p:nvPr/>
        </p:nvSpPr>
        <p:spPr>
          <a:xfrm>
            <a:off x="28127" y="4388714"/>
            <a:ext cx="2520280" cy="2704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100" i="1" kern="0" dirty="0" err="1">
                <a:ea typeface="Aptos"/>
                <a:cs typeface="Times New Roman" panose="02020603050405020304" pitchFamily="18" charset="0"/>
              </a:rPr>
              <a:t>Đại</a:t>
            </a:r>
            <a:r>
              <a:rPr lang="en-US" sz="1100" i="1" kern="0" dirty="0">
                <a:ea typeface="Aptos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a typeface="Aptos"/>
                <a:cs typeface="Times New Roman" panose="02020603050405020304" pitchFamily="18" charset="0"/>
              </a:rPr>
              <a:t>học</a:t>
            </a:r>
            <a:r>
              <a:rPr lang="en-US" sz="1100" i="1" kern="0" dirty="0">
                <a:ea typeface="Aptos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a typeface="Aptos"/>
                <a:cs typeface="Times New Roman" panose="02020603050405020304" pitchFamily="18" charset="0"/>
              </a:rPr>
              <a:t>Cần</a:t>
            </a:r>
            <a:r>
              <a:rPr lang="en-US" sz="1100" i="1" kern="0" dirty="0">
                <a:ea typeface="Aptos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a typeface="Aptos"/>
                <a:cs typeface="Times New Roman" panose="02020603050405020304" pitchFamily="18" charset="0"/>
              </a:rPr>
              <a:t>Thơ</a:t>
            </a:r>
            <a:endParaRPr lang="en-US" sz="1100" i="1" kern="100" dirty="0">
              <a:effectLst/>
              <a:ea typeface="Aptos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C0F6C4-9B14-48E6-8EA4-649C8BAACD3B}"/>
              </a:ext>
            </a:extLst>
          </p:cNvPr>
          <p:cNvSpPr txBox="1"/>
          <p:nvPr/>
        </p:nvSpPr>
        <p:spPr>
          <a:xfrm>
            <a:off x="-31131" y="2569546"/>
            <a:ext cx="2520280" cy="2704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100" i="1" kern="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Đại</a:t>
            </a:r>
            <a:r>
              <a:rPr lang="en-US" sz="1100" i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1100" i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1100" i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nghệ</a:t>
            </a:r>
            <a:r>
              <a:rPr lang="en-US" sz="1100" i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– ĐHQGHN</a:t>
            </a:r>
            <a:endParaRPr lang="en-US" sz="1100" i="1" kern="100" dirty="0">
              <a:effectLst/>
              <a:ea typeface="Aptos"/>
              <a:cs typeface="Times New Roman" panose="02020603050405020304" pitchFamily="18" charset="0"/>
            </a:endParaRPr>
          </a:p>
        </p:txBody>
      </p:sp>
      <p:pic>
        <p:nvPicPr>
          <p:cNvPr id="5126" name="Picture 6" descr="Trường Đại học Cần Thơ – Wikipedia tiếng Việt">
            <a:extLst>
              <a:ext uri="{FF2B5EF4-FFF2-40B4-BE49-F238E27FC236}">
                <a16:creationId xmlns:a16="http://schemas.microsoft.com/office/drawing/2014/main" id="{1211A796-5FA1-43AA-80AC-8A9D09F7DC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42" y="2840005"/>
            <a:ext cx="1545272" cy="1545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3E81E67-033B-46F8-8C5D-547B8F884534}"/>
              </a:ext>
            </a:extLst>
          </p:cNvPr>
          <p:cNvSpPr txBox="1"/>
          <p:nvPr/>
        </p:nvSpPr>
        <p:spPr>
          <a:xfrm>
            <a:off x="2957200" y="2563690"/>
            <a:ext cx="2520280" cy="2704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100" i="1" kern="0" dirty="0" err="1">
                <a:ea typeface="Aptos"/>
                <a:cs typeface="Times New Roman" panose="02020603050405020304" pitchFamily="18" charset="0"/>
              </a:rPr>
              <a:t>Đại</a:t>
            </a:r>
            <a:r>
              <a:rPr lang="en-US" sz="1100" i="1" kern="0" dirty="0">
                <a:ea typeface="Aptos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a typeface="Aptos"/>
                <a:cs typeface="Times New Roman" panose="02020603050405020304" pitchFamily="18" charset="0"/>
              </a:rPr>
              <a:t>học</a:t>
            </a:r>
            <a:r>
              <a:rPr lang="en-US" sz="1100" i="1" kern="0" dirty="0">
                <a:ea typeface="Aptos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a typeface="Aptos"/>
                <a:cs typeface="Times New Roman" panose="02020603050405020304" pitchFamily="18" charset="0"/>
              </a:rPr>
              <a:t>Kỹ</a:t>
            </a:r>
            <a:r>
              <a:rPr lang="en-US" sz="1100" i="1" kern="0" dirty="0">
                <a:ea typeface="Aptos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a typeface="Aptos"/>
                <a:cs typeface="Times New Roman" panose="02020603050405020304" pitchFamily="18" charset="0"/>
              </a:rPr>
              <a:t>thuật</a:t>
            </a:r>
            <a:r>
              <a:rPr lang="en-US" sz="1100" i="1" kern="0" dirty="0">
                <a:ea typeface="Aptos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a typeface="Aptos"/>
                <a:cs typeface="Times New Roman" panose="02020603050405020304" pitchFamily="18" charset="0"/>
              </a:rPr>
              <a:t>Công</a:t>
            </a:r>
            <a:r>
              <a:rPr lang="en-US" sz="1100" i="1" kern="0" dirty="0">
                <a:ea typeface="Aptos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a typeface="Aptos"/>
                <a:cs typeface="Times New Roman" panose="02020603050405020304" pitchFamily="18" charset="0"/>
              </a:rPr>
              <a:t>nghệ</a:t>
            </a:r>
            <a:r>
              <a:rPr lang="en-US" sz="1100" i="1" kern="0" dirty="0">
                <a:ea typeface="Aptos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a typeface="Aptos"/>
                <a:cs typeface="Times New Roman" panose="02020603050405020304" pitchFamily="18" charset="0"/>
              </a:rPr>
              <a:t>Cần</a:t>
            </a:r>
            <a:r>
              <a:rPr lang="en-US" sz="1100" i="1" kern="0" dirty="0">
                <a:ea typeface="Aptos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a typeface="Aptos"/>
                <a:cs typeface="Times New Roman" panose="02020603050405020304" pitchFamily="18" charset="0"/>
              </a:rPr>
              <a:t>Thơ</a:t>
            </a:r>
            <a:endParaRPr lang="en-US" sz="1100" i="1" kern="100" dirty="0">
              <a:effectLst/>
              <a:ea typeface="Aptos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1613745-7DF1-4491-8C42-65B82EC5EAAC}"/>
              </a:ext>
            </a:extLst>
          </p:cNvPr>
          <p:cNvSpPr txBox="1"/>
          <p:nvPr/>
        </p:nvSpPr>
        <p:spPr>
          <a:xfrm>
            <a:off x="2797022" y="4385277"/>
            <a:ext cx="2520280" cy="2704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100" i="1" kern="0" dirty="0" err="1">
                <a:ea typeface="Aptos"/>
                <a:cs typeface="Times New Roman" panose="02020603050405020304" pitchFamily="18" charset="0"/>
              </a:rPr>
              <a:t>Đại</a:t>
            </a:r>
            <a:r>
              <a:rPr lang="en-US" sz="1100" i="1" kern="0" dirty="0">
                <a:ea typeface="Aptos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a typeface="Aptos"/>
                <a:cs typeface="Times New Roman" panose="02020603050405020304" pitchFamily="18" charset="0"/>
              </a:rPr>
              <a:t>học</a:t>
            </a:r>
            <a:r>
              <a:rPr lang="en-US" sz="1100" i="1" kern="0" dirty="0">
                <a:ea typeface="Aptos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a typeface="Aptos"/>
                <a:cs typeface="Times New Roman" panose="02020603050405020304" pitchFamily="18" charset="0"/>
              </a:rPr>
              <a:t>Công</a:t>
            </a:r>
            <a:r>
              <a:rPr lang="en-US" sz="1100" i="1" kern="0" dirty="0">
                <a:ea typeface="Aptos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a typeface="Aptos"/>
                <a:cs typeface="Times New Roman" panose="02020603050405020304" pitchFamily="18" charset="0"/>
              </a:rPr>
              <a:t>nghệ</a:t>
            </a:r>
            <a:r>
              <a:rPr lang="en-US" sz="1100" i="1" kern="0" dirty="0">
                <a:ea typeface="Aptos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a typeface="Aptos"/>
                <a:cs typeface="Times New Roman" panose="02020603050405020304" pitchFamily="18" charset="0"/>
              </a:rPr>
              <a:t>thực</a:t>
            </a:r>
            <a:r>
              <a:rPr lang="en-US" sz="1100" i="1" kern="0" dirty="0">
                <a:ea typeface="Aptos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a typeface="Aptos"/>
                <a:cs typeface="Times New Roman" panose="02020603050405020304" pitchFamily="18" charset="0"/>
              </a:rPr>
              <a:t>phẩm</a:t>
            </a:r>
            <a:r>
              <a:rPr lang="en-US" sz="1100" i="1" kern="0" dirty="0">
                <a:ea typeface="Aptos"/>
                <a:cs typeface="Times New Roman" panose="02020603050405020304" pitchFamily="18" charset="0"/>
              </a:rPr>
              <a:t> HCM</a:t>
            </a:r>
            <a:endParaRPr lang="en-US" sz="1100" i="1" kern="100" dirty="0">
              <a:effectLst/>
              <a:ea typeface="Aptos"/>
              <a:cs typeface="Times New Roman" panose="02020603050405020304" pitchFamily="18" charset="0"/>
            </a:endParaRPr>
          </a:p>
        </p:txBody>
      </p:sp>
      <p:pic>
        <p:nvPicPr>
          <p:cNvPr id="5128" name="Picture 8" descr="Trường Đại học Kỹ thuật - Công nghệ Cần Thơ">
            <a:extLst>
              <a:ext uri="{FF2B5EF4-FFF2-40B4-BE49-F238E27FC236}">
                <a16:creationId xmlns:a16="http://schemas.microsoft.com/office/drawing/2014/main" id="{4125208C-6B39-4A89-B9E8-4E74897C05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3406" y="1148964"/>
            <a:ext cx="1327869" cy="1327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AutoShape 10" descr="Ý Nghĩa Logo Đại Học Công Nghệ Thông Tin - UIT">
            <a:extLst>
              <a:ext uri="{FF2B5EF4-FFF2-40B4-BE49-F238E27FC236}">
                <a16:creationId xmlns:a16="http://schemas.microsoft.com/office/drawing/2014/main" id="{1E6A386C-7D35-4AE8-A2FB-98524C8E045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34" name="Picture 14" descr="Trường Đại học Công nghiệp Thực phẩm TP.HCM Nền tảng vững chắc cho sự  nghiệp thực phẩm">
            <a:extLst>
              <a:ext uri="{FF2B5EF4-FFF2-40B4-BE49-F238E27FC236}">
                <a16:creationId xmlns:a16="http://schemas.microsoft.com/office/drawing/2014/main" id="{BC797960-A168-4E44-A150-FBAAE1251A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7398" y="2961555"/>
            <a:ext cx="1450471" cy="1450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6" name="Picture 16" descr="Đại học Bách khoa Hà Nội - HUST">
            <a:extLst>
              <a:ext uri="{FF2B5EF4-FFF2-40B4-BE49-F238E27FC236}">
                <a16:creationId xmlns:a16="http://schemas.microsoft.com/office/drawing/2014/main" id="{057F6517-D2FC-4D4C-8366-01D9FF951E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0565" y="1156539"/>
            <a:ext cx="1545273" cy="2316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97C7F9F8-ED96-4FA5-A34B-08F7E0C8F47F}"/>
              </a:ext>
            </a:extLst>
          </p:cNvPr>
          <p:cNvSpPr txBox="1"/>
          <p:nvPr/>
        </p:nvSpPr>
        <p:spPr>
          <a:xfrm>
            <a:off x="6518678" y="3594697"/>
            <a:ext cx="2520280" cy="2704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100" i="1" kern="0" dirty="0" err="1">
                <a:ea typeface="Aptos"/>
                <a:cs typeface="Times New Roman" panose="02020603050405020304" pitchFamily="18" charset="0"/>
              </a:rPr>
              <a:t>Đại</a:t>
            </a:r>
            <a:r>
              <a:rPr lang="en-US" sz="1100" i="1" kern="0" dirty="0">
                <a:ea typeface="Aptos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a typeface="Aptos"/>
                <a:cs typeface="Times New Roman" panose="02020603050405020304" pitchFamily="18" charset="0"/>
              </a:rPr>
              <a:t>học</a:t>
            </a:r>
            <a:r>
              <a:rPr lang="en-US" sz="1100" i="1" kern="0" dirty="0">
                <a:ea typeface="Aptos"/>
                <a:cs typeface="Times New Roman" panose="02020603050405020304" pitchFamily="18" charset="0"/>
              </a:rPr>
              <a:t> </a:t>
            </a:r>
            <a:r>
              <a:rPr lang="en-US" sz="1100" i="1" kern="0" dirty="0" err="1">
                <a:ea typeface="Aptos"/>
                <a:cs typeface="Times New Roman" panose="02020603050405020304" pitchFamily="18" charset="0"/>
              </a:rPr>
              <a:t>Bách</a:t>
            </a:r>
            <a:r>
              <a:rPr lang="en-US" sz="1100" i="1" kern="0" dirty="0">
                <a:ea typeface="Aptos"/>
                <a:cs typeface="Times New Roman" panose="02020603050405020304" pitchFamily="18" charset="0"/>
              </a:rPr>
              <a:t> Khoa HN</a:t>
            </a:r>
            <a:endParaRPr lang="en-US" sz="1100" i="1" kern="100" dirty="0">
              <a:effectLst/>
              <a:ea typeface="Aptos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616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3"/>
          <p:cNvSpPr txBox="1">
            <a:spLocks/>
          </p:cNvSpPr>
          <p:nvPr/>
        </p:nvSpPr>
        <p:spPr>
          <a:xfrm>
            <a:off x="3115573" y="2571750"/>
            <a:ext cx="2912853" cy="45719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3600" b="1" dirty="0" err="1">
                <a:solidFill>
                  <a:schemeClr val="accent5"/>
                </a:solidFill>
                <a:latin typeface="+mj-lt"/>
                <a:cs typeface="Arial" pitchFamily="34" charset="0"/>
              </a:rPr>
              <a:t>Nội</a:t>
            </a:r>
            <a:r>
              <a:rPr lang="en-US" altLang="ko-KR" sz="3600" b="1" dirty="0">
                <a:solidFill>
                  <a:schemeClr val="accent5"/>
                </a:solidFill>
                <a:latin typeface="+mj-lt"/>
                <a:cs typeface="Arial" pitchFamily="34" charset="0"/>
              </a:rPr>
              <a:t> dung </a:t>
            </a:r>
            <a:r>
              <a:rPr lang="en-US" altLang="ko-KR" sz="3600" b="1" dirty="0" err="1">
                <a:solidFill>
                  <a:schemeClr val="accent5"/>
                </a:solidFill>
                <a:latin typeface="+mj-lt"/>
                <a:cs typeface="Arial" pitchFamily="34" charset="0"/>
              </a:rPr>
              <a:t>đào</a:t>
            </a:r>
            <a:r>
              <a:rPr lang="en-US" altLang="ko-KR" sz="3600" b="1" dirty="0">
                <a:solidFill>
                  <a:schemeClr val="accent5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3600" b="1" dirty="0" err="1">
                <a:solidFill>
                  <a:schemeClr val="accent5"/>
                </a:solidFill>
                <a:latin typeface="+mj-lt"/>
                <a:cs typeface="Arial" pitchFamily="34" charset="0"/>
              </a:rPr>
              <a:t>tạo</a:t>
            </a:r>
            <a:endParaRPr lang="ko-KR" altLang="en-US" sz="3600" b="1" dirty="0">
              <a:solidFill>
                <a:schemeClr val="accent5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3D30BA65-A2D4-45D2-8882-E98E7E30750D}"/>
              </a:ext>
            </a:extLst>
          </p:cNvPr>
          <p:cNvPicPr>
            <a:picLocks noGrp="1" noChangeAspect="1"/>
          </p:cNvPicPr>
          <p:nvPr>
            <p:ph type="pic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3" r="1623"/>
          <a:stretch>
            <a:fillRect/>
          </a:stretch>
        </p:blipFill>
        <p:spPr/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BB7EC252-A3A2-4D17-AD6C-8E22B690B173}"/>
              </a:ext>
            </a:extLst>
          </p:cNvPr>
          <p:cNvSpPr/>
          <p:nvPr/>
        </p:nvSpPr>
        <p:spPr>
          <a:xfrm>
            <a:off x="539552" y="987574"/>
            <a:ext cx="2160240" cy="939606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Lý – </a:t>
            </a:r>
          </a:p>
          <a:p>
            <a:pPr algn="ctr"/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Tin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Kỹ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mềm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4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  <a:p>
            <a:pPr algn="ctr"/>
            <a:endParaRPr lang="en-US" sz="1400" dirty="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BDD3100-DB60-4D8F-A237-F167E537CA24}"/>
              </a:ext>
            </a:extLst>
          </p:cNvPr>
          <p:cNvSpPr/>
          <p:nvPr/>
        </p:nvSpPr>
        <p:spPr>
          <a:xfrm>
            <a:off x="467544" y="2787774"/>
            <a:ext cx="2304256" cy="1296144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Chuyên </a:t>
            </a:r>
            <a:r>
              <a:rPr lang="en-US" sz="14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ngành</a:t>
            </a:r>
            <a:r>
              <a:rPr lang="en-US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NLTT, </a:t>
            </a:r>
          </a:p>
          <a:p>
            <a:pPr algn="ctr"/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mô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phỏng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quản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lý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năng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lượng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điều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khiển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1400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7B40B2AE-6A68-4670-A64A-3E526C9CDD0D}"/>
              </a:ext>
            </a:extLst>
          </p:cNvPr>
          <p:cNvSpPr/>
          <p:nvPr/>
        </p:nvSpPr>
        <p:spPr>
          <a:xfrm>
            <a:off x="6228184" y="987574"/>
            <a:ext cx="2555776" cy="1296144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en-US" sz="14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án</a:t>
            </a:r>
            <a:r>
              <a:rPr lang="en-US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tốt</a:t>
            </a:r>
            <a:r>
              <a:rPr lang="en-US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nghiệp</a:t>
            </a:r>
            <a:r>
              <a:rPr lang="en-US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Gắn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doanh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nghiệp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4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  <a:p>
            <a:pPr algn="ctr"/>
            <a:endParaRPr lang="en-US" sz="1400" dirty="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E4725940-E368-419B-81C6-9FC653B0CC2F}"/>
              </a:ext>
            </a:extLst>
          </p:cNvPr>
          <p:cNvSpPr/>
          <p:nvPr/>
        </p:nvSpPr>
        <p:spPr>
          <a:xfrm>
            <a:off x="6133040" y="3056450"/>
            <a:ext cx="2520280" cy="1656184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Kỹ</a:t>
            </a:r>
            <a:r>
              <a:rPr lang="en-US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Anh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chuyên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ngành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mềm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kỹ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thuật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4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  <a:p>
            <a:pPr algn="ctr"/>
            <a:endParaRPr lang="en-US" sz="140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8269F4D-21F4-44B7-9CEB-C72EFA59F339}"/>
              </a:ext>
            </a:extLst>
          </p:cNvPr>
          <p:cNvSpPr/>
          <p:nvPr/>
        </p:nvSpPr>
        <p:spPr>
          <a:xfrm>
            <a:off x="287524" y="735546"/>
            <a:ext cx="504056" cy="504056"/>
          </a:xfrm>
          <a:prstGeom prst="ellips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1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19D77D2-B949-4E8D-B364-A3F0B2E979B3}"/>
              </a:ext>
            </a:extLst>
          </p:cNvPr>
          <p:cNvSpPr/>
          <p:nvPr/>
        </p:nvSpPr>
        <p:spPr>
          <a:xfrm>
            <a:off x="287524" y="2626669"/>
            <a:ext cx="504056" cy="504056"/>
          </a:xfrm>
          <a:prstGeom prst="ellipse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2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FDD160B-2A90-4400-A232-8D1DEA0E87E6}"/>
              </a:ext>
            </a:extLst>
          </p:cNvPr>
          <p:cNvSpPr/>
          <p:nvPr/>
        </p:nvSpPr>
        <p:spPr>
          <a:xfrm>
            <a:off x="6028426" y="735546"/>
            <a:ext cx="504056" cy="504056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3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F6EADC8-12BD-4A4B-81CB-8F4F800A4618}"/>
              </a:ext>
            </a:extLst>
          </p:cNvPr>
          <p:cNvSpPr/>
          <p:nvPr/>
        </p:nvSpPr>
        <p:spPr>
          <a:xfrm>
            <a:off x="5976156" y="2892284"/>
            <a:ext cx="504056" cy="504056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868040553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6370A835-E75B-A98A-537B-A6D559A43303}"/>
              </a:ext>
            </a:extLst>
          </p:cNvPr>
          <p:cNvPicPr>
            <a:picLocks noGrp="1" noChangeAspect="1"/>
          </p:cNvPicPr>
          <p:nvPr>
            <p:ph type="pic" idx="12"/>
          </p:nvPr>
        </p:nvPicPr>
        <p:blipFill>
          <a:blip r:embed="rId2"/>
          <a:srcRect l="4445" r="4445"/>
          <a:stretch/>
        </p:blipFill>
        <p:spPr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884238"/>
          </a:xfrm>
          <a:prstGeom prst="rect">
            <a:avLst/>
          </a:prstGeom>
        </p:spPr>
        <p:txBody>
          <a:bodyPr/>
          <a:lstStyle/>
          <a:p>
            <a:r>
              <a:rPr lang="vi-VN" altLang="ko-KR" dirty="0"/>
              <a:t>Cơ hội nghề nghiệp</a:t>
            </a:r>
            <a:endParaRPr lang="ko-KR" altLang="en-US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EC7A3EA1-F1B9-4D1C-50BF-BEBBC4D2F309}"/>
              </a:ext>
            </a:extLst>
          </p:cNvPr>
          <p:cNvPicPr>
            <a:picLocks noGrp="1" noChangeAspect="1"/>
          </p:cNvPicPr>
          <p:nvPr>
            <p:ph type="pic" idx="11"/>
          </p:nvPr>
        </p:nvPicPr>
        <p:blipFill>
          <a:blip r:embed="rId3"/>
          <a:srcRect l="2112" r="2112"/>
          <a:stretch/>
        </p:blipFill>
        <p:spPr>
          <a:xfrm>
            <a:off x="1403648" y="631816"/>
            <a:ext cx="2991584" cy="2076779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585682" y="2863930"/>
            <a:ext cx="1833846" cy="809807"/>
            <a:chOff x="3779911" y="3327771"/>
            <a:chExt cx="1584177" cy="809807"/>
          </a:xfrm>
        </p:grpSpPr>
        <p:sp>
          <p:nvSpPr>
            <p:cNvPr id="21" name="Text Placeholder 17"/>
            <p:cNvSpPr txBox="1">
              <a:spLocks/>
            </p:cNvSpPr>
            <p:nvPr/>
          </p:nvSpPr>
          <p:spPr>
            <a:xfrm>
              <a:off x="3779911" y="3327771"/>
              <a:ext cx="1584177" cy="246087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Text Placeholder 18"/>
            <p:cNvSpPr txBox="1">
              <a:spLocks/>
            </p:cNvSpPr>
            <p:nvPr/>
          </p:nvSpPr>
          <p:spPr>
            <a:xfrm>
              <a:off x="3779911" y="3595241"/>
              <a:ext cx="1584177" cy="249580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779911" y="3860579"/>
              <a:ext cx="15841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5187008" y="3510059"/>
            <a:ext cx="18338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Tư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vấn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giảng</a:t>
            </a:r>
            <a:r>
              <a:rPr lang="vi-VN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dạy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nghiên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cứu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phát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triển</a:t>
            </a:r>
            <a:r>
              <a:rPr lang="vi-VN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công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nghệ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 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6712090" y="2863930"/>
            <a:ext cx="1833846" cy="809807"/>
            <a:chOff x="3779911" y="3327771"/>
            <a:chExt cx="1584177" cy="809807"/>
          </a:xfrm>
        </p:grpSpPr>
        <p:sp>
          <p:nvSpPr>
            <p:cNvPr id="33" name="Text Placeholder 17"/>
            <p:cNvSpPr txBox="1">
              <a:spLocks/>
            </p:cNvSpPr>
            <p:nvPr/>
          </p:nvSpPr>
          <p:spPr>
            <a:xfrm>
              <a:off x="3779911" y="3327771"/>
              <a:ext cx="1584177" cy="246087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4" name="Text Placeholder 18"/>
            <p:cNvSpPr txBox="1">
              <a:spLocks/>
            </p:cNvSpPr>
            <p:nvPr/>
          </p:nvSpPr>
          <p:spPr>
            <a:xfrm>
              <a:off x="3779911" y="3595241"/>
              <a:ext cx="1584177" cy="249580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779911" y="3860579"/>
              <a:ext cx="15841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7E239CB-BBEA-BFFA-6A22-29812BE9BECF}"/>
              </a:ext>
            </a:extLst>
          </p:cNvPr>
          <p:cNvSpPr txBox="1"/>
          <p:nvPr/>
        </p:nvSpPr>
        <p:spPr>
          <a:xfrm>
            <a:off x="1701449" y="3084318"/>
            <a:ext cx="1833846" cy="9258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6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Kỹ</a:t>
            </a:r>
            <a:r>
              <a:rPr lang="en-US" sz="16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sư</a:t>
            </a:r>
            <a:r>
              <a:rPr lang="en-US" sz="16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16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vi-VN" sz="16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6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tái</a:t>
            </a:r>
            <a:r>
              <a:rPr lang="en-US" sz="16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16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quản</a:t>
            </a:r>
            <a:r>
              <a:rPr lang="en-US" sz="16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lý</a:t>
            </a:r>
            <a:r>
              <a:rPr lang="en-US" sz="16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dự</a:t>
            </a:r>
            <a:r>
              <a:rPr lang="vi-VN" sz="16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án</a:t>
            </a:r>
            <a:r>
              <a:rPr lang="en-US" sz="16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16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lang="en-US" sz="16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16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596539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sz="2400" b="1" kern="0" dirty="0">
                <a:latin typeface="+mn-lt"/>
                <a:ea typeface="Times New Roman" panose="02020603050405020304" pitchFamily="18" charset="0"/>
              </a:rPr>
              <a:t>E</a:t>
            </a:r>
            <a:r>
              <a:rPr lang="vi-VN" sz="2400" b="1" kern="0" dirty="0">
                <a:effectLst/>
                <a:latin typeface="+mn-lt"/>
                <a:ea typeface="Times New Roman" panose="02020603050405020304" pitchFamily="18" charset="0"/>
              </a:rPr>
              <a:t>. </a:t>
            </a:r>
            <a:r>
              <a:rPr lang="en-US" sz="2400" b="1" kern="0" dirty="0">
                <a:effectLst/>
                <a:latin typeface="+mn-lt"/>
                <a:ea typeface="Times New Roman" panose="02020603050405020304" pitchFamily="18" charset="0"/>
              </a:rPr>
              <a:t>ĐẦU TƯ VÀ NHÂN LỰC CHO NĂNG LƯỢNG TÁI TẠO</a:t>
            </a:r>
            <a:endParaRPr lang="ko-KR" altLang="en-US" sz="2400" dirty="0">
              <a:solidFill>
                <a:schemeClr val="accent5"/>
              </a:solidFill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33351" y="913197"/>
            <a:ext cx="4282665" cy="461665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r>
              <a:rPr lang="en-US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Theo Quy </a:t>
            </a:r>
            <a:r>
              <a:rPr lang="en-US" sz="18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hoạch</a:t>
            </a:r>
            <a:r>
              <a:rPr lang="en-US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vi-VN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VIII (2023):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altLang="ko-KR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089733" y="2757674"/>
            <a:ext cx="26264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A77D5F6-EA46-3A16-0908-2920C6F1BA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9949616"/>
              </p:ext>
            </p:extLst>
          </p:nvPr>
        </p:nvGraphicFramePr>
        <p:xfrm>
          <a:off x="611560" y="1347614"/>
          <a:ext cx="7344816" cy="19442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6204">
                  <a:extLst>
                    <a:ext uri="{9D8B030D-6E8A-4147-A177-3AD203B41FA5}">
                      <a16:colId xmlns:a16="http://schemas.microsoft.com/office/drawing/2014/main" val="269236149"/>
                    </a:ext>
                  </a:extLst>
                </a:gridCol>
                <a:gridCol w="1836204">
                  <a:extLst>
                    <a:ext uri="{9D8B030D-6E8A-4147-A177-3AD203B41FA5}">
                      <a16:colId xmlns:a16="http://schemas.microsoft.com/office/drawing/2014/main" val="670133125"/>
                    </a:ext>
                  </a:extLst>
                </a:gridCol>
                <a:gridCol w="1836204">
                  <a:extLst>
                    <a:ext uri="{9D8B030D-6E8A-4147-A177-3AD203B41FA5}">
                      <a16:colId xmlns:a16="http://schemas.microsoft.com/office/drawing/2014/main" val="1594341224"/>
                    </a:ext>
                  </a:extLst>
                </a:gridCol>
                <a:gridCol w="1836204">
                  <a:extLst>
                    <a:ext uri="{9D8B030D-6E8A-4147-A177-3AD203B41FA5}">
                      <a16:colId xmlns:a16="http://schemas.microsoft.com/office/drawing/2014/main" val="3527587381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Giai </a:t>
                      </a:r>
                      <a:r>
                        <a:rPr lang="en-US" sz="1400" b="1" kern="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đoạn</a:t>
                      </a:r>
                      <a:endParaRPr lang="en-U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Tổng</a:t>
                      </a:r>
                      <a:r>
                        <a:rPr lang="en-US" sz="1400" b="1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kern="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vốn</a:t>
                      </a:r>
                      <a:endParaRPr lang="en-U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Cho </a:t>
                      </a:r>
                      <a:r>
                        <a:rPr lang="en-US" sz="1400" b="1" kern="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nguồn</a:t>
                      </a:r>
                      <a:r>
                        <a:rPr lang="en-US" sz="1400" b="1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kern="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điện</a:t>
                      </a:r>
                      <a:endParaRPr lang="en-U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Cho </a:t>
                      </a:r>
                      <a:r>
                        <a:rPr lang="en-US" sz="1400" b="1" kern="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lưới</a:t>
                      </a:r>
                      <a:r>
                        <a:rPr lang="en-US" sz="1400" b="1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kern="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điện</a:t>
                      </a:r>
                      <a:endParaRPr lang="en-U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475086254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2021–2030</a:t>
                      </a:r>
                      <a:endParaRPr lang="en-U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134.7 </a:t>
                      </a:r>
                      <a:r>
                        <a:rPr lang="en-US" sz="1400" kern="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tỷ</a:t>
                      </a:r>
                      <a:r>
                        <a:rPr lang="en-US" sz="14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USD</a:t>
                      </a:r>
                      <a:endParaRPr lang="en-U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119.8</a:t>
                      </a:r>
                      <a:endParaRPr lang="en-U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14.9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814024588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2031–2050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399–523 tỷ USD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364–511</a:t>
                      </a:r>
                      <a:endParaRPr lang="en-U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34–38</a:t>
                      </a:r>
                      <a:endParaRPr lang="en-U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568378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1132851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7C4E928-9155-86F9-CA40-2BD6BBD49E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141" y="0"/>
            <a:ext cx="2857500" cy="16002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051720" y="1635646"/>
            <a:ext cx="3096344" cy="72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6" name="Rectangle 5"/>
          <p:cNvSpPr/>
          <p:nvPr/>
        </p:nvSpPr>
        <p:spPr>
          <a:xfrm>
            <a:off x="2051720" y="4515966"/>
            <a:ext cx="3096344" cy="72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7" name="Rectangle 6"/>
          <p:cNvSpPr/>
          <p:nvPr/>
        </p:nvSpPr>
        <p:spPr>
          <a:xfrm>
            <a:off x="5508104" y="1635646"/>
            <a:ext cx="3096344" cy="72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8" name="Rectangle 7"/>
          <p:cNvSpPr/>
          <p:nvPr/>
        </p:nvSpPr>
        <p:spPr>
          <a:xfrm>
            <a:off x="5508104" y="4515966"/>
            <a:ext cx="3096344" cy="72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2087726" y="1791398"/>
            <a:ext cx="3034461" cy="1860472"/>
            <a:chOff x="2186996" y="1316678"/>
            <a:chExt cx="2876820" cy="1440496"/>
          </a:xfrm>
        </p:grpSpPr>
        <p:sp>
          <p:nvSpPr>
            <p:cNvPr id="10" name="TextBox 9"/>
            <p:cNvSpPr txBox="1"/>
            <p:nvPr/>
          </p:nvSpPr>
          <p:spPr>
            <a:xfrm>
              <a:off x="2227884" y="1649178"/>
              <a:ext cx="2835932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Thị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trường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NLTT Việt Nam: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Ước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tính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714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tỷ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USD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trong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25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năm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tới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  <a:p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186996" y="1316678"/>
              <a:ext cx="2835932" cy="3929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lnSpc>
                  <a:spcPct val="115000"/>
                </a:lnSpc>
                <a:spcAft>
                  <a:spcPts val="800"/>
                </a:spcAft>
              </a:pPr>
              <a:r>
                <a:rPr lang="en-US" sz="1800" b="1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Tiềm</a:t>
              </a:r>
              <a:r>
                <a:rPr lang="en-US" sz="1800" b="1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năng</a:t>
              </a:r>
              <a:r>
                <a:rPr lang="en-US" sz="1800" b="1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đầu</a:t>
              </a:r>
              <a:r>
                <a:rPr lang="en-US" sz="1800" b="1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tư</a:t>
              </a:r>
              <a:r>
                <a:rPr lang="en-US" sz="1800" b="1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:</a:t>
              </a:r>
              <a:endPara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560610" y="1805082"/>
            <a:ext cx="2991332" cy="3030840"/>
            <a:chOff x="2227884" y="1330362"/>
            <a:chExt cx="2835932" cy="3030840"/>
          </a:xfrm>
        </p:grpSpPr>
        <p:sp>
          <p:nvSpPr>
            <p:cNvPr id="13" name="TextBox 12"/>
            <p:cNvSpPr txBox="1"/>
            <p:nvPr/>
          </p:nvSpPr>
          <p:spPr>
            <a:xfrm>
              <a:off x="2227884" y="1649178"/>
              <a:ext cx="2835932" cy="27120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>
                <a:lnSpc>
                  <a:spcPct val="115000"/>
                </a:lnSpc>
                <a:spcAft>
                  <a:spcPts val="800"/>
                </a:spcAft>
                <a:buSzPts val="1000"/>
                <a:buFont typeface="Symbol" panose="05050102010706020507" pitchFamily="18" charset="2"/>
                <a:buChar char=""/>
                <a:tabLst>
                  <a:tab pos="457200" algn="l"/>
                </a:tabLst>
              </a:pP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Thiết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kế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lắp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đặt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vận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hành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bảo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trì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hệ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thống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điện</a:t>
              </a:r>
              <a:r>
                <a:rPr lang="vi-VN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     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mặt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trời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gió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thủy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điện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vi-VN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  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nhỏ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  <a:p>
              <a:pPr marL="342900" marR="0" lvl="0" indent="-342900">
                <a:lnSpc>
                  <a:spcPct val="115000"/>
                </a:lnSpc>
                <a:spcAft>
                  <a:spcPts val="800"/>
                </a:spcAft>
                <a:buSzPts val="1000"/>
                <a:buFont typeface="Symbol" panose="05050102010706020507" pitchFamily="18" charset="2"/>
                <a:buChar char=""/>
                <a:tabLst>
                  <a:tab pos="457200" algn="l"/>
                </a:tabLst>
              </a:pP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Cần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phát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triển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đào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tạo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chất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lượng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cao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gắn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với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thực</a:t>
              </a:r>
              <a:r>
                <a:rPr lang="vi-VN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    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tiễn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  <a:p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227884" y="1330362"/>
              <a:ext cx="283593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Nhu </a:t>
              </a:r>
              <a:r>
                <a:rPr lang="en-US" sz="1800" b="1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cầu</a:t>
              </a:r>
              <a:r>
                <a:rPr lang="en-US" sz="1800" b="1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nhân</a:t>
              </a:r>
              <a:r>
                <a:rPr lang="en-US" sz="1800" b="1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lực</a:t>
              </a:r>
              <a:r>
                <a:rPr lang="en-US" sz="1800" b="1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b="1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cao</a:t>
              </a:r>
              <a:r>
                <a:rPr lang="en-US" sz="1800" b="1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:</a:t>
              </a:r>
              <a:endPara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  <a:p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5" name="Block Arc 14"/>
          <p:cNvSpPr/>
          <p:nvPr/>
        </p:nvSpPr>
        <p:spPr>
          <a:xfrm rot="16200000">
            <a:off x="6805304" y="1027656"/>
            <a:ext cx="501943" cy="502273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6" name="Rectangle 16"/>
          <p:cNvSpPr/>
          <p:nvPr/>
        </p:nvSpPr>
        <p:spPr>
          <a:xfrm rot="2700000">
            <a:off x="3419189" y="954829"/>
            <a:ext cx="361404" cy="647928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3748639-2E53-8B48-2936-83BA13E4D5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611" y="0"/>
            <a:ext cx="2943830" cy="1620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315293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1535613" y="277191"/>
            <a:ext cx="7596336" cy="884466"/>
          </a:xfrm>
        </p:spPr>
        <p:txBody>
          <a:bodyPr/>
          <a:lstStyle/>
          <a:p>
            <a:pPr marL="0" marR="0" algn="ctr">
              <a:lnSpc>
                <a:spcPct val="115000"/>
              </a:lnSpc>
              <a:spcAft>
                <a:spcPts val="800"/>
              </a:spcAft>
            </a:pPr>
            <a:r>
              <a:rPr lang="en-US" sz="24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luận</a:t>
            </a:r>
            <a:r>
              <a:rPr lang="vi-VN" sz="2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và đề suất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2051720" y="1635646"/>
            <a:ext cx="2088000" cy="2952328"/>
            <a:chOff x="2051720" y="1635646"/>
            <a:chExt cx="2088000" cy="2952328"/>
          </a:xfrm>
        </p:grpSpPr>
        <p:sp>
          <p:nvSpPr>
            <p:cNvPr id="6" name="Rectangle 5"/>
            <p:cNvSpPr/>
            <p:nvPr/>
          </p:nvSpPr>
          <p:spPr>
            <a:xfrm>
              <a:off x="2051720" y="1635646"/>
              <a:ext cx="2088000" cy="7200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2051720" y="4515966"/>
              <a:ext cx="2088000" cy="7200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091287" y="1747040"/>
              <a:ext cx="2008866" cy="13486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15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Mở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rộng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thủy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điện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tích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hợp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pin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là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giải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pháp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cấp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thiết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và</a:t>
              </a:r>
              <a:r>
                <a:rPr lang="vi-VN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  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bền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vững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 rot="2700000">
            <a:off x="2915018" y="954829"/>
            <a:ext cx="361404" cy="647928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0" name="Group 19"/>
          <p:cNvGrpSpPr/>
          <p:nvPr/>
        </p:nvGrpSpPr>
        <p:grpSpPr>
          <a:xfrm>
            <a:off x="4289781" y="1635646"/>
            <a:ext cx="2088000" cy="2952328"/>
            <a:chOff x="2051720" y="1635646"/>
            <a:chExt cx="2088000" cy="2952328"/>
          </a:xfrm>
        </p:grpSpPr>
        <p:sp>
          <p:nvSpPr>
            <p:cNvPr id="21" name="Rectangle 20"/>
            <p:cNvSpPr/>
            <p:nvPr/>
          </p:nvSpPr>
          <p:spPr>
            <a:xfrm>
              <a:off x="2051720" y="1635646"/>
              <a:ext cx="2088000" cy="7200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2051720" y="4515966"/>
              <a:ext cx="2088000" cy="7200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111070" y="1747039"/>
              <a:ext cx="2008866" cy="13486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15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Mô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hình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Simulink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giúp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đánh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giá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hiệu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quả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đầu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tư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tối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ưu</a:t>
              </a:r>
              <a:r>
                <a:rPr lang="vi-VN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vận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hành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527842" y="1635646"/>
            <a:ext cx="2088000" cy="2952328"/>
            <a:chOff x="2051720" y="1635646"/>
            <a:chExt cx="2088000" cy="2952328"/>
          </a:xfrm>
        </p:grpSpPr>
        <p:sp>
          <p:nvSpPr>
            <p:cNvPr id="27" name="Rectangle 26"/>
            <p:cNvSpPr/>
            <p:nvPr/>
          </p:nvSpPr>
          <p:spPr>
            <a:xfrm>
              <a:off x="2051720" y="1635646"/>
              <a:ext cx="2088000" cy="720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2051720" y="4515966"/>
              <a:ext cx="2088000" cy="720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130854" y="1718692"/>
              <a:ext cx="2008866" cy="13486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15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Cần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chú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trọng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đào</a:t>
              </a:r>
              <a:r>
                <a:rPr lang="vi-VN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tạo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nhân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lực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chất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vi-VN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 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lượng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và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chuyển</a:t>
              </a:r>
              <a:r>
                <a:rPr lang="vi-VN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  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đổi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công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nghệ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2" name="Block Arc 14"/>
          <p:cNvSpPr/>
          <p:nvPr/>
        </p:nvSpPr>
        <p:spPr>
          <a:xfrm rot="16200000">
            <a:off x="7360437" y="1006302"/>
            <a:ext cx="501943" cy="502273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3" name="Diamond 5"/>
          <p:cNvSpPr/>
          <p:nvPr/>
        </p:nvSpPr>
        <p:spPr>
          <a:xfrm>
            <a:off x="5130404" y="1035131"/>
            <a:ext cx="485888" cy="487324"/>
          </a:xfrm>
          <a:custGeom>
            <a:avLst/>
            <a:gdLst/>
            <a:ahLst/>
            <a:cxnLst/>
            <a:rect l="l" t="t" r="r" b="b"/>
            <a:pathLst>
              <a:path w="3240001" h="3249575">
                <a:moveTo>
                  <a:pt x="1275349" y="2002569"/>
                </a:moveTo>
                <a:lnTo>
                  <a:pt x="1625117" y="2233002"/>
                </a:lnTo>
                <a:lnTo>
                  <a:pt x="1968772" y="2006596"/>
                </a:lnTo>
                <a:lnTo>
                  <a:pt x="3240001" y="3249575"/>
                </a:lnTo>
                <a:lnTo>
                  <a:pt x="0" y="3249575"/>
                </a:lnTo>
                <a:close/>
                <a:moveTo>
                  <a:pt x="1067116" y="1473605"/>
                </a:moveTo>
                <a:lnTo>
                  <a:pt x="1067116" y="1581605"/>
                </a:lnTo>
                <a:lnTo>
                  <a:pt x="2183116" y="1581605"/>
                </a:lnTo>
                <a:lnTo>
                  <a:pt x="2183116" y="1473605"/>
                </a:lnTo>
                <a:close/>
                <a:moveTo>
                  <a:pt x="1067116" y="1267205"/>
                </a:moveTo>
                <a:lnTo>
                  <a:pt x="1067116" y="1375205"/>
                </a:lnTo>
                <a:lnTo>
                  <a:pt x="2183116" y="1375205"/>
                </a:lnTo>
                <a:lnTo>
                  <a:pt x="2183116" y="1267205"/>
                </a:lnTo>
                <a:close/>
                <a:moveTo>
                  <a:pt x="3240001" y="1172196"/>
                </a:moveTo>
                <a:lnTo>
                  <a:pt x="3240001" y="3142550"/>
                </a:lnTo>
                <a:lnTo>
                  <a:pt x="2026252" y="1968728"/>
                </a:lnTo>
                <a:lnTo>
                  <a:pt x="3049854" y="1294362"/>
                </a:lnTo>
                <a:close/>
                <a:moveTo>
                  <a:pt x="0" y="1172196"/>
                </a:moveTo>
                <a:lnTo>
                  <a:pt x="602850" y="1559516"/>
                </a:lnTo>
                <a:lnTo>
                  <a:pt x="1217896" y="1964719"/>
                </a:lnTo>
                <a:lnTo>
                  <a:pt x="0" y="3142550"/>
                </a:lnTo>
                <a:close/>
                <a:moveTo>
                  <a:pt x="1067116" y="1060805"/>
                </a:moveTo>
                <a:lnTo>
                  <a:pt x="1067116" y="1168805"/>
                </a:lnTo>
                <a:lnTo>
                  <a:pt x="2183116" y="1168805"/>
                </a:lnTo>
                <a:lnTo>
                  <a:pt x="2183116" y="1060805"/>
                </a:lnTo>
                <a:close/>
                <a:moveTo>
                  <a:pt x="869032" y="816137"/>
                </a:moveTo>
                <a:lnTo>
                  <a:pt x="2381200" y="816137"/>
                </a:lnTo>
                <a:lnTo>
                  <a:pt x="2381200" y="1623491"/>
                </a:lnTo>
                <a:lnTo>
                  <a:pt x="1668045" y="2093329"/>
                </a:lnTo>
                <a:lnTo>
                  <a:pt x="1625116" y="2121611"/>
                </a:lnTo>
                <a:lnTo>
                  <a:pt x="869032" y="1623491"/>
                </a:lnTo>
                <a:close/>
                <a:moveTo>
                  <a:pt x="1625116" y="0"/>
                </a:moveTo>
                <a:lnTo>
                  <a:pt x="3235286" y="1060806"/>
                </a:lnTo>
                <a:lnTo>
                  <a:pt x="2489212" y="1552331"/>
                </a:lnTo>
                <a:lnTo>
                  <a:pt x="2489212" y="708008"/>
                </a:lnTo>
                <a:lnTo>
                  <a:pt x="761020" y="708008"/>
                </a:lnTo>
                <a:lnTo>
                  <a:pt x="761020" y="1552331"/>
                </a:lnTo>
                <a:lnTo>
                  <a:pt x="14946" y="106080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28807687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KẾT LUẬN &amp; ĐỀ XUẤT</a:t>
            </a:r>
            <a:endParaRPr lang="ko-KR" altLang="en-US" sz="2800" dirty="0">
              <a:latin typeface="+mn-lt"/>
            </a:endParaRPr>
          </a:p>
        </p:txBody>
      </p:sp>
      <p:sp>
        <p:nvSpPr>
          <p:cNvPr id="3" name="Frame 2"/>
          <p:cNvSpPr/>
          <p:nvPr/>
        </p:nvSpPr>
        <p:spPr>
          <a:xfrm rot="18900000">
            <a:off x="3534429" y="1664412"/>
            <a:ext cx="2075142" cy="2075142"/>
          </a:xfrm>
          <a:prstGeom prst="frame">
            <a:avLst>
              <a:gd name="adj1" fmla="val 551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58972" y="2499742"/>
            <a:ext cx="1626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Đề suất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0" name="Block Arc 14"/>
          <p:cNvSpPr/>
          <p:nvPr/>
        </p:nvSpPr>
        <p:spPr>
          <a:xfrm rot="16200000">
            <a:off x="4296809" y="1914860"/>
            <a:ext cx="550383" cy="550745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3169515" y="1383718"/>
            <a:ext cx="900000" cy="90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2" name="Oval 11"/>
          <p:cNvSpPr/>
          <p:nvPr/>
        </p:nvSpPr>
        <p:spPr>
          <a:xfrm>
            <a:off x="5080271" y="1383718"/>
            <a:ext cx="900000" cy="90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3" name="Oval 12"/>
          <p:cNvSpPr/>
          <p:nvPr/>
        </p:nvSpPr>
        <p:spPr>
          <a:xfrm>
            <a:off x="3169515" y="3139188"/>
            <a:ext cx="900000" cy="900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4" name="Oval 13"/>
          <p:cNvSpPr/>
          <p:nvPr/>
        </p:nvSpPr>
        <p:spPr>
          <a:xfrm>
            <a:off x="5080271" y="3139188"/>
            <a:ext cx="900000" cy="900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6" name="Rectangle 9"/>
          <p:cNvSpPr/>
          <p:nvPr/>
        </p:nvSpPr>
        <p:spPr>
          <a:xfrm>
            <a:off x="3469834" y="3433739"/>
            <a:ext cx="332123" cy="310897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Oval 21"/>
          <p:cNvSpPr>
            <a:spLocks noChangeAspect="1"/>
          </p:cNvSpPr>
          <p:nvPr/>
        </p:nvSpPr>
        <p:spPr>
          <a:xfrm>
            <a:off x="3424727" y="1636437"/>
            <a:ext cx="391290" cy="394559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8" name="Rectangle 16"/>
          <p:cNvSpPr/>
          <p:nvPr/>
        </p:nvSpPr>
        <p:spPr>
          <a:xfrm rot="1795255">
            <a:off x="5406274" y="1566092"/>
            <a:ext cx="298553" cy="535251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9" name="Rounded Rectangle 7"/>
          <p:cNvSpPr/>
          <p:nvPr/>
        </p:nvSpPr>
        <p:spPr>
          <a:xfrm>
            <a:off x="5376314" y="3433739"/>
            <a:ext cx="358474" cy="30935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228184" y="1455201"/>
            <a:ext cx="2520280" cy="711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quốc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XFLEX HYDRO – EU).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228184" y="3203880"/>
            <a:ext cx="2375816" cy="1030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Chính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hỗ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trợ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thủy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vùng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sâu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vi-VN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vùng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xa.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67544" y="1481223"/>
            <a:ext cx="23758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Tiếp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tục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nghiên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cứu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mô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hình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thủy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điện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lai (PV,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gió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467544" y="2983315"/>
            <a:ext cx="2375816" cy="1354583"/>
            <a:chOff x="7164288" y="856926"/>
            <a:chExt cx="1439711" cy="1354583"/>
          </a:xfrm>
        </p:grpSpPr>
        <p:sp>
          <p:nvSpPr>
            <p:cNvPr id="30" name="TextBox 29"/>
            <p:cNvSpPr txBox="1"/>
            <p:nvPr/>
          </p:nvSpPr>
          <p:spPr>
            <a:xfrm>
              <a:off x="7164288" y="856926"/>
              <a:ext cx="14397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164288" y="1103513"/>
              <a:ext cx="1439711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Ứng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dụng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AI, Big Data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vào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dự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báo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và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điều</a:t>
              </a:r>
              <a:r>
                <a:rPr lang="vi-VN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     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khiển</a:t>
              </a:r>
              <a:r>
                <a:rPr lang="en-US" sz="18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  <a:p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2449938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187624" y="267494"/>
            <a:ext cx="7245532" cy="36004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36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altLang="ko-KR" sz="8800" dirty="0">
                <a:solidFill>
                  <a:srgbClr val="FF0000"/>
                </a:solidFill>
                <a:highlight>
                  <a:srgbClr val="FFFF00"/>
                </a:highlight>
                <a:latin typeface="Algerian" panose="04020705040A02060702" pitchFamily="82" charset="0"/>
              </a:rPr>
              <a:t>Thank you</a:t>
            </a:r>
            <a:endParaRPr lang="ko-KR" altLang="en-US" sz="8800" dirty="0">
              <a:solidFill>
                <a:srgbClr val="FF0000"/>
              </a:solidFill>
              <a:highlight>
                <a:srgbClr val="FFFF00"/>
              </a:highlight>
              <a:latin typeface="Algerian" panose="04020705040A02060702" pitchFamily="82" charset="0"/>
            </a:endParaRPr>
          </a:p>
        </p:txBody>
      </p:sp>
      <p:pic>
        <p:nvPicPr>
          <p:cNvPr id="2" name="Picture Placeholder 1">
            <a:extLst>
              <a:ext uri="{FF2B5EF4-FFF2-40B4-BE49-F238E27FC236}">
                <a16:creationId xmlns:a16="http://schemas.microsoft.com/office/drawing/2014/main" id="{05F11839-7B93-2E0B-0D49-BE4DA9D61F09}"/>
              </a:ext>
            </a:extLst>
          </p:cNvPr>
          <p:cNvPicPr>
            <a:picLocks noGrp="1" noChangeAspect="1"/>
          </p:cNvPicPr>
          <p:nvPr>
            <p:ph type="pic" idx="12"/>
          </p:nvPr>
        </p:nvPicPr>
        <p:blipFill>
          <a:blip r:embed="rId2"/>
          <a:srcRect l="1651" r="1651"/>
          <a:stretch>
            <a:fillRect/>
          </a:stretch>
        </p:blipFill>
        <p:spPr>
          <a:xfrm>
            <a:off x="100812" y="3329135"/>
            <a:ext cx="2448272" cy="16644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B4D4A2D-B54A-BDE3-CAED-1D24D4322B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864" y="3369841"/>
            <a:ext cx="2448272" cy="16644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2E3EE6A-90FD-5475-9312-2C259BC85C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4915" y="3262299"/>
            <a:ext cx="2311897" cy="1698934"/>
          </a:xfrm>
          <a:prstGeom prst="rect">
            <a:avLst/>
          </a:prstGeom>
        </p:spPr>
      </p:pic>
      <p:sp>
        <p:nvSpPr>
          <p:cNvPr id="10" name="Oval 31">
            <a:extLst>
              <a:ext uri="{FF2B5EF4-FFF2-40B4-BE49-F238E27FC236}">
                <a16:creationId xmlns:a16="http://schemas.microsoft.com/office/drawing/2014/main" id="{F7693A17-1D07-98E4-078E-1598244D5FEF}"/>
              </a:ext>
            </a:extLst>
          </p:cNvPr>
          <p:cNvSpPr/>
          <p:nvPr/>
        </p:nvSpPr>
        <p:spPr>
          <a:xfrm>
            <a:off x="213651" y="123478"/>
            <a:ext cx="467143" cy="442671"/>
          </a:xfrm>
          <a:custGeom>
            <a:avLst/>
            <a:gdLst/>
            <a:ahLst/>
            <a:cxnLst/>
            <a:rect l="l" t="t" r="r" b="b"/>
            <a:pathLst>
              <a:path w="3187187" h="3217189">
                <a:moveTo>
                  <a:pt x="2136560" y="2669280"/>
                </a:moveTo>
                <a:cubicBezTo>
                  <a:pt x="2154235" y="2662847"/>
                  <a:pt x="2173778" y="2671961"/>
                  <a:pt x="2180211" y="2689635"/>
                </a:cubicBezTo>
                <a:lnTo>
                  <a:pt x="2338628" y="3124881"/>
                </a:lnTo>
                <a:cubicBezTo>
                  <a:pt x="2345061" y="3142556"/>
                  <a:pt x="2335948" y="3162099"/>
                  <a:pt x="2318273" y="3168533"/>
                </a:cubicBezTo>
                <a:lnTo>
                  <a:pt x="2190259" y="3215126"/>
                </a:lnTo>
                <a:cubicBezTo>
                  <a:pt x="2172585" y="3221559"/>
                  <a:pt x="2153041" y="3212445"/>
                  <a:pt x="2146608" y="3194771"/>
                </a:cubicBezTo>
                <a:lnTo>
                  <a:pt x="1988192" y="2759525"/>
                </a:lnTo>
                <a:cubicBezTo>
                  <a:pt x="1981759" y="2741850"/>
                  <a:pt x="1990872" y="2722307"/>
                  <a:pt x="2008547" y="2715873"/>
                </a:cubicBezTo>
                <a:close/>
                <a:moveTo>
                  <a:pt x="1050626" y="2669280"/>
                </a:moveTo>
                <a:lnTo>
                  <a:pt x="1178640" y="2715873"/>
                </a:lnTo>
                <a:cubicBezTo>
                  <a:pt x="1196314" y="2722307"/>
                  <a:pt x="1205428" y="2741850"/>
                  <a:pt x="1198995" y="2759525"/>
                </a:cubicBezTo>
                <a:lnTo>
                  <a:pt x="1040578" y="3194771"/>
                </a:lnTo>
                <a:cubicBezTo>
                  <a:pt x="1034145" y="3212445"/>
                  <a:pt x="1014601" y="3221559"/>
                  <a:pt x="996927" y="3215126"/>
                </a:cubicBezTo>
                <a:lnTo>
                  <a:pt x="868913" y="3168533"/>
                </a:lnTo>
                <a:cubicBezTo>
                  <a:pt x="851239" y="3162099"/>
                  <a:pt x="842125" y="3142556"/>
                  <a:pt x="848558" y="3124881"/>
                </a:cubicBezTo>
                <a:lnTo>
                  <a:pt x="1006975" y="2689635"/>
                </a:lnTo>
                <a:cubicBezTo>
                  <a:pt x="1013408" y="2671961"/>
                  <a:pt x="1032952" y="2662847"/>
                  <a:pt x="1050626" y="2669280"/>
                </a:cubicBezTo>
                <a:close/>
                <a:moveTo>
                  <a:pt x="2647909" y="2029882"/>
                </a:moveTo>
                <a:cubicBezTo>
                  <a:pt x="2656328" y="2027626"/>
                  <a:pt x="2665608" y="2028582"/>
                  <a:pt x="2673752" y="2033284"/>
                </a:cubicBezTo>
                <a:lnTo>
                  <a:pt x="3074877" y="2264874"/>
                </a:lnTo>
                <a:cubicBezTo>
                  <a:pt x="3091166" y="2274278"/>
                  <a:pt x="3096747" y="2295107"/>
                  <a:pt x="3087343" y="2311396"/>
                </a:cubicBezTo>
                <a:lnTo>
                  <a:pt x="3019228" y="2429374"/>
                </a:lnTo>
                <a:cubicBezTo>
                  <a:pt x="3009824" y="2445663"/>
                  <a:pt x="2988995" y="2451244"/>
                  <a:pt x="2972706" y="2441840"/>
                </a:cubicBezTo>
                <a:lnTo>
                  <a:pt x="2571581" y="2210250"/>
                </a:lnTo>
                <a:cubicBezTo>
                  <a:pt x="2555292" y="2200846"/>
                  <a:pt x="2549710" y="2180017"/>
                  <a:pt x="2559115" y="2163728"/>
                </a:cubicBezTo>
                <a:lnTo>
                  <a:pt x="2627229" y="2045750"/>
                </a:lnTo>
                <a:cubicBezTo>
                  <a:pt x="2631932" y="2037605"/>
                  <a:pt x="2639490" y="2032138"/>
                  <a:pt x="2647909" y="2029882"/>
                </a:cubicBezTo>
                <a:close/>
                <a:moveTo>
                  <a:pt x="539277" y="2029882"/>
                </a:moveTo>
                <a:cubicBezTo>
                  <a:pt x="547696" y="2032138"/>
                  <a:pt x="555255" y="2037605"/>
                  <a:pt x="559957" y="2045750"/>
                </a:cubicBezTo>
                <a:lnTo>
                  <a:pt x="628071" y="2163728"/>
                </a:lnTo>
                <a:cubicBezTo>
                  <a:pt x="637476" y="2180017"/>
                  <a:pt x="631895" y="2200846"/>
                  <a:pt x="615606" y="2210250"/>
                </a:cubicBezTo>
                <a:lnTo>
                  <a:pt x="214481" y="2441840"/>
                </a:lnTo>
                <a:cubicBezTo>
                  <a:pt x="198192" y="2451244"/>
                  <a:pt x="177363" y="2445663"/>
                  <a:pt x="167958" y="2429374"/>
                </a:cubicBezTo>
                <a:lnTo>
                  <a:pt x="99844" y="2311396"/>
                </a:lnTo>
                <a:cubicBezTo>
                  <a:pt x="90439" y="2295107"/>
                  <a:pt x="96020" y="2274278"/>
                  <a:pt x="112309" y="2264874"/>
                </a:cubicBezTo>
                <a:lnTo>
                  <a:pt x="513434" y="2033284"/>
                </a:lnTo>
                <a:cubicBezTo>
                  <a:pt x="521579" y="2028582"/>
                  <a:pt x="530858" y="2027626"/>
                  <a:pt x="539277" y="2029882"/>
                </a:cubicBezTo>
                <a:close/>
                <a:moveTo>
                  <a:pt x="3094879" y="918289"/>
                </a:moveTo>
                <a:cubicBezTo>
                  <a:pt x="3112554" y="911856"/>
                  <a:pt x="3132097" y="920969"/>
                  <a:pt x="3138531" y="938644"/>
                </a:cubicBezTo>
                <a:lnTo>
                  <a:pt x="3185124" y="1066657"/>
                </a:lnTo>
                <a:cubicBezTo>
                  <a:pt x="3191557" y="1084332"/>
                  <a:pt x="3182443" y="1103875"/>
                  <a:pt x="3164769" y="1110308"/>
                </a:cubicBezTo>
                <a:lnTo>
                  <a:pt x="2729523" y="1268725"/>
                </a:lnTo>
                <a:cubicBezTo>
                  <a:pt x="2711848" y="1275158"/>
                  <a:pt x="2692304" y="1266045"/>
                  <a:pt x="2685871" y="1248370"/>
                </a:cubicBezTo>
                <a:lnTo>
                  <a:pt x="2639278" y="1120357"/>
                </a:lnTo>
                <a:cubicBezTo>
                  <a:pt x="2632845" y="1102682"/>
                  <a:pt x="2641959" y="1083138"/>
                  <a:pt x="2659633" y="1076705"/>
                </a:cubicBezTo>
                <a:close/>
                <a:moveTo>
                  <a:pt x="92307" y="918289"/>
                </a:moveTo>
                <a:lnTo>
                  <a:pt x="527553" y="1076705"/>
                </a:lnTo>
                <a:cubicBezTo>
                  <a:pt x="545228" y="1083138"/>
                  <a:pt x="554341" y="1102682"/>
                  <a:pt x="547908" y="1120357"/>
                </a:cubicBezTo>
                <a:lnTo>
                  <a:pt x="501315" y="1248370"/>
                </a:lnTo>
                <a:cubicBezTo>
                  <a:pt x="494882" y="1266045"/>
                  <a:pt x="475338" y="1275158"/>
                  <a:pt x="457664" y="1268725"/>
                </a:cubicBezTo>
                <a:lnTo>
                  <a:pt x="22418" y="1110308"/>
                </a:lnTo>
                <a:cubicBezTo>
                  <a:pt x="4743" y="1103875"/>
                  <a:pt x="-4370" y="1084332"/>
                  <a:pt x="2063" y="1066657"/>
                </a:cubicBezTo>
                <a:lnTo>
                  <a:pt x="48656" y="938644"/>
                </a:lnTo>
                <a:cubicBezTo>
                  <a:pt x="55089" y="920969"/>
                  <a:pt x="74633" y="911856"/>
                  <a:pt x="92307" y="918289"/>
                </a:cubicBezTo>
                <a:close/>
                <a:moveTo>
                  <a:pt x="1593593" y="658644"/>
                </a:moveTo>
                <a:cubicBezTo>
                  <a:pt x="2116495" y="658644"/>
                  <a:pt x="2540391" y="1082540"/>
                  <a:pt x="2540391" y="1605442"/>
                </a:cubicBezTo>
                <a:cubicBezTo>
                  <a:pt x="2540391" y="2128344"/>
                  <a:pt x="2116495" y="2552240"/>
                  <a:pt x="1593593" y="2552240"/>
                </a:cubicBezTo>
                <a:cubicBezTo>
                  <a:pt x="1070691" y="2552240"/>
                  <a:pt x="646795" y="2128344"/>
                  <a:pt x="646795" y="1605442"/>
                </a:cubicBezTo>
                <a:cubicBezTo>
                  <a:pt x="646795" y="1082540"/>
                  <a:pt x="1070691" y="658644"/>
                  <a:pt x="1593593" y="658644"/>
                </a:cubicBezTo>
                <a:close/>
                <a:moveTo>
                  <a:pt x="2246117" y="1165"/>
                </a:moveTo>
                <a:cubicBezTo>
                  <a:pt x="2254536" y="-1090"/>
                  <a:pt x="2263815" y="-135"/>
                  <a:pt x="2271960" y="4568"/>
                </a:cubicBezTo>
                <a:lnTo>
                  <a:pt x="2389938" y="72682"/>
                </a:lnTo>
                <a:cubicBezTo>
                  <a:pt x="2406227" y="82087"/>
                  <a:pt x="2411808" y="102916"/>
                  <a:pt x="2402403" y="119205"/>
                </a:cubicBezTo>
                <a:lnTo>
                  <a:pt x="2170814" y="520330"/>
                </a:lnTo>
                <a:cubicBezTo>
                  <a:pt x="2161409" y="536619"/>
                  <a:pt x="2140580" y="542200"/>
                  <a:pt x="2124291" y="532795"/>
                </a:cubicBezTo>
                <a:lnTo>
                  <a:pt x="2006313" y="464681"/>
                </a:lnTo>
                <a:cubicBezTo>
                  <a:pt x="1990024" y="455276"/>
                  <a:pt x="1984443" y="434447"/>
                  <a:pt x="1993848" y="418158"/>
                </a:cubicBezTo>
                <a:lnTo>
                  <a:pt x="2225437" y="17033"/>
                </a:lnTo>
                <a:cubicBezTo>
                  <a:pt x="2230139" y="8889"/>
                  <a:pt x="2237698" y="3421"/>
                  <a:pt x="2246117" y="1165"/>
                </a:cubicBezTo>
                <a:close/>
                <a:moveTo>
                  <a:pt x="941069" y="1165"/>
                </a:moveTo>
                <a:cubicBezTo>
                  <a:pt x="949488" y="3421"/>
                  <a:pt x="957047" y="8889"/>
                  <a:pt x="961749" y="17033"/>
                </a:cubicBezTo>
                <a:lnTo>
                  <a:pt x="1193338" y="418158"/>
                </a:lnTo>
                <a:cubicBezTo>
                  <a:pt x="1202743" y="434447"/>
                  <a:pt x="1197162" y="455276"/>
                  <a:pt x="1180873" y="464681"/>
                </a:cubicBezTo>
                <a:lnTo>
                  <a:pt x="1062895" y="532795"/>
                </a:lnTo>
                <a:cubicBezTo>
                  <a:pt x="1046606" y="542200"/>
                  <a:pt x="1025777" y="536619"/>
                  <a:pt x="1016372" y="520330"/>
                </a:cubicBezTo>
                <a:lnTo>
                  <a:pt x="784783" y="119205"/>
                </a:lnTo>
                <a:cubicBezTo>
                  <a:pt x="775378" y="102916"/>
                  <a:pt x="780959" y="82087"/>
                  <a:pt x="797248" y="72682"/>
                </a:cubicBezTo>
                <a:lnTo>
                  <a:pt x="915226" y="4568"/>
                </a:lnTo>
                <a:cubicBezTo>
                  <a:pt x="923371" y="-135"/>
                  <a:pt x="932650" y="-1090"/>
                  <a:pt x="941069" y="116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3" name="그룹 2">
            <a:extLst>
              <a:ext uri="{FF2B5EF4-FFF2-40B4-BE49-F238E27FC236}">
                <a16:creationId xmlns:a16="http://schemas.microsoft.com/office/drawing/2014/main" id="{F0D62541-B093-F18B-221F-A0608948AAD9}"/>
              </a:ext>
            </a:extLst>
          </p:cNvPr>
          <p:cNvGrpSpPr/>
          <p:nvPr/>
        </p:nvGrpSpPr>
        <p:grpSpPr>
          <a:xfrm>
            <a:off x="7257287" y="109163"/>
            <a:ext cx="1673062" cy="1067758"/>
            <a:chOff x="4419732" y="1215960"/>
            <a:chExt cx="4049326" cy="3011974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9FD4D5D9-1FF4-9674-C3E8-D754D0658E0E}"/>
                </a:ext>
              </a:extLst>
            </p:cNvPr>
            <p:cNvGrpSpPr/>
            <p:nvPr/>
          </p:nvGrpSpPr>
          <p:grpSpPr>
            <a:xfrm>
              <a:off x="4419732" y="2017486"/>
              <a:ext cx="4049326" cy="2210448"/>
              <a:chOff x="4427984" y="1923678"/>
              <a:chExt cx="4446552" cy="2427286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28" name="Round Same Side Corner Rectangle 21">
                <a:extLst>
                  <a:ext uri="{FF2B5EF4-FFF2-40B4-BE49-F238E27FC236}">
                    <a16:creationId xmlns:a16="http://schemas.microsoft.com/office/drawing/2014/main" id="{8CEA5F15-7EB1-FC53-8E92-3F59A3DC3F49}"/>
                  </a:ext>
                </a:extLst>
              </p:cNvPr>
              <p:cNvSpPr/>
              <p:nvPr/>
            </p:nvSpPr>
            <p:spPr>
              <a:xfrm>
                <a:off x="4427984" y="1923678"/>
                <a:ext cx="288032" cy="2427286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9" name="Round Same Side Corner Rectangle 32">
                <a:extLst>
                  <a:ext uri="{FF2B5EF4-FFF2-40B4-BE49-F238E27FC236}">
                    <a16:creationId xmlns:a16="http://schemas.microsoft.com/office/drawing/2014/main" id="{AE6B2AF8-590B-2687-DE59-1AD068E6D1B0}"/>
                  </a:ext>
                </a:extLst>
              </p:cNvPr>
              <p:cNvSpPr/>
              <p:nvPr/>
            </p:nvSpPr>
            <p:spPr>
              <a:xfrm>
                <a:off x="8586504" y="1923678"/>
                <a:ext cx="288032" cy="2427286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753EBEC4-D3EE-6F14-3568-80E391B38D94}"/>
                  </a:ext>
                </a:extLst>
              </p:cNvPr>
              <p:cNvSpPr/>
              <p:nvPr/>
            </p:nvSpPr>
            <p:spPr>
              <a:xfrm>
                <a:off x="4586769" y="2139702"/>
                <a:ext cx="4157984" cy="17332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6DDE6250-18D2-D17C-C3D8-3E362F01D54B}"/>
                  </a:ext>
                </a:extLst>
              </p:cNvPr>
              <p:cNvSpPr/>
              <p:nvPr/>
            </p:nvSpPr>
            <p:spPr>
              <a:xfrm>
                <a:off x="4654000" y="3853605"/>
                <a:ext cx="4157984" cy="17332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EF593AA-2C72-9169-95B6-93DC79FE0FD1}"/>
                </a:ext>
              </a:extLst>
            </p:cNvPr>
            <p:cNvGrpSpPr/>
            <p:nvPr/>
          </p:nvGrpSpPr>
          <p:grpSpPr>
            <a:xfrm>
              <a:off x="5639167" y="1215960"/>
              <a:ext cx="819600" cy="3011974"/>
              <a:chOff x="2879712" y="1062493"/>
              <a:chExt cx="900000" cy="3307439"/>
            </a:xfrm>
          </p:grpSpPr>
          <p:sp>
            <p:nvSpPr>
              <p:cNvPr id="26" name="Rectangle 7">
                <a:extLst>
                  <a:ext uri="{FF2B5EF4-FFF2-40B4-BE49-F238E27FC236}">
                    <a16:creationId xmlns:a16="http://schemas.microsoft.com/office/drawing/2014/main" id="{260E5E56-DA00-ED0D-C81D-6E0D19DA23C8}"/>
                  </a:ext>
                </a:extLst>
              </p:cNvPr>
              <p:cNvSpPr/>
              <p:nvPr/>
            </p:nvSpPr>
            <p:spPr>
              <a:xfrm>
                <a:off x="2879712" y="1062493"/>
                <a:ext cx="900000" cy="3307439"/>
              </a:xfrm>
              <a:custGeom>
                <a:avLst/>
                <a:gdLst/>
                <a:ahLst/>
                <a:cxnLst/>
                <a:rect l="l" t="t" r="r" b="b"/>
                <a:pathLst>
                  <a:path w="900000" h="3307439">
                    <a:moveTo>
                      <a:pt x="90000" y="0"/>
                    </a:moveTo>
                    <a:lnTo>
                      <a:pt x="810000" y="0"/>
                    </a:lnTo>
                    <a:cubicBezTo>
                      <a:pt x="859706" y="0"/>
                      <a:pt x="900000" y="40294"/>
                      <a:pt x="900000" y="90000"/>
                    </a:cubicBezTo>
                    <a:cubicBezTo>
                      <a:pt x="900000" y="139706"/>
                      <a:pt x="859706" y="180000"/>
                      <a:pt x="810000" y="180000"/>
                    </a:cubicBezTo>
                    <a:lnTo>
                      <a:pt x="774000" y="180000"/>
                    </a:lnTo>
                    <a:lnTo>
                      <a:pt x="774000" y="2920263"/>
                    </a:lnTo>
                    <a:lnTo>
                      <a:pt x="767671" y="2920263"/>
                    </a:lnTo>
                    <a:cubicBezTo>
                      <a:pt x="771919" y="2940657"/>
                      <a:pt x="774036" y="2961783"/>
                      <a:pt x="774036" y="2983403"/>
                    </a:cubicBezTo>
                    <a:cubicBezTo>
                      <a:pt x="774036" y="3162363"/>
                      <a:pt x="628960" y="3307439"/>
                      <a:pt x="450000" y="3307439"/>
                    </a:cubicBezTo>
                    <a:cubicBezTo>
                      <a:pt x="271040" y="3307439"/>
                      <a:pt x="125964" y="3162363"/>
                      <a:pt x="125964" y="2983403"/>
                    </a:cubicBezTo>
                    <a:lnTo>
                      <a:pt x="132329" y="2920263"/>
                    </a:lnTo>
                    <a:lnTo>
                      <a:pt x="126000" y="2920263"/>
                    </a:lnTo>
                    <a:lnTo>
                      <a:pt x="126000" y="180000"/>
                    </a:lnTo>
                    <a:lnTo>
                      <a:pt x="90000" y="180000"/>
                    </a:lnTo>
                    <a:cubicBezTo>
                      <a:pt x="40294" y="180000"/>
                      <a:pt x="0" y="139706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E7995F1D-010F-47C5-E8DD-F0082A2A4692}"/>
                  </a:ext>
                </a:extLst>
              </p:cNvPr>
              <p:cNvSpPr/>
              <p:nvPr/>
            </p:nvSpPr>
            <p:spPr>
              <a:xfrm>
                <a:off x="3097512" y="3813696"/>
                <a:ext cx="464400" cy="464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305C77B3-817B-355E-BAD2-DD65D8AC1029}"/>
                </a:ext>
              </a:extLst>
            </p:cNvPr>
            <p:cNvGrpSpPr/>
            <p:nvPr/>
          </p:nvGrpSpPr>
          <p:grpSpPr>
            <a:xfrm>
              <a:off x="6518826" y="1215960"/>
              <a:ext cx="819600" cy="3011974"/>
              <a:chOff x="2879712" y="1062493"/>
              <a:chExt cx="900000" cy="3307439"/>
            </a:xfrm>
          </p:grpSpPr>
          <p:sp>
            <p:nvSpPr>
              <p:cNvPr id="24" name="Rectangle 7">
                <a:extLst>
                  <a:ext uri="{FF2B5EF4-FFF2-40B4-BE49-F238E27FC236}">
                    <a16:creationId xmlns:a16="http://schemas.microsoft.com/office/drawing/2014/main" id="{BE7C0294-BB2F-D947-AAE8-1545603EA70F}"/>
                  </a:ext>
                </a:extLst>
              </p:cNvPr>
              <p:cNvSpPr/>
              <p:nvPr/>
            </p:nvSpPr>
            <p:spPr>
              <a:xfrm>
                <a:off x="2879712" y="1062493"/>
                <a:ext cx="900000" cy="3307439"/>
              </a:xfrm>
              <a:custGeom>
                <a:avLst/>
                <a:gdLst/>
                <a:ahLst/>
                <a:cxnLst/>
                <a:rect l="l" t="t" r="r" b="b"/>
                <a:pathLst>
                  <a:path w="900000" h="3307439">
                    <a:moveTo>
                      <a:pt x="90000" y="0"/>
                    </a:moveTo>
                    <a:lnTo>
                      <a:pt x="810000" y="0"/>
                    </a:lnTo>
                    <a:cubicBezTo>
                      <a:pt x="859706" y="0"/>
                      <a:pt x="900000" y="40294"/>
                      <a:pt x="900000" y="90000"/>
                    </a:cubicBezTo>
                    <a:cubicBezTo>
                      <a:pt x="900000" y="139706"/>
                      <a:pt x="859706" y="180000"/>
                      <a:pt x="810000" y="180000"/>
                    </a:cubicBezTo>
                    <a:lnTo>
                      <a:pt x="774000" y="180000"/>
                    </a:lnTo>
                    <a:lnTo>
                      <a:pt x="774000" y="2920263"/>
                    </a:lnTo>
                    <a:lnTo>
                      <a:pt x="767671" y="2920263"/>
                    </a:lnTo>
                    <a:cubicBezTo>
                      <a:pt x="771919" y="2940657"/>
                      <a:pt x="774036" y="2961783"/>
                      <a:pt x="774036" y="2983403"/>
                    </a:cubicBezTo>
                    <a:cubicBezTo>
                      <a:pt x="774036" y="3162363"/>
                      <a:pt x="628960" y="3307439"/>
                      <a:pt x="450000" y="3307439"/>
                    </a:cubicBezTo>
                    <a:cubicBezTo>
                      <a:pt x="271040" y="3307439"/>
                      <a:pt x="125964" y="3162363"/>
                      <a:pt x="125964" y="2983403"/>
                    </a:cubicBezTo>
                    <a:lnTo>
                      <a:pt x="132329" y="2920263"/>
                    </a:lnTo>
                    <a:lnTo>
                      <a:pt x="126000" y="2920263"/>
                    </a:lnTo>
                    <a:lnTo>
                      <a:pt x="126000" y="180000"/>
                    </a:lnTo>
                    <a:lnTo>
                      <a:pt x="90000" y="180000"/>
                    </a:lnTo>
                    <a:cubicBezTo>
                      <a:pt x="40294" y="180000"/>
                      <a:pt x="0" y="139706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FA97A27A-A9DF-F0CA-3A2C-361C253E2931}"/>
                  </a:ext>
                </a:extLst>
              </p:cNvPr>
              <p:cNvSpPr/>
              <p:nvPr/>
            </p:nvSpPr>
            <p:spPr>
              <a:xfrm>
                <a:off x="3097512" y="3813696"/>
                <a:ext cx="464400" cy="4644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D1A94F5-31DB-5453-50FC-38DA5D77437D}"/>
                </a:ext>
              </a:extLst>
            </p:cNvPr>
            <p:cNvGrpSpPr/>
            <p:nvPr/>
          </p:nvGrpSpPr>
          <p:grpSpPr>
            <a:xfrm>
              <a:off x="7398484" y="1215960"/>
              <a:ext cx="819600" cy="3011974"/>
              <a:chOff x="2879712" y="1062493"/>
              <a:chExt cx="900000" cy="3307439"/>
            </a:xfrm>
          </p:grpSpPr>
          <p:sp>
            <p:nvSpPr>
              <p:cNvPr id="22" name="Rectangle 7">
                <a:extLst>
                  <a:ext uri="{FF2B5EF4-FFF2-40B4-BE49-F238E27FC236}">
                    <a16:creationId xmlns:a16="http://schemas.microsoft.com/office/drawing/2014/main" id="{9CAC2369-D881-5638-EB1C-EFF6D27E1A1B}"/>
                  </a:ext>
                </a:extLst>
              </p:cNvPr>
              <p:cNvSpPr/>
              <p:nvPr/>
            </p:nvSpPr>
            <p:spPr>
              <a:xfrm>
                <a:off x="2879712" y="1062493"/>
                <a:ext cx="900000" cy="3307439"/>
              </a:xfrm>
              <a:custGeom>
                <a:avLst/>
                <a:gdLst/>
                <a:ahLst/>
                <a:cxnLst/>
                <a:rect l="l" t="t" r="r" b="b"/>
                <a:pathLst>
                  <a:path w="900000" h="3307439">
                    <a:moveTo>
                      <a:pt x="90000" y="0"/>
                    </a:moveTo>
                    <a:lnTo>
                      <a:pt x="810000" y="0"/>
                    </a:lnTo>
                    <a:cubicBezTo>
                      <a:pt x="859706" y="0"/>
                      <a:pt x="900000" y="40294"/>
                      <a:pt x="900000" y="90000"/>
                    </a:cubicBezTo>
                    <a:cubicBezTo>
                      <a:pt x="900000" y="139706"/>
                      <a:pt x="859706" y="180000"/>
                      <a:pt x="810000" y="180000"/>
                    </a:cubicBezTo>
                    <a:lnTo>
                      <a:pt x="774000" y="180000"/>
                    </a:lnTo>
                    <a:lnTo>
                      <a:pt x="774000" y="2920263"/>
                    </a:lnTo>
                    <a:lnTo>
                      <a:pt x="767671" y="2920263"/>
                    </a:lnTo>
                    <a:cubicBezTo>
                      <a:pt x="771919" y="2940657"/>
                      <a:pt x="774036" y="2961783"/>
                      <a:pt x="774036" y="2983403"/>
                    </a:cubicBezTo>
                    <a:cubicBezTo>
                      <a:pt x="774036" y="3162363"/>
                      <a:pt x="628960" y="3307439"/>
                      <a:pt x="450000" y="3307439"/>
                    </a:cubicBezTo>
                    <a:cubicBezTo>
                      <a:pt x="271040" y="3307439"/>
                      <a:pt x="125964" y="3162363"/>
                      <a:pt x="125964" y="2983403"/>
                    </a:cubicBezTo>
                    <a:lnTo>
                      <a:pt x="132329" y="2920263"/>
                    </a:lnTo>
                    <a:lnTo>
                      <a:pt x="126000" y="2920263"/>
                    </a:lnTo>
                    <a:lnTo>
                      <a:pt x="126000" y="180000"/>
                    </a:lnTo>
                    <a:lnTo>
                      <a:pt x="90000" y="180000"/>
                    </a:lnTo>
                    <a:cubicBezTo>
                      <a:pt x="40294" y="180000"/>
                      <a:pt x="0" y="139706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FAF81EB6-9610-4F17-9416-BDA6F93A9BAC}"/>
                  </a:ext>
                </a:extLst>
              </p:cNvPr>
              <p:cNvSpPr/>
              <p:nvPr/>
            </p:nvSpPr>
            <p:spPr>
              <a:xfrm>
                <a:off x="3088040" y="3813695"/>
                <a:ext cx="464400" cy="464401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9F06C66-56C0-D0CC-0B56-AEACDE16F023}"/>
                </a:ext>
              </a:extLst>
            </p:cNvPr>
            <p:cNvGrpSpPr/>
            <p:nvPr/>
          </p:nvGrpSpPr>
          <p:grpSpPr>
            <a:xfrm>
              <a:off x="4776761" y="1215960"/>
              <a:ext cx="819600" cy="3011974"/>
              <a:chOff x="2898656" y="1062493"/>
              <a:chExt cx="900000" cy="3307439"/>
            </a:xfrm>
          </p:grpSpPr>
          <p:sp>
            <p:nvSpPr>
              <p:cNvPr id="20" name="Rectangle 7">
                <a:extLst>
                  <a:ext uri="{FF2B5EF4-FFF2-40B4-BE49-F238E27FC236}">
                    <a16:creationId xmlns:a16="http://schemas.microsoft.com/office/drawing/2014/main" id="{CA523DBE-5FCD-13B2-0C54-B0D05E7E64A6}"/>
                  </a:ext>
                </a:extLst>
              </p:cNvPr>
              <p:cNvSpPr/>
              <p:nvPr/>
            </p:nvSpPr>
            <p:spPr>
              <a:xfrm>
                <a:off x="2898656" y="1062493"/>
                <a:ext cx="900000" cy="3307439"/>
              </a:xfrm>
              <a:custGeom>
                <a:avLst/>
                <a:gdLst/>
                <a:ahLst/>
                <a:cxnLst/>
                <a:rect l="l" t="t" r="r" b="b"/>
                <a:pathLst>
                  <a:path w="900000" h="3307439">
                    <a:moveTo>
                      <a:pt x="90000" y="0"/>
                    </a:moveTo>
                    <a:lnTo>
                      <a:pt x="810000" y="0"/>
                    </a:lnTo>
                    <a:cubicBezTo>
                      <a:pt x="859706" y="0"/>
                      <a:pt x="900000" y="40294"/>
                      <a:pt x="900000" y="90000"/>
                    </a:cubicBezTo>
                    <a:cubicBezTo>
                      <a:pt x="900000" y="139706"/>
                      <a:pt x="859706" y="180000"/>
                      <a:pt x="810000" y="180000"/>
                    </a:cubicBezTo>
                    <a:lnTo>
                      <a:pt x="774000" y="180000"/>
                    </a:lnTo>
                    <a:lnTo>
                      <a:pt x="774000" y="2920263"/>
                    </a:lnTo>
                    <a:lnTo>
                      <a:pt x="767671" y="2920263"/>
                    </a:lnTo>
                    <a:cubicBezTo>
                      <a:pt x="771919" y="2940657"/>
                      <a:pt x="774036" y="2961783"/>
                      <a:pt x="774036" y="2983403"/>
                    </a:cubicBezTo>
                    <a:cubicBezTo>
                      <a:pt x="774036" y="3162363"/>
                      <a:pt x="628960" y="3307439"/>
                      <a:pt x="450000" y="3307439"/>
                    </a:cubicBezTo>
                    <a:cubicBezTo>
                      <a:pt x="271040" y="3307439"/>
                      <a:pt x="125964" y="3162363"/>
                      <a:pt x="125964" y="2983403"/>
                    </a:cubicBezTo>
                    <a:lnTo>
                      <a:pt x="132329" y="2920263"/>
                    </a:lnTo>
                    <a:lnTo>
                      <a:pt x="126000" y="2920263"/>
                    </a:lnTo>
                    <a:lnTo>
                      <a:pt x="126000" y="180000"/>
                    </a:lnTo>
                    <a:lnTo>
                      <a:pt x="90000" y="180000"/>
                    </a:lnTo>
                    <a:cubicBezTo>
                      <a:pt x="40294" y="180000"/>
                      <a:pt x="0" y="139706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187E9C00-0808-02FA-8861-E15355BD4556}"/>
                  </a:ext>
                </a:extLst>
              </p:cNvPr>
              <p:cNvSpPr/>
              <p:nvPr/>
            </p:nvSpPr>
            <p:spPr>
              <a:xfrm>
                <a:off x="3106985" y="3813695"/>
                <a:ext cx="464400" cy="464401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</p:grpSp>
        <p:graphicFrame>
          <p:nvGraphicFramePr>
            <p:cNvPr id="19" name="차트 5">
              <a:extLst>
                <a:ext uri="{FF2B5EF4-FFF2-40B4-BE49-F238E27FC236}">
                  <a16:creationId xmlns:a16="http://schemas.microsoft.com/office/drawing/2014/main" id="{A8E6B219-27C3-92FE-CC53-4518E26E8D1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383062337"/>
                </p:ext>
              </p:extLst>
            </p:nvPr>
          </p:nvGraphicFramePr>
          <p:xfrm>
            <a:off x="4596223" y="1422176"/>
            <a:ext cx="3786537" cy="266860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  <p:sp>
        <p:nvSpPr>
          <p:cNvPr id="32" name="Rectangle 9">
            <a:extLst>
              <a:ext uri="{FF2B5EF4-FFF2-40B4-BE49-F238E27FC236}">
                <a16:creationId xmlns:a16="http://schemas.microsoft.com/office/drawing/2014/main" id="{868A445D-126B-3577-6CC6-350935D1FF5D}"/>
              </a:ext>
            </a:extLst>
          </p:cNvPr>
          <p:cNvSpPr/>
          <p:nvPr/>
        </p:nvSpPr>
        <p:spPr>
          <a:xfrm>
            <a:off x="824908" y="153915"/>
            <a:ext cx="360125" cy="337109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3" name="Rounded Rectangle 20">
            <a:extLst>
              <a:ext uri="{FF2B5EF4-FFF2-40B4-BE49-F238E27FC236}">
                <a16:creationId xmlns:a16="http://schemas.microsoft.com/office/drawing/2014/main" id="{75F38F32-BB9C-870A-6A66-BA652782B9D5}"/>
              </a:ext>
            </a:extLst>
          </p:cNvPr>
          <p:cNvSpPr>
            <a:spLocks noChangeAspect="1"/>
          </p:cNvSpPr>
          <p:nvPr/>
        </p:nvSpPr>
        <p:spPr>
          <a:xfrm rot="2160000">
            <a:off x="1372433" y="142469"/>
            <a:ext cx="333647" cy="360000"/>
          </a:xfrm>
          <a:custGeom>
            <a:avLst/>
            <a:gdLst/>
            <a:ahLst/>
            <a:cxnLst/>
            <a:rect l="l" t="t" r="r" b="b"/>
            <a:pathLst>
              <a:path w="2735240" h="2951283">
                <a:moveTo>
                  <a:pt x="945240" y="943134"/>
                </a:moveTo>
                <a:cubicBezTo>
                  <a:pt x="504657" y="1263236"/>
                  <a:pt x="406988" y="1879894"/>
                  <a:pt x="727090" y="2320477"/>
                </a:cubicBezTo>
                <a:cubicBezTo>
                  <a:pt x="1047193" y="2761060"/>
                  <a:pt x="1663850" y="2858729"/>
                  <a:pt x="2104434" y="2538627"/>
                </a:cubicBezTo>
                <a:cubicBezTo>
                  <a:pt x="2545017" y="2218524"/>
                  <a:pt x="2642686" y="1601867"/>
                  <a:pt x="2322584" y="1161283"/>
                </a:cubicBezTo>
                <a:cubicBezTo>
                  <a:pt x="2003839" y="722570"/>
                  <a:pt x="1391052" y="623866"/>
                  <a:pt x="951049" y="939346"/>
                </a:cubicBezTo>
                <a:lnTo>
                  <a:pt x="1557721" y="1618250"/>
                </a:lnTo>
                <a:cubicBezTo>
                  <a:pt x="1596798" y="1621348"/>
                  <a:pt x="1633874" y="1641400"/>
                  <a:pt x="1658719" y="1675596"/>
                </a:cubicBezTo>
                <a:cubicBezTo>
                  <a:pt x="1705470" y="1739944"/>
                  <a:pt x="1691206" y="1830007"/>
                  <a:pt x="1626858" y="1876758"/>
                </a:cubicBezTo>
                <a:cubicBezTo>
                  <a:pt x="1562511" y="1923509"/>
                  <a:pt x="1472448" y="1909245"/>
                  <a:pt x="1425696" y="1844897"/>
                </a:cubicBezTo>
                <a:cubicBezTo>
                  <a:pt x="1398776" y="1807844"/>
                  <a:pt x="1392087" y="1762265"/>
                  <a:pt x="1405709" y="1721944"/>
                </a:cubicBezTo>
                <a:lnTo>
                  <a:pt x="950242" y="939871"/>
                </a:lnTo>
                <a:cubicBezTo>
                  <a:pt x="948462" y="940800"/>
                  <a:pt x="946850" y="941964"/>
                  <a:pt x="945240" y="943134"/>
                </a:cubicBezTo>
                <a:close/>
                <a:moveTo>
                  <a:pt x="390013" y="178929"/>
                </a:moveTo>
                <a:cubicBezTo>
                  <a:pt x="223423" y="299964"/>
                  <a:pt x="186493" y="533130"/>
                  <a:pt x="307528" y="699721"/>
                </a:cubicBezTo>
                <a:cubicBezTo>
                  <a:pt x="392822" y="817118"/>
                  <a:pt x="533802" y="870124"/>
                  <a:pt x="667672" y="847235"/>
                </a:cubicBezTo>
                <a:lnTo>
                  <a:pt x="556452" y="694153"/>
                </a:lnTo>
                <a:lnTo>
                  <a:pt x="528500" y="714461"/>
                </a:lnTo>
                <a:cubicBezTo>
                  <a:pt x="498835" y="736014"/>
                  <a:pt x="457314" y="729437"/>
                  <a:pt x="435761" y="699772"/>
                </a:cubicBezTo>
                <a:lnTo>
                  <a:pt x="341779" y="570418"/>
                </a:lnTo>
                <a:cubicBezTo>
                  <a:pt x="320226" y="540753"/>
                  <a:pt x="326803" y="499231"/>
                  <a:pt x="356468" y="477679"/>
                </a:cubicBezTo>
                <a:lnTo>
                  <a:pt x="684509" y="239343"/>
                </a:lnTo>
                <a:cubicBezTo>
                  <a:pt x="714174" y="217790"/>
                  <a:pt x="755695" y="224366"/>
                  <a:pt x="777248" y="254031"/>
                </a:cubicBezTo>
                <a:lnTo>
                  <a:pt x="871230" y="383386"/>
                </a:lnTo>
                <a:cubicBezTo>
                  <a:pt x="892782" y="413051"/>
                  <a:pt x="886206" y="454572"/>
                  <a:pt x="856541" y="476125"/>
                </a:cubicBezTo>
                <a:lnTo>
                  <a:pt x="828590" y="496433"/>
                </a:lnTo>
                <a:lnTo>
                  <a:pt x="939810" y="649514"/>
                </a:lnTo>
                <a:cubicBezTo>
                  <a:pt x="1002947" y="529270"/>
                  <a:pt x="996100" y="378811"/>
                  <a:pt x="910806" y="261414"/>
                </a:cubicBezTo>
                <a:cubicBezTo>
                  <a:pt x="789771" y="94824"/>
                  <a:pt x="556604" y="57894"/>
                  <a:pt x="390013" y="178929"/>
                </a:cubicBezTo>
                <a:close/>
                <a:moveTo>
                  <a:pt x="326716" y="91807"/>
                </a:moveTo>
                <a:cubicBezTo>
                  <a:pt x="541423" y="-64186"/>
                  <a:pt x="841934" y="-16590"/>
                  <a:pt x="997927" y="198117"/>
                </a:cubicBezTo>
                <a:cubicBezTo>
                  <a:pt x="1090326" y="325293"/>
                  <a:pt x="1111296" y="482575"/>
                  <a:pt x="1067359" y="621566"/>
                </a:cubicBezTo>
                <a:cubicBezTo>
                  <a:pt x="1125087" y="596400"/>
                  <a:pt x="1184605" y="577365"/>
                  <a:pt x="1244892" y="563339"/>
                </a:cubicBezTo>
                <a:lnTo>
                  <a:pt x="1244892" y="425809"/>
                </a:lnTo>
                <a:lnTo>
                  <a:pt x="1238396" y="425809"/>
                </a:lnTo>
                <a:cubicBezTo>
                  <a:pt x="1203300" y="425809"/>
                  <a:pt x="1174849" y="397358"/>
                  <a:pt x="1174849" y="362262"/>
                </a:cubicBezTo>
                <a:lnTo>
                  <a:pt x="1174849" y="209229"/>
                </a:lnTo>
                <a:cubicBezTo>
                  <a:pt x="1174849" y="191681"/>
                  <a:pt x="1181962" y="175794"/>
                  <a:pt x="1193462" y="164294"/>
                </a:cubicBezTo>
                <a:cubicBezTo>
                  <a:pt x="1204961" y="152795"/>
                  <a:pt x="1220848" y="145682"/>
                  <a:pt x="1238396" y="145682"/>
                </a:cubicBezTo>
                <a:lnTo>
                  <a:pt x="1484804" y="145682"/>
                </a:lnTo>
                <a:cubicBezTo>
                  <a:pt x="1519900" y="145682"/>
                  <a:pt x="1548351" y="174133"/>
                  <a:pt x="1548351" y="209229"/>
                </a:cubicBezTo>
                <a:lnTo>
                  <a:pt x="1548351" y="362262"/>
                </a:lnTo>
                <a:cubicBezTo>
                  <a:pt x="1548351" y="397358"/>
                  <a:pt x="1519900" y="425809"/>
                  <a:pt x="1484804" y="425809"/>
                </a:cubicBezTo>
                <a:lnTo>
                  <a:pt x="1478305" y="425809"/>
                </a:lnTo>
                <a:lnTo>
                  <a:pt x="1478305" y="531522"/>
                </a:lnTo>
                <a:cubicBezTo>
                  <a:pt x="1867969" y="516696"/>
                  <a:pt x="2257580" y="690299"/>
                  <a:pt x="2504004" y="1029474"/>
                </a:cubicBezTo>
                <a:cubicBezTo>
                  <a:pt x="2896903" y="1570253"/>
                  <a:pt x="2777023" y="2327148"/>
                  <a:pt x="2236244" y="2720047"/>
                </a:cubicBezTo>
                <a:cubicBezTo>
                  <a:pt x="1695464" y="3112946"/>
                  <a:pt x="938569" y="2993066"/>
                  <a:pt x="545670" y="2452287"/>
                </a:cubicBezTo>
                <a:cubicBezTo>
                  <a:pt x="302842" y="2118063"/>
                  <a:pt x="255883" y="1701289"/>
                  <a:pt x="383624" y="1339097"/>
                </a:cubicBezTo>
                <a:lnTo>
                  <a:pt x="271337" y="1301981"/>
                </a:lnTo>
                <a:lnTo>
                  <a:pt x="269200" y="1308446"/>
                </a:lnTo>
                <a:cubicBezTo>
                  <a:pt x="258184" y="1341768"/>
                  <a:pt x="222242" y="1359852"/>
                  <a:pt x="188919" y="1348836"/>
                </a:cubicBezTo>
                <a:lnTo>
                  <a:pt x="43619" y="1300805"/>
                </a:lnTo>
                <a:cubicBezTo>
                  <a:pt x="10297" y="1289790"/>
                  <a:pt x="-7787" y="1253847"/>
                  <a:pt x="3228" y="1220525"/>
                </a:cubicBezTo>
                <a:lnTo>
                  <a:pt x="80565" y="986568"/>
                </a:lnTo>
                <a:cubicBezTo>
                  <a:pt x="86073" y="969906"/>
                  <a:pt x="97812" y="957056"/>
                  <a:pt x="112340" y="949746"/>
                </a:cubicBezTo>
                <a:cubicBezTo>
                  <a:pt x="126869" y="942436"/>
                  <a:pt x="144185" y="940669"/>
                  <a:pt x="160847" y="946177"/>
                </a:cubicBezTo>
                <a:lnTo>
                  <a:pt x="306147" y="994208"/>
                </a:lnTo>
                <a:cubicBezTo>
                  <a:pt x="339468" y="1005223"/>
                  <a:pt x="357552" y="1041166"/>
                  <a:pt x="346537" y="1074488"/>
                </a:cubicBezTo>
                <a:lnTo>
                  <a:pt x="344596" y="1080361"/>
                </a:lnTo>
                <a:lnTo>
                  <a:pt x="482601" y="1125980"/>
                </a:lnTo>
                <a:cubicBezTo>
                  <a:pt x="516519" y="1067404"/>
                  <a:pt x="556040" y="1011588"/>
                  <a:pt x="601675" y="959905"/>
                </a:cubicBezTo>
                <a:cubicBezTo>
                  <a:pt x="455910" y="958740"/>
                  <a:pt x="312806" y="890195"/>
                  <a:pt x="220407" y="763018"/>
                </a:cubicBezTo>
                <a:cubicBezTo>
                  <a:pt x="64413" y="548311"/>
                  <a:pt x="112009" y="247801"/>
                  <a:pt x="326716" y="91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025202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Cover and End Slide Master">
  <a:themeElements>
    <a:clrScheme name="ALLPPT-COLOR-A0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62949"/>
      </a:accent1>
      <a:accent2>
        <a:srgbClr val="F07624"/>
      </a:accent2>
      <a:accent3>
        <a:srgbClr val="F4BD2D"/>
      </a:accent3>
      <a:accent4>
        <a:srgbClr val="1ED4DE"/>
      </a:accent4>
      <a:accent5>
        <a:srgbClr val="1C7DE1"/>
      </a:accent5>
      <a:accent6>
        <a:srgbClr val="CBCBCB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s Slide Master">
  <a:themeElements>
    <a:clrScheme name="ALLPPT-COLOR-A0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62949"/>
      </a:accent1>
      <a:accent2>
        <a:srgbClr val="F07624"/>
      </a:accent2>
      <a:accent3>
        <a:srgbClr val="F4BD2D"/>
      </a:accent3>
      <a:accent4>
        <a:srgbClr val="1ED4DE"/>
      </a:accent4>
      <a:accent5>
        <a:srgbClr val="1C7DE1"/>
      </a:accent5>
      <a:accent6>
        <a:srgbClr val="CBCBCB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Section Break Slide Master">
  <a:themeElements>
    <a:clrScheme name="ALLPPT-COLOR-A0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62949"/>
      </a:accent1>
      <a:accent2>
        <a:srgbClr val="F07624"/>
      </a:accent2>
      <a:accent3>
        <a:srgbClr val="F4BD2D"/>
      </a:accent3>
      <a:accent4>
        <a:srgbClr val="1ED4DE"/>
      </a:accent4>
      <a:accent5>
        <a:srgbClr val="1C7DE1"/>
      </a:accent5>
      <a:accent6>
        <a:srgbClr val="CBCBCB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1395</TotalTime>
  <Words>1265</Words>
  <Application>Microsoft Office PowerPoint</Application>
  <PresentationFormat>On-screen Show (16:9)</PresentationFormat>
  <Paragraphs>179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맑은 고딕</vt:lpstr>
      <vt:lpstr>Alexandria Semi Bold</vt:lpstr>
      <vt:lpstr>Algerian</vt:lpstr>
      <vt:lpstr>Aptos</vt:lpstr>
      <vt:lpstr>Arial</vt:lpstr>
      <vt:lpstr>Calibri</vt:lpstr>
      <vt:lpstr>Symbol</vt:lpstr>
      <vt:lpstr>Times New Roman</vt:lpstr>
      <vt:lpstr>Cover and End Slide Master</vt:lpstr>
      <vt:lpstr>Contents Slide Master</vt:lpstr>
      <vt:lpstr>Section Break Slide Master</vt:lpstr>
      <vt:lpstr>ĐỀ TÀI VÀ HƯỚNG NGHIÊN CỨU MỚI LIÊN QUAN TỚI THỦY ĐIỆN VÀ TÁI TẠO NĂNG LƯỢNG</vt:lpstr>
      <vt:lpstr>PowerPoint Presentation</vt:lpstr>
      <vt:lpstr>Xu hướng nghiên cứu mới về thủy điện</vt:lpstr>
      <vt:lpstr>NỘI DUNG: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Cơ hội nghề nghiệp</vt:lpstr>
      <vt:lpstr>E. ĐẦU TƯ VÀ NHÂN LỰC CHO NĂNG LƯỢNG TÁI TẠO</vt:lpstr>
      <vt:lpstr>PowerPoint Presentation</vt:lpstr>
      <vt:lpstr>Kết luận và đề suất</vt:lpstr>
      <vt:lpstr>KẾT LUẬN &amp; ĐỀ XUẤT</vt:lpstr>
      <vt:lpstr>PowerPoint Presentation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googleslidesppt.com;allppt.com</dc:creator>
  <cp:lastModifiedBy>Admin</cp:lastModifiedBy>
  <cp:revision>102</cp:revision>
  <dcterms:created xsi:type="dcterms:W3CDTF">2016-12-01T00:32:25Z</dcterms:created>
  <dcterms:modified xsi:type="dcterms:W3CDTF">2025-05-14T02:49:41Z</dcterms:modified>
</cp:coreProperties>
</file>