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7" r:id="rId3"/>
    <p:sldId id="268" r:id="rId4"/>
    <p:sldId id="269" r:id="rId5"/>
    <p:sldId id="273" r:id="rId6"/>
    <p:sldId id="274" r:id="rId7"/>
    <p:sldId id="275" r:id="rId8"/>
    <p:sldId id="276" r:id="rId9"/>
    <p:sldId id="258" r:id="rId10"/>
    <p:sldId id="260" r:id="rId11"/>
    <p:sldId id="261" r:id="rId12"/>
    <p:sldId id="262" r:id="rId13"/>
    <p:sldId id="277" r:id="rId14"/>
    <p:sldId id="272" r:id="rId15"/>
    <p:sldId id="278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howGuides="1">
      <p:cViewPr varScale="1">
        <p:scale>
          <a:sx n="73" d="100"/>
          <a:sy n="73" d="100"/>
        </p:scale>
        <p:origin x="618" y="78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6" name="Straight Connector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03612" y="457200"/>
            <a:ext cx="6092825" cy="12207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SINH 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HOẠT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HỌC THUẬT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Năm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2023-2024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55812" y="1828800"/>
            <a:ext cx="990361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TÊN BÁO CÁO</a:t>
            </a:r>
          </a:p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MỘT SỐ TRAO ĐỔI VỀ MÔN HỌC ĐẠI SỐ TUYẾN TÍNH VÀ ĐỊNH HƯỚNG VIẾT SÁCH THAM KHẢO CHO SINH 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</a:p>
          <a:p>
            <a:pPr>
              <a:lnSpc>
                <a:spcPct val="150000"/>
              </a:lnSpc>
            </a:pPr>
            <a:endParaRPr lang="en-US" sz="2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Đơn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endParaRPr lang="en-US" sz="2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sz="2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cáo</a:t>
            </a:r>
            <a:r>
              <a:rPr lang="en-US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Đỗ</a:t>
            </a:r>
            <a:r>
              <a:rPr lang="en-US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Lân</a:t>
            </a:r>
            <a:endParaRPr lang="en-US" sz="2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93436" y="1676400"/>
            <a:ext cx="978280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Đặt</a:t>
            </a:r>
            <a:r>
              <a:rPr lang="en-US" sz="2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vấn</a:t>
            </a:r>
            <a:r>
              <a:rPr lang="en-US" sz="2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đề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Mục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tiêu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cáo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Cấu</a:t>
            </a:r>
            <a:r>
              <a:rPr lang="en-US" sz="2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trúc</a:t>
            </a:r>
            <a:r>
              <a:rPr lang="en-US" sz="2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bài</a:t>
            </a:r>
            <a:r>
              <a:rPr lang="en-US" sz="2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báo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mạch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Thuỷ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Lợi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hướng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tài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liệu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khảo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TỔNG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QUAN BÁO CÁO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88936" y="381000"/>
            <a:ext cx="10591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ea typeface="+mj-ea"/>
                <a:cs typeface="+mj-cs"/>
              </a:rPr>
              <a:t>PHẦN 1. MẠCH KIẾN THỨC ĐẠI SỐ TUYẾN TÍNH TẠI TRƯỜNG ĐẠI HỌC THUỶ LỢI</a:t>
            </a:r>
            <a:br>
              <a:rPr lang="en-US" sz="3600" b="1" dirty="0">
                <a:solidFill>
                  <a:srgbClr val="FF0000"/>
                </a:solidFill>
                <a:ea typeface="+mj-ea"/>
                <a:cs typeface="+mj-cs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2412" y="1676400"/>
            <a:ext cx="9601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Nhập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(3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cao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cấp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(2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nhà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(3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9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74812" y="381000"/>
            <a:ext cx="967740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1.1.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Nhập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en-US" sz="1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dành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trừ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Khoa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tin.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Mục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tiêu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cấp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niệm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bản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giới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thiệu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kỹ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thuật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3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4812" y="152401"/>
            <a:ext cx="9982200" cy="6079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1.1.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Nhập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en-US" sz="22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Nội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dung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cụ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Giới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thiệu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tổ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khử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Gauss.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gồm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Cramer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nghịch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đảo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chiều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chéo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Gram –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Schmitdt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tắc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chuyển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tọa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độ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85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3812" y="381000"/>
            <a:ext cx="10287000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1.2.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(3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indent="17970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dành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thuộc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khoa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tin. </a:t>
            </a:r>
          </a:p>
          <a:p>
            <a:pPr indent="17970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Ngoài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nội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dung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Nhập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(2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bổ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sung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gồm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nội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dung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chiều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con.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chiếu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bình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tối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thiểu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xứng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SVD.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hiểu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hơn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chuyên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tin.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6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0012" y="304800"/>
            <a:ext cx="10210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1.3. </a:t>
            </a:r>
            <a:r>
              <a:rPr lang="en-US" sz="2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cao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cấp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(2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5715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dành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quản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xây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dựng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xây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dựng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5715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này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bổ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sung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thêm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thị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vĩ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– LM,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Input – Output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Leonief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tắc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luật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quán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xác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dấu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2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3812" y="304801"/>
            <a:ext cx="10439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 algn="just">
              <a:spcBef>
                <a:spcPts val="60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1.4.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nhà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dành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thuộc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khoa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quản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trừ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quản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xây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dựng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dung: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gồm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chứa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nghịch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đảo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iới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thiệu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tổ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đại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khử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Gauss,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vĩ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– LM,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Input – Output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Leonief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73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5212" y="1295400"/>
            <a:ext cx="9372600" cy="2728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kern="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PHẦN 2. ĐỊNH HƯỚNG VIẾT SÁCH THAM KHẢO MÔN ĐẠI SỐ TUYẾN TÍNH CHO SINH VIÊN ĐẠI HỌC THUỶ LỢI</a:t>
            </a:r>
            <a:endParaRPr lang="en-US" sz="2600" b="1" kern="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2.1. 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Mục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tiêu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chung</a:t>
            </a:r>
            <a:endParaRPr lang="en-US" sz="2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2.2. 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Cấu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trúc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46212" y="152400"/>
            <a:ext cx="10210800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2.1. 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Mục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tiêu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chung</a:t>
            </a:r>
            <a:endParaRPr 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Đáp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đầy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đủ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đòi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khung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chuẩn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yêu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cầu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bám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sát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yêu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cầu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chuẩn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hạn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chuyên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thuộc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Đh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Thủy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lợi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Phù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chuyên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ngành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khác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nhau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đều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trung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lĩnh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vực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gắn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trường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thủy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lợi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CNTT…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Tài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liệu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đọc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cố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tóm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tắt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thuyết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hỗ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trợ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từng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nâng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thống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dễ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khó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Tài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liệu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tư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liệu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khảo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tốt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thầy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giáo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chuẩn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giảng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thiết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9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17912" y="152400"/>
            <a:ext cx="58674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2.2. 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Cấu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trúc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228600" algn="l"/>
              </a:tabLst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gồm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7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912" y="1600200"/>
            <a:ext cx="4991100" cy="294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45" algn="just">
              <a:spcBef>
                <a:spcPts val="600"/>
              </a:spcBef>
              <a:spcAft>
                <a:spcPts val="600"/>
              </a:spcAft>
            </a:pPr>
            <a:r>
              <a:rPr lang="en-US" sz="2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6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r>
              <a:rPr lang="en-US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nghịch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đảo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1012" y="2438400"/>
            <a:ext cx="5638800" cy="377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45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6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r>
              <a:rPr lang="en-US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khử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Gauss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Cramer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78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5549" y="610963"/>
            <a:ext cx="9220200" cy="6269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45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lập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phụ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thuộc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chiều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đầy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đủ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hệ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b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chiều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liên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quan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độ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bất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kỳ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chuyển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sở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045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bù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hoá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Gram-Schmidt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Phép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chiếu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pháp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bình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tối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thiểu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13212" y="195943"/>
            <a:ext cx="32848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2.2. 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Cấu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trúc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8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13212" y="195943"/>
            <a:ext cx="32848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2.2. 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Cấu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trúc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dự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kiến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7612" y="688386"/>
            <a:ext cx="8304213" cy="428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45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5</a:t>
            </a:r>
            <a:r>
              <a:rPr lang="en-US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trị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Vectơ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trị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Chéo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luỹ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thừa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045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6</a:t>
            </a:r>
            <a:r>
              <a:rPr lang="en-US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Ánh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Ánh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Ảnh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hạt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ánh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trận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ánh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xạ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tuyến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4412" y="4424986"/>
            <a:ext cx="5139363" cy="2080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45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Chương</a:t>
            </a:r>
            <a:r>
              <a:rPr lang="en-US" sz="2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7</a:t>
            </a:r>
            <a:r>
              <a:rPr lang="en-US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SVD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nghịch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đảo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05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5212" y="457200"/>
            <a:ext cx="6629400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Tài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liệu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tham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khảo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Tài</a:t>
            </a:r>
            <a:r>
              <a:rPr lang="en-US" sz="2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liệu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bám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sát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các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nội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dung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tương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ứng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các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cuốn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sách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[1] Gilbert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Strang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Nhóm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biên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dịch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Nguyễn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Hữu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Bảo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,…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Nhập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môn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Đại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số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tuyến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tính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NXB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Khoa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học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tự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nhiên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và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công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nghệ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, 2010.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600" dirty="0">
                <a:latin typeface="Arial" panose="020B0604020202020204" pitchFamily="34" charset="0"/>
                <a:ea typeface="Times New Roman" panose="02020603050405020304" pitchFamily="18" charset="0"/>
              </a:rPr>
              <a:t>[2] Lê Sĩ Đồng,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Toán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cao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cấp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Đại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số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tuyến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tính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NXB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Giáo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ea typeface="Times New Roman" panose="02020603050405020304" pitchFamily="18" charset="0"/>
              </a:rPr>
              <a:t>dục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, 2015</a:t>
            </a:r>
            <a:r>
              <a:rPr lang="en-US" sz="2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71447" y="5715000"/>
            <a:ext cx="663316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600" dirty="0">
                <a:latin typeface="Arial" panose="020B0604020202020204" pitchFamily="34" charset="0"/>
                <a:ea typeface="Times New Roman" panose="02020603050405020304" pitchFamily="18" charset="0"/>
              </a:rPr>
              <a:t>[3] Kuldeep Sighh, </a:t>
            </a:r>
            <a:r>
              <a:rPr lang="en-US" sz="2600" i="1" dirty="0">
                <a:latin typeface="Arial" panose="020B0604020202020204" pitchFamily="34" charset="0"/>
                <a:ea typeface="Times New Roman" panose="02020603050405020304" pitchFamily="18" charset="0"/>
              </a:rPr>
              <a:t>Linear Algebra step by step, </a:t>
            </a:r>
            <a:r>
              <a:rPr lang="en-US" sz="2600" dirty="0">
                <a:latin typeface="Arial" panose="020B0604020202020204" pitchFamily="34" charset="0"/>
                <a:ea typeface="Times New Roman" panose="02020603050405020304" pitchFamily="18" charset="0"/>
              </a:rPr>
              <a:t> OUP Oxford, 2013.</a:t>
            </a: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5812" y="1981200"/>
            <a:ext cx="7686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FF0000"/>
                </a:solidFill>
                <a:effectLst/>
              </a:rPr>
              <a:t>Thank for the attention</a:t>
            </a:r>
            <a:endParaRPr lang="en-US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796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 education presentation with Pi  (widescreen)</Template>
  <TotalTime>56</TotalTime>
  <Words>1355</Words>
  <Application>Microsoft Office PowerPoint</Application>
  <PresentationFormat>Custom</PresentationFormat>
  <Paragraphs>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Euphemia</vt:lpstr>
      <vt:lpstr>Symbol</vt:lpstr>
      <vt:lpstr>Times New Roman</vt:lpstr>
      <vt:lpstr>Wingdings</vt:lpstr>
      <vt:lpstr>Math 16x9</vt:lpstr>
      <vt:lpstr>PowerPoint Presentation</vt:lpstr>
      <vt:lpstr>               TỔNG QUAN BÁO CÁO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</cp:revision>
  <dcterms:created xsi:type="dcterms:W3CDTF">2024-06-10T00:59:05Z</dcterms:created>
  <dcterms:modified xsi:type="dcterms:W3CDTF">2024-06-10T01:55:33Z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