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0"/>
  </p:notesMasterIdLst>
  <p:handoutMasterIdLst>
    <p:handoutMasterId r:id="rId41"/>
  </p:handoutMasterIdLst>
  <p:sldIdLst>
    <p:sldId id="257" r:id="rId3"/>
    <p:sldId id="324" r:id="rId4"/>
    <p:sldId id="299" r:id="rId5"/>
    <p:sldId id="300" r:id="rId6"/>
    <p:sldId id="309" r:id="rId7"/>
    <p:sldId id="320" r:id="rId8"/>
    <p:sldId id="310" r:id="rId9"/>
    <p:sldId id="355" r:id="rId10"/>
    <p:sldId id="356" r:id="rId11"/>
    <p:sldId id="357" r:id="rId12"/>
    <p:sldId id="358" r:id="rId13"/>
    <p:sldId id="359" r:id="rId14"/>
    <p:sldId id="360" r:id="rId15"/>
    <p:sldId id="351" r:id="rId16"/>
    <p:sldId id="350" r:id="rId17"/>
    <p:sldId id="321" r:id="rId18"/>
    <p:sldId id="332" r:id="rId19"/>
    <p:sldId id="361" r:id="rId20"/>
    <p:sldId id="334" r:id="rId21"/>
    <p:sldId id="333" r:id="rId22"/>
    <p:sldId id="294" r:id="rId23"/>
    <p:sldId id="352" r:id="rId24"/>
    <p:sldId id="344" r:id="rId25"/>
    <p:sldId id="345" r:id="rId26"/>
    <p:sldId id="336" r:id="rId27"/>
    <p:sldId id="346" r:id="rId28"/>
    <p:sldId id="347" r:id="rId29"/>
    <p:sldId id="337" r:id="rId30"/>
    <p:sldId id="348" r:id="rId31"/>
    <p:sldId id="338" r:id="rId32"/>
    <p:sldId id="349" r:id="rId33"/>
    <p:sldId id="318" r:id="rId34"/>
    <p:sldId id="353" r:id="rId35"/>
    <p:sldId id="340" r:id="rId36"/>
    <p:sldId id="354" r:id="rId37"/>
    <p:sldId id="341" r:id="rId38"/>
    <p:sldId id="34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2606" autoAdjust="0"/>
  </p:normalViewPr>
  <p:slideViewPr>
    <p:cSldViewPr>
      <p:cViewPr varScale="1">
        <p:scale>
          <a:sx n="82" d="100"/>
          <a:sy n="82" d="100"/>
        </p:scale>
        <p:origin x="1674" y="78"/>
      </p:cViewPr>
      <p:guideLst>
        <p:guide orient="horz" pos="2160"/>
        <p:guide pos="2880"/>
      </p:guideLst>
    </p:cSldViewPr>
  </p:slideViewPr>
  <p:notesTextViewPr>
    <p:cViewPr>
      <p:scale>
        <a:sx n="1" d="1"/>
        <a:sy n="1" d="1"/>
      </p:scale>
      <p:origin x="0" y="0"/>
    </p:cViewPr>
  </p:notesTextViewPr>
  <p:notesViewPr>
    <p:cSldViewPr showGuides="1">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E88A25-9D53-4A5C-AD84-E954930E20B7}" type="datetimeFigureOut">
              <a:rPr lang="en-US" smtClean="0"/>
              <a:t>7/30/2021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C7C946-6A1F-4180-B739-D9D5A7E3F5C4}" type="slidenum">
              <a:rPr lang="en-US" smtClean="0"/>
              <a:t>‹#›</a:t>
            </a:fld>
            <a:endParaRPr lang="en-US"/>
          </a:p>
        </p:txBody>
      </p:sp>
    </p:spTree>
    <p:extLst>
      <p:ext uri="{BB962C8B-B14F-4D97-AF65-F5344CB8AC3E}">
        <p14:creationId xmlns:p14="http://schemas.microsoft.com/office/powerpoint/2010/main" val="1070547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2012F-89D7-4753-88A1-27D2891CB32E}" type="datetimeFigureOut">
              <a:rPr lang="en-US" smtClean="0"/>
              <a:t>7/30/2021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0F543-1AC0-44E4-918A-182786A0C7E0}" type="slidenum">
              <a:rPr lang="en-US" smtClean="0"/>
              <a:t>‹#›</a:t>
            </a:fld>
            <a:endParaRPr lang="en-US"/>
          </a:p>
        </p:txBody>
      </p:sp>
    </p:spTree>
    <p:extLst>
      <p:ext uri="{BB962C8B-B14F-4D97-AF65-F5344CB8AC3E}">
        <p14:creationId xmlns:p14="http://schemas.microsoft.com/office/powerpoint/2010/main" val="21094364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470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779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002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507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6465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77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34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036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8199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888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594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91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770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004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75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9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89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8322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44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28BE28-41C2-43F6-BA2A-5BA3A1420533}"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38535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EF3B79-2240-4A80-8A70-50AAE2595985}"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73884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33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922D3F-87B0-4BFC-91BA-5D9481495515}"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339391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8AE17-8346-4E43-86EB-EEAA75C097AC}"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331495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C95457-82B7-49F4-9CC4-F18EBD5F913B}"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1814026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94D77-143B-4176-A575-9F446893B210}" type="datetime1">
              <a:rPr lang="en-US" smtClean="0"/>
              <a:t>7/30/2021</a:t>
            </a:fld>
            <a:endParaRPr lang="en-US"/>
          </a:p>
        </p:txBody>
      </p:sp>
      <p:sp>
        <p:nvSpPr>
          <p:cNvPr id="6" name="Footer Placeholder 5"/>
          <p:cNvSpPr>
            <a:spLocks noGrp="1"/>
          </p:cNvSpPr>
          <p:nvPr>
            <p:ph type="ftr" sz="quarter" idx="11"/>
          </p:nvPr>
        </p:nvSpPr>
        <p:spPr/>
        <p:txBody>
          <a:bodyPr/>
          <a:lstStyle/>
          <a:p>
            <a:r>
              <a:rPr lang="en-US" smtClean="0"/>
              <a:t>Đại học Thủy Lợi</a:t>
            </a:r>
            <a:endParaRPr lang="en-US"/>
          </a:p>
        </p:txBody>
      </p:sp>
      <p:sp>
        <p:nvSpPr>
          <p:cNvPr id="7" name="Slide Number Placeholder 6"/>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594302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D9A5EC-03C4-4EBB-BE0F-9696E319998D}" type="datetime1">
              <a:rPr lang="en-US" smtClean="0"/>
              <a:t>7/30/2021</a:t>
            </a:fld>
            <a:endParaRPr lang="en-US"/>
          </a:p>
        </p:txBody>
      </p:sp>
      <p:sp>
        <p:nvSpPr>
          <p:cNvPr id="8" name="Footer Placeholder 7"/>
          <p:cNvSpPr>
            <a:spLocks noGrp="1"/>
          </p:cNvSpPr>
          <p:nvPr>
            <p:ph type="ftr" sz="quarter" idx="11"/>
          </p:nvPr>
        </p:nvSpPr>
        <p:spPr/>
        <p:txBody>
          <a:bodyPr/>
          <a:lstStyle/>
          <a:p>
            <a:r>
              <a:rPr lang="en-US" smtClean="0"/>
              <a:t>Đại học Thủy Lợi</a:t>
            </a:r>
            <a:endParaRPr lang="en-US"/>
          </a:p>
        </p:txBody>
      </p:sp>
      <p:sp>
        <p:nvSpPr>
          <p:cNvPr id="9" name="Slide Number Placeholder 8"/>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1901123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1B76B3-EF0B-4E05-B087-0AD81BC1B592}" type="datetime1">
              <a:rPr lang="en-US" smtClean="0"/>
              <a:t>7/30/2021</a:t>
            </a:fld>
            <a:endParaRPr lang="en-US"/>
          </a:p>
        </p:txBody>
      </p:sp>
      <p:sp>
        <p:nvSpPr>
          <p:cNvPr id="4" name="Footer Placeholder 3"/>
          <p:cNvSpPr>
            <a:spLocks noGrp="1"/>
          </p:cNvSpPr>
          <p:nvPr>
            <p:ph type="ftr" sz="quarter" idx="11"/>
          </p:nvPr>
        </p:nvSpPr>
        <p:spPr/>
        <p:txBody>
          <a:bodyPr/>
          <a:lstStyle/>
          <a:p>
            <a:r>
              <a:rPr lang="en-US" smtClean="0"/>
              <a:t>Đại học Thủy Lợi</a:t>
            </a:r>
            <a:endParaRPr lang="en-US"/>
          </a:p>
        </p:txBody>
      </p:sp>
      <p:sp>
        <p:nvSpPr>
          <p:cNvPr id="5" name="Slide Number Placeholder 4"/>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239442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FEEA3-279C-41B4-AB61-0BDF3033DD91}" type="datetime1">
              <a:rPr lang="en-US" smtClean="0"/>
              <a:t>7/30/2021</a:t>
            </a:fld>
            <a:endParaRPr lang="en-US"/>
          </a:p>
        </p:txBody>
      </p:sp>
      <p:sp>
        <p:nvSpPr>
          <p:cNvPr id="3" name="Footer Placeholder 2"/>
          <p:cNvSpPr>
            <a:spLocks noGrp="1"/>
          </p:cNvSpPr>
          <p:nvPr>
            <p:ph type="ftr" sz="quarter" idx="11"/>
          </p:nvPr>
        </p:nvSpPr>
        <p:spPr/>
        <p:txBody>
          <a:bodyPr/>
          <a:lstStyle/>
          <a:p>
            <a:r>
              <a:rPr lang="en-US" smtClean="0"/>
              <a:t>Đại học Thủy Lợi</a:t>
            </a:r>
            <a:endParaRPr lang="en-US"/>
          </a:p>
        </p:txBody>
      </p:sp>
      <p:sp>
        <p:nvSpPr>
          <p:cNvPr id="4" name="Slide Number Placeholder 3"/>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1561817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AC12D2-B423-4D86-88EB-89044023EB05}" type="datetime1">
              <a:rPr lang="en-US" smtClean="0"/>
              <a:t>7/30/2021</a:t>
            </a:fld>
            <a:endParaRPr lang="en-US"/>
          </a:p>
        </p:txBody>
      </p:sp>
      <p:sp>
        <p:nvSpPr>
          <p:cNvPr id="6" name="Footer Placeholder 5"/>
          <p:cNvSpPr>
            <a:spLocks noGrp="1"/>
          </p:cNvSpPr>
          <p:nvPr>
            <p:ph type="ftr" sz="quarter" idx="11"/>
          </p:nvPr>
        </p:nvSpPr>
        <p:spPr/>
        <p:txBody>
          <a:bodyPr/>
          <a:lstStyle/>
          <a:p>
            <a:r>
              <a:rPr lang="en-US" smtClean="0"/>
              <a:t>Đại học Thủy Lợi</a:t>
            </a:r>
            <a:endParaRPr lang="en-US"/>
          </a:p>
        </p:txBody>
      </p:sp>
      <p:sp>
        <p:nvSpPr>
          <p:cNvPr id="7" name="Slide Number Placeholder 6"/>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374900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468B39-F884-4F41-867F-9A9E2CBB498D}"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2444346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94FDF3-2487-4A99-8819-6DB4038BA6E7}" type="datetime1">
              <a:rPr lang="en-US" smtClean="0"/>
              <a:t>7/30/2021</a:t>
            </a:fld>
            <a:endParaRPr lang="en-US"/>
          </a:p>
        </p:txBody>
      </p:sp>
      <p:sp>
        <p:nvSpPr>
          <p:cNvPr id="6" name="Footer Placeholder 5"/>
          <p:cNvSpPr>
            <a:spLocks noGrp="1"/>
          </p:cNvSpPr>
          <p:nvPr>
            <p:ph type="ftr" sz="quarter" idx="11"/>
          </p:nvPr>
        </p:nvSpPr>
        <p:spPr/>
        <p:txBody>
          <a:bodyPr/>
          <a:lstStyle/>
          <a:p>
            <a:r>
              <a:rPr lang="en-US" smtClean="0"/>
              <a:t>Đại học Thủy Lợi</a:t>
            </a:r>
            <a:endParaRPr lang="en-US"/>
          </a:p>
        </p:txBody>
      </p:sp>
      <p:sp>
        <p:nvSpPr>
          <p:cNvPr id="7" name="Slide Number Placeholder 6"/>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2073504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1FF62-7C23-4ADE-88B7-EA8B13DFA9F1}"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1168207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28E53-D62E-4133-AD17-B237683BF248}"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E95806B4-7741-4A3A-AC8F-C74A7A4F7B62}" type="slidenum">
              <a:rPr lang="en-US" smtClean="0"/>
              <a:t>‹#›</a:t>
            </a:fld>
            <a:endParaRPr lang="en-US"/>
          </a:p>
        </p:txBody>
      </p:sp>
    </p:spTree>
    <p:extLst>
      <p:ext uri="{BB962C8B-B14F-4D97-AF65-F5344CB8AC3E}">
        <p14:creationId xmlns:p14="http://schemas.microsoft.com/office/powerpoint/2010/main" val="229504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7B5C03-C6ED-48F4-9E66-81CBE68332FB}" type="datetime1">
              <a:rPr lang="en-US" smtClean="0"/>
              <a:t>7/30/2021</a:t>
            </a:fld>
            <a:endParaRPr lang="en-US"/>
          </a:p>
        </p:txBody>
      </p:sp>
      <p:sp>
        <p:nvSpPr>
          <p:cNvPr id="5" name="Footer Placeholder 4"/>
          <p:cNvSpPr>
            <a:spLocks noGrp="1"/>
          </p:cNvSpPr>
          <p:nvPr>
            <p:ph type="ftr" sz="quarter" idx="11"/>
          </p:nvPr>
        </p:nvSpPr>
        <p:spPr/>
        <p:txBody>
          <a:bodyPr/>
          <a:lstStyle/>
          <a:p>
            <a:r>
              <a:rPr lang="en-US" smtClean="0"/>
              <a:t>Đại học Thủy Lợi</a:t>
            </a:r>
            <a:endParaRPr lang="en-US"/>
          </a:p>
        </p:txBody>
      </p:sp>
      <p:sp>
        <p:nvSpPr>
          <p:cNvPr id="6" name="Slide Number Placeholder 5"/>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121544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8A9AD3-2833-4D42-B48C-E78F199544C6}" type="datetime1">
              <a:rPr lang="en-US" smtClean="0"/>
              <a:t>7/30/2021</a:t>
            </a:fld>
            <a:endParaRPr lang="en-US"/>
          </a:p>
        </p:txBody>
      </p:sp>
      <p:sp>
        <p:nvSpPr>
          <p:cNvPr id="6" name="Footer Placeholder 5"/>
          <p:cNvSpPr>
            <a:spLocks noGrp="1"/>
          </p:cNvSpPr>
          <p:nvPr>
            <p:ph type="ftr" sz="quarter" idx="11"/>
          </p:nvPr>
        </p:nvSpPr>
        <p:spPr/>
        <p:txBody>
          <a:bodyPr/>
          <a:lstStyle/>
          <a:p>
            <a:r>
              <a:rPr lang="en-US" smtClean="0"/>
              <a:t>Đại học Thủy Lợi</a:t>
            </a:r>
            <a:endParaRPr lang="en-US"/>
          </a:p>
        </p:txBody>
      </p:sp>
      <p:sp>
        <p:nvSpPr>
          <p:cNvPr id="7" name="Slide Number Placeholder 6"/>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100780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B35A3B-E9FC-4DB4-860B-31971E89EEFD}" type="datetime1">
              <a:rPr lang="en-US" smtClean="0"/>
              <a:t>7/30/2021</a:t>
            </a:fld>
            <a:endParaRPr lang="en-US"/>
          </a:p>
        </p:txBody>
      </p:sp>
      <p:sp>
        <p:nvSpPr>
          <p:cNvPr id="8" name="Footer Placeholder 7"/>
          <p:cNvSpPr>
            <a:spLocks noGrp="1"/>
          </p:cNvSpPr>
          <p:nvPr>
            <p:ph type="ftr" sz="quarter" idx="11"/>
          </p:nvPr>
        </p:nvSpPr>
        <p:spPr/>
        <p:txBody>
          <a:bodyPr/>
          <a:lstStyle/>
          <a:p>
            <a:r>
              <a:rPr lang="en-US" smtClean="0"/>
              <a:t>Đại học Thủy Lợi</a:t>
            </a:r>
            <a:endParaRPr lang="en-US"/>
          </a:p>
        </p:txBody>
      </p:sp>
      <p:sp>
        <p:nvSpPr>
          <p:cNvPr id="9" name="Slide Number Placeholder 8"/>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274462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E00EC8-D767-4A3B-B154-34DD1D717850}" type="datetime1">
              <a:rPr lang="en-US" smtClean="0"/>
              <a:t>7/30/2021</a:t>
            </a:fld>
            <a:endParaRPr lang="en-US"/>
          </a:p>
        </p:txBody>
      </p:sp>
      <p:sp>
        <p:nvSpPr>
          <p:cNvPr id="4" name="Footer Placeholder 3"/>
          <p:cNvSpPr>
            <a:spLocks noGrp="1"/>
          </p:cNvSpPr>
          <p:nvPr>
            <p:ph type="ftr" sz="quarter" idx="11"/>
          </p:nvPr>
        </p:nvSpPr>
        <p:spPr/>
        <p:txBody>
          <a:bodyPr/>
          <a:lstStyle/>
          <a:p>
            <a:r>
              <a:rPr lang="en-US" smtClean="0"/>
              <a:t>Đại học Thủy Lợi</a:t>
            </a:r>
            <a:endParaRPr lang="en-US"/>
          </a:p>
        </p:txBody>
      </p:sp>
      <p:sp>
        <p:nvSpPr>
          <p:cNvPr id="5" name="Slide Number Placeholder 4"/>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396874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A92EC-47F2-443A-9D45-9A63818569F3}" type="datetime1">
              <a:rPr lang="en-US" smtClean="0"/>
              <a:t>7/30/2021</a:t>
            </a:fld>
            <a:endParaRPr lang="en-US"/>
          </a:p>
        </p:txBody>
      </p:sp>
      <p:sp>
        <p:nvSpPr>
          <p:cNvPr id="3" name="Footer Placeholder 2"/>
          <p:cNvSpPr>
            <a:spLocks noGrp="1"/>
          </p:cNvSpPr>
          <p:nvPr>
            <p:ph type="ftr" sz="quarter" idx="11"/>
          </p:nvPr>
        </p:nvSpPr>
        <p:spPr/>
        <p:txBody>
          <a:bodyPr/>
          <a:lstStyle/>
          <a:p>
            <a:r>
              <a:rPr lang="en-US" smtClean="0"/>
              <a:t>Đại học Thủy Lợi</a:t>
            </a:r>
            <a:endParaRPr lang="en-US"/>
          </a:p>
        </p:txBody>
      </p:sp>
      <p:sp>
        <p:nvSpPr>
          <p:cNvPr id="4" name="Slide Number Placeholder 3"/>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20992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B96B82-0951-4EA0-9727-8D4EE59DF20E}" type="datetime1">
              <a:rPr lang="en-US" smtClean="0"/>
              <a:t>7/30/2021</a:t>
            </a:fld>
            <a:endParaRPr lang="en-US"/>
          </a:p>
        </p:txBody>
      </p:sp>
      <p:sp>
        <p:nvSpPr>
          <p:cNvPr id="6" name="Footer Placeholder 5"/>
          <p:cNvSpPr>
            <a:spLocks noGrp="1"/>
          </p:cNvSpPr>
          <p:nvPr>
            <p:ph type="ftr" sz="quarter" idx="11"/>
          </p:nvPr>
        </p:nvSpPr>
        <p:spPr/>
        <p:txBody>
          <a:bodyPr/>
          <a:lstStyle/>
          <a:p>
            <a:r>
              <a:rPr lang="en-US" smtClean="0"/>
              <a:t>Đại học Thủy Lợi</a:t>
            </a:r>
            <a:endParaRPr lang="en-US"/>
          </a:p>
        </p:txBody>
      </p:sp>
      <p:sp>
        <p:nvSpPr>
          <p:cNvPr id="7" name="Slide Number Placeholder 6"/>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134919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CDFECF-D9A4-4B33-947B-2C8668A468F7}" type="datetime1">
              <a:rPr lang="en-US" smtClean="0"/>
              <a:t>7/30/2021</a:t>
            </a:fld>
            <a:endParaRPr lang="en-US"/>
          </a:p>
        </p:txBody>
      </p:sp>
      <p:sp>
        <p:nvSpPr>
          <p:cNvPr id="6" name="Footer Placeholder 5"/>
          <p:cNvSpPr>
            <a:spLocks noGrp="1"/>
          </p:cNvSpPr>
          <p:nvPr>
            <p:ph type="ftr" sz="quarter" idx="11"/>
          </p:nvPr>
        </p:nvSpPr>
        <p:spPr/>
        <p:txBody>
          <a:bodyPr/>
          <a:lstStyle/>
          <a:p>
            <a:r>
              <a:rPr lang="en-US" smtClean="0"/>
              <a:t>Đại học Thủy Lợi</a:t>
            </a:r>
            <a:endParaRPr lang="en-US"/>
          </a:p>
        </p:txBody>
      </p:sp>
      <p:sp>
        <p:nvSpPr>
          <p:cNvPr id="7" name="Slide Number Placeholder 6"/>
          <p:cNvSpPr>
            <a:spLocks noGrp="1"/>
          </p:cNvSpPr>
          <p:nvPr>
            <p:ph type="sldNum" sz="quarter" idx="12"/>
          </p:nvPr>
        </p:nvSpPr>
        <p:spPr/>
        <p:txBody>
          <a:bodyPr/>
          <a:lstStyle/>
          <a:p>
            <a:fld id="{2A460FDD-41CD-4C78-94C7-58E207FB8A7F}" type="slidenum">
              <a:rPr lang="en-US" smtClean="0"/>
              <a:t>‹#›</a:t>
            </a:fld>
            <a:endParaRPr lang="en-US"/>
          </a:p>
        </p:txBody>
      </p:sp>
    </p:spTree>
    <p:extLst>
      <p:ext uri="{BB962C8B-B14F-4D97-AF65-F5344CB8AC3E}">
        <p14:creationId xmlns:p14="http://schemas.microsoft.com/office/powerpoint/2010/main" val="382555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8047" y="2836773"/>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AD7D2-1D64-412C-81DE-84AD7EE5A54A}" type="datetime1">
              <a:rPr lang="en-US" smtClean="0"/>
              <a:t>7/30/2021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Đại học Thủy Lợi</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60FDD-41CD-4C78-94C7-58E207FB8A7F}" type="slidenum">
              <a:rPr lang="en-US" smtClean="0"/>
              <a:t>‹#›</a:t>
            </a:fld>
            <a:endParaRPr lang="en-US"/>
          </a:p>
        </p:txBody>
      </p:sp>
      <p:pic>
        <p:nvPicPr>
          <p:cNvPr id="7" name="Picture 2" descr="Cựu sinh viê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41076" y="47414"/>
            <a:ext cx="775147" cy="7653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g-cache.coccoc.com/image?url=https://upload.wikimedia.org/wikipedia/vi/b/bc/Logo-Thuy_Loi.png&amp;f=w"/>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26229" y="65602"/>
            <a:ext cx="878518" cy="72898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0" y="878341"/>
            <a:ext cx="914400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1479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BAA8D-AD8E-4C10-ADEF-9669AA8270CD}" type="datetime1">
              <a:rPr lang="en-US" smtClean="0"/>
              <a:t>7/30/2021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Đại học Thủy Lợi</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806B4-7741-4A3A-AC8F-C74A7A4F7B62}" type="slidenum">
              <a:rPr lang="en-US" smtClean="0"/>
              <a:t>‹#›</a:t>
            </a:fld>
            <a:endParaRPr lang="en-US"/>
          </a:p>
        </p:txBody>
      </p:sp>
    </p:spTree>
    <p:extLst>
      <p:ext uri="{BB962C8B-B14F-4D97-AF65-F5344CB8AC3E}">
        <p14:creationId xmlns:p14="http://schemas.microsoft.com/office/powerpoint/2010/main" val="2589673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9484" y="1838404"/>
            <a:ext cx="8170018" cy="1323439"/>
          </a:xfrm>
          <a:prstGeom prst="rect">
            <a:avLst/>
          </a:prstGeom>
        </p:spPr>
        <p:txBody>
          <a:bodyPr wrap="square">
            <a:spAutoFit/>
          </a:bodyPr>
          <a:lstStyle/>
          <a:p>
            <a:pPr algn="ctr">
              <a:tabLst>
                <a:tab pos="2743200" algn="ctr"/>
                <a:tab pos="5486400" algn="r"/>
                <a:tab pos="457200" algn="l"/>
              </a:tabLst>
            </a:pPr>
            <a:r>
              <a:rPr lang="en-US" sz="4000" b="1" dirty="0" err="1" smtClean="0">
                <a:solidFill>
                  <a:srgbClr val="0070C0"/>
                </a:solidFill>
                <a:latin typeface="Times New Roman" panose="02020603050405020304" pitchFamily="18" charset="0"/>
                <a:ea typeface="Times New Roman" panose="02020603050405020304" pitchFamily="18" charset="0"/>
              </a:rPr>
              <a:t>LẬP</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TRÌNH</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ĐIỀU</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KHIỂN</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MÔ</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HÌNH</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XE</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ĐIỀU</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KHIỂN</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TỪ</a:t>
            </a:r>
            <a:r>
              <a:rPr lang="en-US" sz="4000" b="1" dirty="0" smtClean="0">
                <a:solidFill>
                  <a:srgbClr val="0070C0"/>
                </a:solidFill>
                <a:latin typeface="Times New Roman" panose="02020603050405020304" pitchFamily="18" charset="0"/>
                <a:ea typeface="Times New Roman" panose="02020603050405020304" pitchFamily="18" charset="0"/>
              </a:rPr>
              <a:t> </a:t>
            </a:r>
            <a:r>
              <a:rPr lang="en-US" sz="4000" b="1" dirty="0" err="1" smtClean="0">
                <a:solidFill>
                  <a:srgbClr val="0070C0"/>
                </a:solidFill>
                <a:latin typeface="Times New Roman" panose="02020603050405020304" pitchFamily="18" charset="0"/>
                <a:ea typeface="Times New Roman" panose="02020603050405020304" pitchFamily="18" charset="0"/>
              </a:rPr>
              <a:t>XA</a:t>
            </a:r>
            <a:endParaRPr lang="en-US" sz="4000" dirty="0">
              <a:solidFill>
                <a:srgbClr val="0070C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4866968" y="6276475"/>
            <a:ext cx="4277032" cy="400110"/>
          </a:xfrm>
          <a:prstGeom prst="rect">
            <a:avLst/>
          </a:prstGeom>
        </p:spPr>
        <p:txBody>
          <a:bodyPr wrap="square">
            <a:spAutoFit/>
          </a:bodyPr>
          <a:lstStyle/>
          <a:p>
            <a:pPr algn="r">
              <a:tabLst>
                <a:tab pos="2743200" algn="ctr"/>
                <a:tab pos="5486400" algn="r"/>
                <a:tab pos="457200" algn="l"/>
              </a:tabLst>
            </a:pPr>
            <a:r>
              <a:rPr lang="en-US" sz="2000" i="1" dirty="0" err="1" smtClean="0">
                <a:latin typeface="Times New Roman" panose="02020603050405020304" pitchFamily="18" charset="0"/>
                <a:ea typeface="Times New Roman" panose="02020603050405020304" pitchFamily="18" charset="0"/>
              </a:rPr>
              <a:t>Thủy</a:t>
            </a:r>
            <a:r>
              <a:rPr lang="en-US" sz="2000" i="1" dirty="0" smtClean="0">
                <a:latin typeface="Times New Roman" panose="02020603050405020304" pitchFamily="18" charset="0"/>
                <a:ea typeface="Times New Roman" panose="02020603050405020304" pitchFamily="18" charset="0"/>
              </a:rPr>
              <a:t> </a:t>
            </a:r>
            <a:r>
              <a:rPr lang="en-US" sz="2000" i="1" dirty="0" err="1" smtClean="0">
                <a:latin typeface="Times New Roman" panose="02020603050405020304" pitchFamily="18" charset="0"/>
                <a:ea typeface="Times New Roman" panose="02020603050405020304" pitchFamily="18" charset="0"/>
              </a:rPr>
              <a:t>lợi</a:t>
            </a:r>
            <a:r>
              <a:rPr lang="en-US" sz="2000" i="1" dirty="0" smtClean="0">
                <a:latin typeface="Times New Roman" panose="02020603050405020304" pitchFamily="18" charset="0"/>
                <a:ea typeface="Times New Roman" panose="02020603050405020304" pitchFamily="18" charset="0"/>
              </a:rPr>
              <a:t>, </a:t>
            </a:r>
            <a:r>
              <a:rPr lang="en-US" sz="2000" i="1" dirty="0" err="1" smtClean="0">
                <a:latin typeface="Times New Roman" panose="02020603050405020304" pitchFamily="18" charset="0"/>
                <a:ea typeface="Times New Roman" panose="02020603050405020304" pitchFamily="18" charset="0"/>
              </a:rPr>
              <a:t>ngày</a:t>
            </a:r>
            <a:r>
              <a:rPr lang="en-US" sz="2000" i="1" dirty="0" smtClean="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 </a:t>
            </a:r>
            <a:r>
              <a:rPr lang="en-US" sz="2000" i="1" dirty="0" smtClean="0">
                <a:latin typeface="Times New Roman" panose="02020603050405020304" pitchFamily="18" charset="0"/>
                <a:ea typeface="Times New Roman" panose="02020603050405020304" pitchFamily="18" charset="0"/>
              </a:rPr>
              <a:t>  , </a:t>
            </a:r>
            <a:r>
              <a:rPr lang="en-US" sz="2000" i="1" dirty="0" err="1" smtClean="0">
                <a:latin typeface="Times New Roman" panose="02020603050405020304" pitchFamily="18" charset="0"/>
                <a:ea typeface="Times New Roman" panose="02020603050405020304" pitchFamily="18" charset="0"/>
              </a:rPr>
              <a:t>tháng</a:t>
            </a:r>
            <a:r>
              <a:rPr lang="en-US" sz="2000" i="1" dirty="0" smtClean="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 </a:t>
            </a:r>
            <a:r>
              <a:rPr lang="en-US" sz="2000" i="1" dirty="0" smtClean="0">
                <a:latin typeface="Times New Roman" panose="02020603050405020304" pitchFamily="18" charset="0"/>
                <a:ea typeface="Times New Roman" panose="02020603050405020304" pitchFamily="18" charset="0"/>
              </a:rPr>
              <a:t>   , </a:t>
            </a:r>
            <a:r>
              <a:rPr lang="en-US" sz="2000" i="1" dirty="0" err="1">
                <a:latin typeface="Times New Roman" panose="02020603050405020304" pitchFamily="18" charset="0"/>
                <a:ea typeface="Times New Roman" panose="02020603050405020304" pitchFamily="18" charset="0"/>
              </a:rPr>
              <a:t>năm</a:t>
            </a:r>
            <a:r>
              <a:rPr lang="en-US" sz="2000" i="1" dirty="0">
                <a:latin typeface="Times New Roman" panose="02020603050405020304" pitchFamily="18" charset="0"/>
                <a:ea typeface="Times New Roman" panose="02020603050405020304" pitchFamily="18" charset="0"/>
              </a:rPr>
              <a:t> </a:t>
            </a:r>
            <a:r>
              <a:rPr lang="en-US" sz="2000" i="1" dirty="0" smtClean="0">
                <a:latin typeface="Times New Roman" panose="02020603050405020304" pitchFamily="18" charset="0"/>
                <a:ea typeface="Times New Roman" panose="02020603050405020304" pitchFamily="18" charset="0"/>
              </a:rPr>
              <a:t>2021</a:t>
            </a:r>
            <a:endParaRPr lang="en-US" sz="2000" dirty="0">
              <a:latin typeface="Times New Roman" panose="02020603050405020304" pitchFamily="18" charset="0"/>
              <a:ea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570842406"/>
              </p:ext>
            </p:extLst>
          </p:nvPr>
        </p:nvGraphicFramePr>
        <p:xfrm>
          <a:off x="1239056" y="4084792"/>
          <a:ext cx="7255824" cy="1463040"/>
        </p:xfrm>
        <a:graphic>
          <a:graphicData uri="http://schemas.openxmlformats.org/drawingml/2006/table">
            <a:tbl>
              <a:tblPr firstRow="1" bandRow="1">
                <a:tableStyleId>{2D5ABB26-0587-4C30-8999-92F81FD0307C}</a:tableStyleId>
              </a:tblPr>
              <a:tblGrid>
                <a:gridCol w="2007632">
                  <a:extLst>
                    <a:ext uri="{9D8B030D-6E8A-4147-A177-3AD203B41FA5}">
                      <a16:colId xmlns="" xmlns:a16="http://schemas.microsoft.com/office/drawing/2014/main" val="1691531692"/>
                    </a:ext>
                  </a:extLst>
                </a:gridCol>
                <a:gridCol w="5248192">
                  <a:extLst>
                    <a:ext uri="{9D8B030D-6E8A-4147-A177-3AD203B41FA5}">
                      <a16:colId xmlns="" xmlns:a16="http://schemas.microsoft.com/office/drawing/2014/main" val="3306956718"/>
                    </a:ext>
                  </a:extLst>
                </a:gridCol>
              </a:tblGrid>
              <a:tr h="909033">
                <a:tc>
                  <a:txBody>
                    <a:bodyPr/>
                    <a:lstStyle/>
                    <a:p>
                      <a:pPr algn="r">
                        <a:tabLst>
                          <a:tab pos="2743200" algn="ctr"/>
                          <a:tab pos="5486400" algn="r"/>
                          <a:tab pos="457200" algn="l"/>
                        </a:tabLst>
                      </a:pPr>
                      <a:r>
                        <a:rPr lang="en-US" sz="2800" b="1" dirty="0" err="1" smtClean="0">
                          <a:latin typeface="Times New Roman" panose="02020603050405020304" pitchFamily="18" charset="0"/>
                          <a:cs typeface="Times New Roman" panose="02020603050405020304" pitchFamily="18" charset="0"/>
                        </a:rPr>
                        <a:t>Sinh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viên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aseline="0" dirty="0" err="1" smtClean="0">
                          <a:latin typeface="Times New Roman" panose="02020603050405020304" pitchFamily="18" charset="0"/>
                          <a:cs typeface="Times New Roman" panose="02020603050405020304" pitchFamily="18" charset="0"/>
                        </a:rPr>
                        <a:t>Ngô</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Quý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Đương</a:t>
                      </a:r>
                      <a:endParaRPr lang="en-US" sz="2800" baseline="0" dirty="0" smtClean="0">
                        <a:latin typeface="Times New Roman" panose="02020603050405020304" pitchFamily="18" charset="0"/>
                        <a:cs typeface="Times New Roman" panose="02020603050405020304" pitchFamily="18" charset="0"/>
                      </a:endParaRPr>
                    </a:p>
                    <a:p>
                      <a:r>
                        <a:rPr lang="en-US" sz="2800" baseline="0" dirty="0" err="1" smtClean="0">
                          <a:latin typeface="Times New Roman" panose="02020603050405020304" pitchFamily="18" charset="0"/>
                          <a:cs typeface="Times New Roman" panose="02020603050405020304" pitchFamily="18" charset="0"/>
                        </a:rPr>
                        <a:t>Nguyễn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Biền</a:t>
                      </a:r>
                      <a:endParaRPr lang="en-US" sz="2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89777762"/>
                  </a:ext>
                </a:extLst>
              </a:tr>
              <a:tr h="439929">
                <a:tc>
                  <a:txBody>
                    <a:bodyPr/>
                    <a:lstStyle/>
                    <a:p>
                      <a:pPr algn="r">
                        <a:tabLst>
                          <a:tab pos="2743200" algn="ctr"/>
                          <a:tab pos="5486400" algn="r"/>
                          <a:tab pos="457200" algn="l"/>
                        </a:tabLst>
                      </a:pPr>
                      <a:r>
                        <a:rPr lang="en-US" sz="2800" b="1" dirty="0" smtClean="0">
                          <a:latin typeface="Times New Roman" panose="02020603050405020304" pitchFamily="18" charset="0"/>
                          <a:cs typeface="Times New Roman" panose="02020603050405020304" pitchFamily="18" charset="0"/>
                        </a:rPr>
                        <a:t>GVHD</a:t>
                      </a:r>
                      <a:r>
                        <a:rPr lang="en-US" sz="2800"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800" b="1" i="1" baseline="0" dirty="0" smtClean="0">
                          <a:latin typeface="Times New Roman" panose="02020603050405020304" pitchFamily="18" charset="0"/>
                          <a:cs typeface="Times New Roman" panose="02020603050405020304" pitchFamily="18" charset="0"/>
                        </a:rPr>
                        <a:t>KS - </a:t>
                      </a:r>
                      <a:r>
                        <a:rPr lang="en-US" sz="2800" b="1" i="1" baseline="0" dirty="0" err="1" smtClean="0">
                          <a:latin typeface="Times New Roman" panose="02020603050405020304" pitchFamily="18" charset="0"/>
                          <a:cs typeface="Times New Roman" panose="02020603050405020304" pitchFamily="18" charset="0"/>
                        </a:rPr>
                        <a:t>Nguyễn</a:t>
                      </a:r>
                      <a:r>
                        <a:rPr lang="en-US" sz="2800" b="1" i="1" baseline="0" dirty="0" smtClean="0">
                          <a:latin typeface="Times New Roman" panose="02020603050405020304" pitchFamily="18" charset="0"/>
                          <a:cs typeface="Times New Roman" panose="02020603050405020304" pitchFamily="18" charset="0"/>
                        </a:rPr>
                        <a:t> </a:t>
                      </a:r>
                      <a:r>
                        <a:rPr lang="en-US" sz="2800" b="1" i="1" baseline="0" dirty="0" err="1" smtClean="0">
                          <a:latin typeface="Times New Roman" panose="02020603050405020304" pitchFamily="18" charset="0"/>
                          <a:cs typeface="Times New Roman" panose="02020603050405020304" pitchFamily="18" charset="0"/>
                        </a:rPr>
                        <a:t>Tuấn</a:t>
                      </a:r>
                      <a:r>
                        <a:rPr lang="en-US" sz="2800" b="1" i="1" baseline="0" dirty="0" smtClean="0">
                          <a:latin typeface="Times New Roman" panose="02020603050405020304" pitchFamily="18" charset="0"/>
                          <a:cs typeface="Times New Roman" panose="02020603050405020304" pitchFamily="18" charset="0"/>
                        </a:rPr>
                        <a:t> </a:t>
                      </a:r>
                      <a:r>
                        <a:rPr lang="en-US" sz="2800" b="1" i="1" baseline="0" dirty="0" err="1" smtClean="0">
                          <a:latin typeface="Times New Roman" panose="02020603050405020304" pitchFamily="18" charset="0"/>
                          <a:cs typeface="Times New Roman" panose="02020603050405020304" pitchFamily="18" charset="0"/>
                        </a:rPr>
                        <a:t>Anh</a:t>
                      </a:r>
                      <a:endParaRPr lang="en-US" sz="2800" b="1" i="1" baseline="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13571185"/>
                  </a:ext>
                </a:extLst>
              </a:tr>
            </a:tbl>
          </a:graphicData>
        </a:graphic>
      </p:graphicFrame>
      <p:sp>
        <p:nvSpPr>
          <p:cNvPr id="2" name="Rectangle 1"/>
          <p:cNvSpPr/>
          <p:nvPr/>
        </p:nvSpPr>
        <p:spPr>
          <a:xfrm>
            <a:off x="1292368" y="976630"/>
            <a:ext cx="6864251" cy="861774"/>
          </a:xfrm>
          <a:prstGeom prst="rect">
            <a:avLst/>
          </a:prstGeom>
        </p:spPr>
        <p:txBody>
          <a:bodyPr wrap="none">
            <a:spAutoFit/>
          </a:bodyPr>
          <a:lstStyle/>
          <a:p>
            <a:pPr algn="ctr">
              <a:tabLst>
                <a:tab pos="2743200" algn="ctr"/>
                <a:tab pos="5486400" algn="r"/>
                <a:tab pos="457200" algn="l"/>
              </a:tabLst>
            </a:pPr>
            <a:r>
              <a:rPr lang="en-US" sz="5000" b="1" dirty="0" err="1" smtClean="0">
                <a:solidFill>
                  <a:srgbClr val="C00000"/>
                </a:solidFill>
                <a:latin typeface="Times New Roman" panose="02020603050405020304" pitchFamily="18" charset="0"/>
                <a:ea typeface="Times New Roman" panose="02020603050405020304" pitchFamily="18" charset="0"/>
              </a:rPr>
              <a:t>BÁO</a:t>
            </a:r>
            <a:r>
              <a:rPr lang="en-US" sz="5000" b="1" dirty="0" smtClean="0">
                <a:solidFill>
                  <a:srgbClr val="C00000"/>
                </a:solidFill>
                <a:latin typeface="Times New Roman" panose="02020603050405020304" pitchFamily="18" charset="0"/>
                <a:ea typeface="Times New Roman" panose="02020603050405020304" pitchFamily="18" charset="0"/>
              </a:rPr>
              <a:t> </a:t>
            </a:r>
            <a:r>
              <a:rPr lang="en-US" sz="5000" b="1" dirty="0" err="1" smtClean="0">
                <a:solidFill>
                  <a:srgbClr val="C00000"/>
                </a:solidFill>
                <a:latin typeface="Times New Roman" panose="02020603050405020304" pitchFamily="18" charset="0"/>
                <a:ea typeface="Times New Roman" panose="02020603050405020304" pitchFamily="18" charset="0"/>
              </a:rPr>
              <a:t>CÁO</a:t>
            </a:r>
            <a:r>
              <a:rPr lang="en-US" sz="5000" b="1" dirty="0" smtClean="0">
                <a:solidFill>
                  <a:srgbClr val="C00000"/>
                </a:solidFill>
                <a:latin typeface="Times New Roman" panose="02020603050405020304" pitchFamily="18" charset="0"/>
                <a:ea typeface="Times New Roman" panose="02020603050405020304" pitchFamily="18" charset="0"/>
              </a:rPr>
              <a:t> </a:t>
            </a:r>
            <a:r>
              <a:rPr lang="en-US" sz="5000" b="1" dirty="0" err="1" smtClean="0">
                <a:solidFill>
                  <a:srgbClr val="C00000"/>
                </a:solidFill>
                <a:latin typeface="Times New Roman" panose="02020603050405020304" pitchFamily="18" charset="0"/>
                <a:ea typeface="Times New Roman" panose="02020603050405020304" pitchFamily="18" charset="0"/>
              </a:rPr>
              <a:t>KHOA</a:t>
            </a:r>
            <a:r>
              <a:rPr lang="en-US" sz="5000" b="1" dirty="0" smtClean="0">
                <a:solidFill>
                  <a:srgbClr val="C00000"/>
                </a:solidFill>
                <a:latin typeface="Times New Roman" panose="02020603050405020304" pitchFamily="18" charset="0"/>
                <a:ea typeface="Times New Roman" panose="02020603050405020304" pitchFamily="18" charset="0"/>
              </a:rPr>
              <a:t> </a:t>
            </a:r>
            <a:r>
              <a:rPr lang="en-US" sz="5000" b="1" dirty="0" err="1" smtClean="0">
                <a:solidFill>
                  <a:srgbClr val="C00000"/>
                </a:solidFill>
                <a:latin typeface="Times New Roman" panose="02020603050405020304" pitchFamily="18" charset="0"/>
                <a:ea typeface="Times New Roman" panose="02020603050405020304" pitchFamily="18" charset="0"/>
              </a:rPr>
              <a:t>HỌC</a:t>
            </a:r>
            <a:endParaRPr lang="en-US" sz="5000" b="1" dirty="0">
              <a:solidFill>
                <a:srgbClr val="C00000"/>
              </a:solidFill>
              <a:latin typeface="Times New Roman" panose="02020603050405020304" pitchFamily="18" charset="0"/>
              <a:ea typeface="Times New Roman" panose="02020603050405020304" pitchFamily="18" charset="0"/>
            </a:endParaRPr>
          </a:p>
        </p:txBody>
      </p:sp>
      <p:sp>
        <p:nvSpPr>
          <p:cNvPr id="7" name="Rectangle 6"/>
          <p:cNvSpPr/>
          <p:nvPr/>
        </p:nvSpPr>
        <p:spPr>
          <a:xfrm>
            <a:off x="1814092" y="22523"/>
            <a:ext cx="5820804" cy="954107"/>
          </a:xfrm>
          <a:prstGeom prst="rect">
            <a:avLst/>
          </a:prstGeom>
        </p:spPr>
        <p:txBody>
          <a:bodyPr wrap="square">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TRƯỜNG ĐẠI HỌC THỦY LỢI</a:t>
            </a:r>
          </a:p>
          <a:p>
            <a:pPr algn="ctr"/>
            <a:r>
              <a:rPr lang="en-US" sz="2800" b="1" dirty="0">
                <a:solidFill>
                  <a:srgbClr val="0000CC"/>
                </a:solidFill>
                <a:latin typeface="Times New Roman" panose="02020603050405020304" pitchFamily="18" charset="0"/>
                <a:cs typeface="Times New Roman" panose="02020603050405020304" pitchFamily="18" charset="0"/>
              </a:rPr>
              <a:t>KHOA CƠ KHÍ</a:t>
            </a:r>
          </a:p>
        </p:txBody>
      </p:sp>
    </p:spTree>
    <p:extLst>
      <p:ext uri="{BB962C8B-B14F-4D97-AF65-F5344CB8AC3E}">
        <p14:creationId xmlns:p14="http://schemas.microsoft.com/office/powerpoint/2010/main" val="142409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4.1. Tổng quan nghiên cứu về đề tài</a:t>
            </a:r>
            <a:endParaRPr lang="vi-VN"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883" y="3812034"/>
            <a:ext cx="9144000" cy="2862322"/>
          </a:xfrm>
          <a:prstGeom prst="rect">
            <a:avLst/>
          </a:prstGeom>
          <a:noFill/>
        </p:spPr>
        <p:txBody>
          <a:bodyPr wrap="square" rtlCol="0">
            <a:spAutoFit/>
          </a:bodyPr>
          <a:lstStyle/>
          <a:p>
            <a:pPr>
              <a:lnSpc>
                <a:spcPct val="150000"/>
              </a:lnSpc>
            </a:pPr>
            <a:r>
              <a:rPr lang="en-US" sz="2400" b="1" smtClean="0">
                <a:latin typeface="Times New Roman" panose="02020603050405020304" pitchFamily="18" charset="0"/>
                <a:cs typeface="Times New Roman" panose="02020603050405020304" pitchFamily="18" charset="0"/>
              </a:rPr>
              <a:t>Công </a:t>
            </a:r>
            <a:r>
              <a:rPr lang="en-US" sz="2400" b="1">
                <a:latin typeface="Times New Roman" panose="02020603050405020304" pitchFamily="18" charset="0"/>
                <a:cs typeface="Times New Roman" panose="02020603050405020304" pitchFamily="18" charset="0"/>
              </a:rPr>
              <a:t>nghệ sử dụng sóng vô tuyến RF</a:t>
            </a:r>
          </a:p>
          <a:p>
            <a:pPr marL="355600" indent="-355600">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Nguyên lý: sử dụng sóng vô tuyến tương ứng với các lệnh nhị phân.</a:t>
            </a:r>
          </a:p>
          <a:p>
            <a:pPr marL="355600" indent="-355600">
              <a:lnSpc>
                <a:spcPct val="150000"/>
              </a:lnSpc>
              <a:buFont typeface="Courier New" panose="02070309020205020404" pitchFamily="49" charset="0"/>
              <a:buChar char="o"/>
            </a:pPr>
            <a:r>
              <a:rPr lang="vi-VN" sz="2400" smtClean="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u điểm: </a:t>
            </a:r>
            <a:r>
              <a:rPr lang="en-US" sz="2400" smtClean="0">
                <a:latin typeface="Times New Roman" panose="02020603050405020304" pitchFamily="18" charset="0"/>
                <a:cs typeface="Times New Roman" panose="02020603050405020304" pitchFamily="18" charset="0"/>
              </a:rPr>
              <a:t>có thể truyền được xa khi nguồn phát có công suất lớn.</a:t>
            </a:r>
          </a:p>
          <a:p>
            <a:pPr marL="355600" indent="-355600">
              <a:lnSpc>
                <a:spcPct val="150000"/>
              </a:lnSpc>
              <a:buFont typeface="Courier New" panose="02070309020205020404" pitchFamily="49" charset="0"/>
              <a:buChar char="o"/>
            </a:pPr>
            <a:r>
              <a:rPr lang="en-US" sz="2400">
                <a:latin typeface="Times New Roman" panose="02020603050405020304" pitchFamily="18" charset="0"/>
                <a:cs typeface="Times New Roman" panose="02020603050405020304" pitchFamily="18" charset="0"/>
              </a:rPr>
              <a:t>Nhược điểm: Bị nhiễu sóng do bên ngoài có rất nhiều các thiết bị máy móc sử dụng tần số khác nhau.</a:t>
            </a:r>
          </a:p>
        </p:txBody>
      </p:sp>
      <p:pic>
        <p:nvPicPr>
          <p:cNvPr id="5" name="Picture 4"/>
          <p:cNvPicPr>
            <a:picLocks noChangeAspect="1"/>
          </p:cNvPicPr>
          <p:nvPr/>
        </p:nvPicPr>
        <p:blipFill>
          <a:blip r:embed="rId4"/>
          <a:stretch>
            <a:fillRect/>
          </a:stretch>
        </p:blipFill>
        <p:spPr>
          <a:xfrm>
            <a:off x="1524000" y="1128195"/>
            <a:ext cx="6252697" cy="2683839"/>
          </a:xfrm>
          <a:prstGeom prst="rect">
            <a:avLst/>
          </a:prstGeom>
        </p:spPr>
      </p:pic>
    </p:spTree>
    <p:extLst>
      <p:ext uri="{BB962C8B-B14F-4D97-AF65-F5344CB8AC3E}">
        <p14:creationId xmlns:p14="http://schemas.microsoft.com/office/powerpoint/2010/main" val="3209493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4.1. Tổng quan nghiên cứu về đề tài</a:t>
            </a:r>
            <a:endParaRPr lang="vi-VN"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3812034"/>
            <a:ext cx="9174883" cy="2862322"/>
          </a:xfrm>
          <a:prstGeom prst="rect">
            <a:avLst/>
          </a:prstGeom>
          <a:noFill/>
        </p:spPr>
        <p:txBody>
          <a:bodyPr wrap="square" rtlCol="0">
            <a:spAutoFit/>
          </a:bodyPr>
          <a:lstStyle/>
          <a:p>
            <a:pPr>
              <a:lnSpc>
                <a:spcPct val="150000"/>
              </a:lnSpc>
            </a:pPr>
            <a:r>
              <a:rPr lang="en-US" sz="2400" b="1" smtClean="0">
                <a:latin typeface="Times New Roman" panose="02020603050405020304" pitchFamily="18" charset="0"/>
                <a:cs typeface="Times New Roman" panose="02020603050405020304" pitchFamily="18" charset="0"/>
              </a:rPr>
              <a:t>Công </a:t>
            </a:r>
            <a:r>
              <a:rPr lang="en-US" sz="2400" b="1">
                <a:latin typeface="Times New Roman" panose="02020603050405020304" pitchFamily="18" charset="0"/>
                <a:cs typeface="Times New Roman" panose="02020603050405020304" pitchFamily="18" charset="0"/>
              </a:rPr>
              <a:t>nghệ sử dụng sóng </a:t>
            </a:r>
            <a:r>
              <a:rPr lang="en-US" sz="2400" b="1" smtClean="0">
                <a:latin typeface="Times New Roman" panose="02020603050405020304" pitchFamily="18" charset="0"/>
                <a:cs typeface="Times New Roman" panose="02020603050405020304" pitchFamily="18" charset="0"/>
              </a:rPr>
              <a:t>wifi</a:t>
            </a:r>
            <a:endParaRPr lang="en-US" sz="2400" b="1">
              <a:latin typeface="Times New Roman" panose="02020603050405020304" pitchFamily="18" charset="0"/>
              <a:cs typeface="Times New Roman" panose="02020603050405020304" pitchFamily="18" charset="0"/>
            </a:endParaRPr>
          </a:p>
          <a:p>
            <a:pPr marL="355600" indent="-355600">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Nguyên lý: các thiết bị đều kết nối đến một nguồn phát wifi chung và trao đổi với nhau qua mạng kết nối.</a:t>
            </a:r>
          </a:p>
          <a:p>
            <a:pPr marL="355600" indent="-355600">
              <a:lnSpc>
                <a:spcPct val="150000"/>
              </a:lnSpc>
              <a:buFont typeface="Courier New" panose="02070309020205020404" pitchFamily="49" charset="0"/>
              <a:buChar char="o"/>
            </a:pPr>
            <a:r>
              <a:rPr lang="vi-VN" sz="2400" smtClean="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u điểm: </a:t>
            </a:r>
            <a:r>
              <a:rPr lang="en-US" sz="2400" smtClean="0">
                <a:latin typeface="Times New Roman" panose="02020603050405020304" pitchFamily="18" charset="0"/>
                <a:cs typeface="Times New Roman" panose="02020603050405020304" pitchFamily="18" charset="0"/>
              </a:rPr>
              <a:t>có thể truy cập đến nhiều thiết bị trong cùng một mạng.</a:t>
            </a:r>
          </a:p>
          <a:p>
            <a:pPr marL="355600" indent="-355600">
              <a:lnSpc>
                <a:spcPct val="150000"/>
              </a:lnSpc>
              <a:buFont typeface="Courier New" panose="02070309020205020404" pitchFamily="49" charset="0"/>
              <a:buChar char="o"/>
            </a:pPr>
            <a:r>
              <a:rPr lang="en-US" sz="2400">
                <a:latin typeface="Times New Roman" panose="02020603050405020304" pitchFamily="18" charset="0"/>
                <a:cs typeface="Times New Roman" panose="02020603050405020304" pitchFamily="18" charset="0"/>
              </a:rPr>
              <a:t>Nhược điểm: </a:t>
            </a:r>
            <a:r>
              <a:rPr lang="en-US" sz="2400" smtClean="0">
                <a:latin typeface="Times New Roman" panose="02020603050405020304" pitchFamily="18" charset="0"/>
                <a:cs typeface="Times New Roman" panose="02020603050405020304" pitchFamily="18" charset="0"/>
              </a:rPr>
              <a:t>Khi có nhiều thiết bị, mạng dễ bị “nghẽn”.</a:t>
            </a:r>
            <a:endParaRPr lang="en-US" sz="2400">
              <a:latin typeface="Times New Roman" panose="02020603050405020304" pitchFamily="18" charset="0"/>
              <a:cs typeface="Times New Roman" panose="02020603050405020304" pitchFamily="18" charset="0"/>
            </a:endParaRPr>
          </a:p>
        </p:txBody>
      </p:sp>
      <p:pic>
        <p:nvPicPr>
          <p:cNvPr id="2050" name="Picture 2" descr="Windows 10 Keeps Disconnecting From Wi-Fi? 7 Ways to Fix - Digni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970134"/>
            <a:ext cx="432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3004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4.1. Tổng quan nghiên cứu về đề tài</a:t>
            </a:r>
            <a:endParaRPr lang="vi-VN"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3441680"/>
            <a:ext cx="9174883" cy="3416320"/>
          </a:xfrm>
          <a:prstGeom prst="rect">
            <a:avLst/>
          </a:prstGeom>
          <a:noFill/>
        </p:spPr>
        <p:txBody>
          <a:bodyPr wrap="square" rtlCol="0">
            <a:spAutoFit/>
          </a:bodyPr>
          <a:lstStyle/>
          <a:p>
            <a:pPr algn="just">
              <a:lnSpc>
                <a:spcPct val="150000"/>
              </a:lnSpc>
            </a:pPr>
            <a:r>
              <a:rPr lang="en-US" sz="2400" b="1" smtClean="0">
                <a:latin typeface="Times New Roman" panose="02020603050405020304" pitchFamily="18" charset="0"/>
                <a:cs typeface="Times New Roman" panose="02020603050405020304" pitchFamily="18" charset="0"/>
              </a:rPr>
              <a:t>Công </a:t>
            </a:r>
            <a:r>
              <a:rPr lang="en-US" sz="2400" b="1">
                <a:latin typeface="Times New Roman" panose="02020603050405020304" pitchFamily="18" charset="0"/>
                <a:cs typeface="Times New Roman" panose="02020603050405020304" pitchFamily="18" charset="0"/>
              </a:rPr>
              <a:t>nghệ sử dụng sóng </a:t>
            </a:r>
            <a:r>
              <a:rPr lang="en-US" sz="2400" b="1" smtClean="0">
                <a:latin typeface="Times New Roman" panose="02020603050405020304" pitchFamily="18" charset="0"/>
                <a:cs typeface="Times New Roman" panose="02020603050405020304" pitchFamily="18" charset="0"/>
              </a:rPr>
              <a:t>bluetooth</a:t>
            </a:r>
            <a:endParaRPr lang="en-US" sz="2400" b="1">
              <a:latin typeface="Times New Roman" panose="02020603050405020304" pitchFamily="18" charset="0"/>
              <a:cs typeface="Times New Roman" panose="02020603050405020304" pitchFamily="18" charset="0"/>
            </a:endParaRPr>
          </a:p>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Nguyên lý: chuẩn kết nối không dây tầm ngắn, tự đồng bộ được tần só giao tiếp.</a:t>
            </a:r>
          </a:p>
          <a:p>
            <a:pPr marL="355600" indent="-355600" algn="just">
              <a:lnSpc>
                <a:spcPct val="150000"/>
              </a:lnSpc>
              <a:buFont typeface="Courier New" panose="02070309020205020404" pitchFamily="49" charset="0"/>
              <a:buChar char="o"/>
            </a:pPr>
            <a:r>
              <a:rPr lang="vi-VN" sz="2400" smtClean="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u điểm: </a:t>
            </a:r>
            <a:r>
              <a:rPr lang="en-US" sz="2400" smtClean="0">
                <a:latin typeface="Times New Roman" panose="02020603050405020304" pitchFamily="18" charset="0"/>
                <a:cs typeface="Times New Roman" panose="02020603050405020304" pitchFamily="18" charset="0"/>
              </a:rPr>
              <a:t>Không </a:t>
            </a:r>
            <a:r>
              <a:rPr lang="en-US" sz="2400">
                <a:latin typeface="Times New Roman" panose="02020603050405020304" pitchFamily="18" charset="0"/>
                <a:cs typeface="Times New Roman" panose="02020603050405020304" pitchFamily="18" charset="0"/>
              </a:rPr>
              <a:t>gây nhiễu sóng các thiết bị </a:t>
            </a:r>
            <a:r>
              <a:rPr lang="en-US" sz="2400" smtClean="0">
                <a:latin typeface="Times New Roman" panose="02020603050405020304" pitchFamily="18" charset="0"/>
                <a:cs typeface="Times New Roman" panose="02020603050405020304" pitchFamily="18" charset="0"/>
              </a:rPr>
              <a:t>khác, c</a:t>
            </a:r>
            <a:r>
              <a:rPr lang="vi-VN" sz="2400" smtClean="0">
                <a:latin typeface="Times New Roman" panose="02020603050405020304" pitchFamily="18" charset="0"/>
                <a:cs typeface="Times New Roman" panose="02020603050405020304" pitchFamily="18" charset="0"/>
              </a:rPr>
              <a:t>ông </a:t>
            </a:r>
            <a:r>
              <a:rPr lang="vi-VN" sz="2400">
                <a:latin typeface="Times New Roman" panose="02020603050405020304" pitchFamily="18" charset="0"/>
                <a:cs typeface="Times New Roman" panose="02020603050405020304" pitchFamily="18" charset="0"/>
              </a:rPr>
              <a:t>nghệ đơn giản, giá thành rẻ</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marL="355600" indent="-355600" algn="just">
              <a:lnSpc>
                <a:spcPct val="150000"/>
              </a:lnSpc>
              <a:buFont typeface="Courier New" panose="02070309020205020404" pitchFamily="49" charset="0"/>
              <a:buChar char="o"/>
            </a:pPr>
            <a:r>
              <a:rPr lang="en-US" sz="2400">
                <a:latin typeface="Times New Roman" panose="02020603050405020304" pitchFamily="18" charset="0"/>
                <a:cs typeface="Times New Roman" panose="02020603050405020304" pitchFamily="18" charset="0"/>
              </a:rPr>
              <a:t>Nhược điểm: </a:t>
            </a:r>
            <a:r>
              <a:rPr lang="en-US" sz="2400" smtClean="0">
                <a:latin typeface="Times New Roman" panose="02020603050405020304" pitchFamily="18" charset="0"/>
                <a:cs typeface="Times New Roman" panose="02020603050405020304" pitchFamily="18" charset="0"/>
              </a:rPr>
              <a:t>Tốc </a:t>
            </a:r>
            <a:r>
              <a:rPr lang="en-US" sz="2400">
                <a:latin typeface="Times New Roman" panose="02020603050405020304" pitchFamily="18" charset="0"/>
                <a:cs typeface="Times New Roman" panose="02020603050405020304" pitchFamily="18" charset="0"/>
              </a:rPr>
              <a:t>độ truyền tải </a:t>
            </a:r>
            <a:r>
              <a:rPr lang="en-US" sz="2400" smtClean="0">
                <a:latin typeface="Times New Roman" panose="02020603050405020304" pitchFamily="18" charset="0"/>
                <a:cs typeface="Times New Roman" panose="02020603050405020304" pitchFamily="18" charset="0"/>
              </a:rPr>
              <a:t>thấp, bị ảnh hưởng bởi vật cản.</a:t>
            </a:r>
            <a:endParaRPr lang="en-US" sz="24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2362200" y="984464"/>
            <a:ext cx="4849811" cy="2520000"/>
          </a:xfrm>
          <a:prstGeom prst="rect">
            <a:avLst/>
          </a:prstGeom>
        </p:spPr>
      </p:pic>
    </p:spTree>
    <p:extLst>
      <p:ext uri="{BB962C8B-B14F-4D97-AF65-F5344CB8AC3E}">
        <p14:creationId xmlns:p14="http://schemas.microsoft.com/office/powerpoint/2010/main" val="1716763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4.1. Tổng quan nghiên cứu về đề tài</a:t>
            </a:r>
            <a:endParaRPr lang="vi-VN"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883" y="3441680"/>
            <a:ext cx="9122117" cy="3416320"/>
          </a:xfrm>
          <a:prstGeom prst="rect">
            <a:avLst/>
          </a:prstGeom>
          <a:noFill/>
        </p:spPr>
        <p:txBody>
          <a:bodyPr wrap="square" rtlCol="0">
            <a:spAutoFit/>
          </a:bodyPr>
          <a:lstStyle/>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Trong các công nghệ điều khiển từ xa đề cập bên trên, công nghẹ sử dụng sóng RF được phát triển khá phổ biến trong lĩnh vực điều khiển các mô hình xe, tàu, máy bay, … bởi vì tính ổn định, khả năng truyền xa của  sóng RF này.</a:t>
            </a:r>
          </a:p>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Do đó, đề tài này của chúng em chọn sử dụng công nghệ sóng RF để thực hiện kết nối giữa  tay cầm điều khiển và mô hình xe.</a:t>
            </a:r>
            <a:endParaRPr lang="en-US" sz="24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752600" y="993680"/>
            <a:ext cx="2557093" cy="2448000"/>
          </a:xfrm>
          <a:prstGeom prst="rect">
            <a:avLst/>
          </a:prstGeom>
        </p:spPr>
      </p:pic>
      <p:pic>
        <p:nvPicPr>
          <p:cNvPr id="9" name="Picture 8"/>
          <p:cNvPicPr>
            <a:picLocks noChangeAspect="1"/>
          </p:cNvPicPr>
          <p:nvPr/>
        </p:nvPicPr>
        <p:blipFill>
          <a:blip r:embed="rId5"/>
          <a:stretch>
            <a:fillRect/>
          </a:stretch>
        </p:blipFill>
        <p:spPr>
          <a:xfrm>
            <a:off x="4633807" y="993680"/>
            <a:ext cx="3050093" cy="2520000"/>
          </a:xfrm>
          <a:prstGeom prst="rect">
            <a:avLst/>
          </a:prstGeom>
        </p:spPr>
      </p:pic>
    </p:spTree>
    <p:extLst>
      <p:ext uri="{BB962C8B-B14F-4D97-AF65-F5344CB8AC3E}">
        <p14:creationId xmlns:p14="http://schemas.microsoft.com/office/powerpoint/2010/main" val="1985365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0" y="2163487"/>
            <a:ext cx="9144000" cy="2616101"/>
          </a:xfrm>
          <a:prstGeom prst="rect">
            <a:avLst/>
          </a:prstGeom>
        </p:spPr>
        <p:txBody>
          <a:bodyPr wrap="square">
            <a:spAutoFit/>
          </a:bodyPr>
          <a:lstStyle/>
          <a:p>
            <a:pPr marL="811213" indent="-457200" algn="just">
              <a:lnSpc>
                <a:spcPct val="150000"/>
              </a:lnSpc>
              <a:spcBef>
                <a:spcPts val="600"/>
              </a:spcBef>
              <a:spcAft>
                <a:spcPts val="600"/>
              </a:spcAft>
              <a:buFont typeface="Wingdings" panose="05000000000000000000" pitchFamily="2" charset="2"/>
              <a:buChar char="Ø"/>
            </a:pPr>
            <a:r>
              <a:rPr lang="en-US" sz="3200" smtClean="0">
                <a:latin typeface="Times New Roman" panose="02020603050405020304" pitchFamily="18" charset="0"/>
                <a:cs typeface="Times New Roman" panose="02020603050405020304" pitchFamily="18" charset="0"/>
              </a:rPr>
              <a:t>Các linh kiện cần thiết</a:t>
            </a:r>
          </a:p>
          <a:p>
            <a:pPr marL="811213" indent="-457200" algn="just">
              <a:lnSpc>
                <a:spcPct val="150000"/>
              </a:lnSpc>
              <a:spcBef>
                <a:spcPts val="600"/>
              </a:spcBef>
              <a:spcAft>
                <a:spcPts val="600"/>
              </a:spcAft>
              <a:buFont typeface="Wingdings" panose="05000000000000000000" pitchFamily="2" charset="2"/>
              <a:buChar char="Ø"/>
            </a:pPr>
            <a:r>
              <a:rPr lang="en-US" sz="3200" smtClean="0">
                <a:latin typeface="Times New Roman" panose="02020603050405020304" pitchFamily="18" charset="0"/>
                <a:cs typeface="Times New Roman" panose="02020603050405020304" pitchFamily="18" charset="0"/>
              </a:rPr>
              <a:t>Bố trí thiết bị trên xe</a:t>
            </a:r>
          </a:p>
          <a:p>
            <a:pPr marL="811213" indent="-457200" algn="just">
              <a:lnSpc>
                <a:spcPct val="150000"/>
              </a:lnSpc>
              <a:spcBef>
                <a:spcPts val="600"/>
              </a:spcBef>
              <a:spcAft>
                <a:spcPts val="600"/>
              </a:spcAft>
              <a:buFont typeface="Wingdings" panose="05000000000000000000" pitchFamily="2" charset="2"/>
              <a:buChar char="Ø"/>
            </a:pPr>
            <a:r>
              <a:rPr lang="en-US" sz="3200" smtClean="0">
                <a:latin typeface="Times New Roman" panose="02020603050405020304" pitchFamily="18" charset="0"/>
                <a:cs typeface="Times New Roman" panose="02020603050405020304" pitchFamily="18" charset="0"/>
              </a:rPr>
              <a:t>Mô phỏng lắp ráp xe trên phần mềm SoliWork</a:t>
            </a: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4.2. Thiết kế cơ khí</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539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A picture containing table, engine, motorcycle, person&#10;&#10;Description automatically generated">
            <a:extLst>
              <a:ext uri="{FF2B5EF4-FFF2-40B4-BE49-F238E27FC236}">
                <a16:creationId xmlns="" xmlns:a16="http://schemas.microsoft.com/office/drawing/2014/main" id="{016EB940-C8DD-44B1-9C66-C2E0D96C9B9A}"/>
              </a:ext>
            </a:extLst>
          </p:cNvPr>
          <p:cNvPicPr>
            <a:picLocks noChangeAspect="1"/>
          </p:cNvPicPr>
          <p:nvPr/>
        </p:nvPicPr>
        <p:blipFill>
          <a:blip r:embed="rId3"/>
          <a:stretch>
            <a:fillRect/>
          </a:stretch>
        </p:blipFill>
        <p:spPr>
          <a:xfrm>
            <a:off x="152400" y="1295400"/>
            <a:ext cx="5107702" cy="4317199"/>
          </a:xfrm>
          <a:prstGeom prst="rect">
            <a:avLst/>
          </a:prstGeom>
        </p:spPr>
      </p:pic>
      <p:sp>
        <p:nvSpPr>
          <p:cNvPr id="2" name="Rectangle 1"/>
          <p:cNvSpPr/>
          <p:nvPr/>
        </p:nvSpPr>
        <p:spPr>
          <a:xfrm>
            <a:off x="1368385" y="5366377"/>
            <a:ext cx="2675732" cy="492443"/>
          </a:xfrm>
          <a:prstGeom prst="rect">
            <a:avLst/>
          </a:prstGeom>
        </p:spPr>
        <p:txBody>
          <a:bodyPr wrap="none">
            <a:spAutoFit/>
          </a:bodyPr>
          <a:lstStyle/>
          <a:p>
            <a:r>
              <a:rPr lang="en-US" sz="2600" smtClean="0">
                <a:latin typeface="Times New Roman" panose="02020603050405020304" pitchFamily="18" charset="0"/>
                <a:cs typeface="Times New Roman" panose="02020603050405020304" pitchFamily="18" charset="0"/>
              </a:rPr>
              <a:t>Khung </a:t>
            </a:r>
            <a:r>
              <a:rPr lang="en-US" sz="2600" dirty="0" err="1">
                <a:latin typeface="Times New Roman" panose="02020603050405020304" pitchFamily="18" charset="0"/>
                <a:cs typeface="Times New Roman" panose="02020603050405020304" pitchFamily="18" charset="0"/>
              </a:rPr>
              <a:t>xe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endParaRPr lang="en-US" sz="2600" dirty="0">
              <a:latin typeface="Times New Roman" panose="02020603050405020304" pitchFamily="18" charset="0"/>
              <a:cs typeface="Times New Roman" panose="02020603050405020304" pitchFamily="18" charset="0"/>
            </a:endParaRPr>
          </a:p>
        </p:txBody>
      </p:sp>
      <p:sp>
        <p:nvSpPr>
          <p:cNvPr id="3" name="Rectangle 2"/>
          <p:cNvSpPr/>
          <p:nvPr/>
        </p:nvSpPr>
        <p:spPr>
          <a:xfrm>
            <a:off x="5260102" y="2286000"/>
            <a:ext cx="3883898" cy="2492990"/>
          </a:xfrm>
          <a:prstGeom prst="rect">
            <a:avLst/>
          </a:prstGeom>
        </p:spPr>
        <p:txBody>
          <a:bodyPr wrap="square">
            <a:spAutoFit/>
          </a:bodyPr>
          <a:lstStyle/>
          <a:p>
            <a:pPr>
              <a:lnSpc>
                <a:spcPct val="150000"/>
              </a:lnSpc>
            </a:pP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thuật</a:t>
            </a:r>
            <a:r>
              <a:rPr lang="en-US" sz="2600" dirty="0">
                <a:latin typeface="Times New Roman" panose="02020603050405020304" pitchFamily="18" charset="0"/>
                <a:cs typeface="Times New Roman" panose="02020603050405020304" pitchFamily="18" charset="0"/>
              </a:rPr>
              <a:t>  </a:t>
            </a:r>
          </a:p>
          <a:p>
            <a:pPr marL="363538" indent="-363538">
              <a:lnSpc>
                <a:spcPct val="150000"/>
              </a:lnSpc>
              <a:buChar char="•"/>
            </a:pP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nhựa</a:t>
            </a:r>
            <a:r>
              <a:rPr lang="en-US" sz="2600" dirty="0">
                <a:latin typeface="Times New Roman" panose="02020603050405020304" pitchFamily="18" charset="0"/>
                <a:cs typeface="Times New Roman" panose="02020603050405020304" pitchFamily="18" charset="0"/>
              </a:rPr>
              <a:t> mica </a:t>
            </a:r>
          </a:p>
          <a:p>
            <a:pPr marL="363538" indent="-363538">
              <a:lnSpc>
                <a:spcPct val="150000"/>
              </a:lnSpc>
              <a:buChar char="•"/>
            </a:pPr>
            <a:r>
              <a:rPr lang="en-US" sz="2600" dirty="0" err="1">
                <a:latin typeface="Times New Roman" panose="02020603050405020304" pitchFamily="18" charset="0"/>
                <a:cs typeface="Times New Roman" panose="02020603050405020304" pitchFamily="18" charset="0"/>
              </a:rPr>
              <a:t>Chiều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dài</a:t>
            </a:r>
            <a:r>
              <a:rPr lang="en-US" sz="2600" dirty="0">
                <a:latin typeface="Times New Roman" panose="02020603050405020304" pitchFamily="18" charset="0"/>
                <a:cs typeface="Times New Roman" panose="02020603050405020304" pitchFamily="18" charset="0"/>
              </a:rPr>
              <a:t>: 220mm </a:t>
            </a:r>
          </a:p>
          <a:p>
            <a:pPr marL="363538" indent="-363538">
              <a:lnSpc>
                <a:spcPct val="150000"/>
              </a:lnSpc>
              <a:buChar char="•"/>
            </a:pPr>
            <a:r>
              <a:rPr lang="en-US" sz="2600" dirty="0" err="1">
                <a:latin typeface="Times New Roman" panose="02020603050405020304" pitchFamily="18" charset="0"/>
                <a:cs typeface="Times New Roman" panose="02020603050405020304" pitchFamily="18" charset="0"/>
              </a:rPr>
              <a:t>Chiều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rộng</a:t>
            </a:r>
            <a:r>
              <a:rPr lang="en-US" sz="2600" dirty="0">
                <a:latin typeface="Times New Roman" panose="02020603050405020304" pitchFamily="18" charset="0"/>
                <a:cs typeface="Times New Roman" panose="02020603050405020304" pitchFamily="18" charset="0"/>
              </a:rPr>
              <a:t>: 150mm</a:t>
            </a: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4.2.1. Các linh kiện cần thiết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890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Text&#10;&#10;Description automatically generated with low confidence">
            <a:extLst>
              <a:ext uri="{FF2B5EF4-FFF2-40B4-BE49-F238E27FC236}">
                <a16:creationId xmlns="" xmlns:a16="http://schemas.microsoft.com/office/drawing/2014/main" id="{54D3C360-AE26-4D95-9CA0-F40A90E52B9A}"/>
              </a:ext>
            </a:extLst>
          </p:cNvPr>
          <p:cNvPicPr>
            <a:picLocks noChangeAspect="1"/>
          </p:cNvPicPr>
          <p:nvPr/>
        </p:nvPicPr>
        <p:blipFill>
          <a:blip r:embed="rId3"/>
          <a:stretch>
            <a:fillRect/>
          </a:stretch>
        </p:blipFill>
        <p:spPr>
          <a:xfrm>
            <a:off x="293717" y="1197724"/>
            <a:ext cx="2873433" cy="2155076"/>
          </a:xfrm>
          <a:prstGeom prst="rect">
            <a:avLst/>
          </a:prstGeom>
        </p:spPr>
      </p:pic>
      <p:sp>
        <p:nvSpPr>
          <p:cNvPr id="7" name="Speech Bubble: Rectangle with Corners Rounded 10">
            <a:extLst>
              <a:ext uri="{FF2B5EF4-FFF2-40B4-BE49-F238E27FC236}">
                <a16:creationId xmlns="" xmlns:a16="http://schemas.microsoft.com/office/drawing/2014/main" id="{C6FDEC36-F436-4F54-823D-B7D78A6D6E00}"/>
              </a:ext>
            </a:extLst>
          </p:cNvPr>
          <p:cNvSpPr/>
          <p:nvPr/>
        </p:nvSpPr>
        <p:spPr>
          <a:xfrm>
            <a:off x="465173" y="3376246"/>
            <a:ext cx="2530520" cy="605844"/>
          </a:xfrm>
          <a:prstGeom prst="wedgeRoundRectCallout">
            <a:avLst/>
          </a:prstGeom>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600" smtClean="0">
                <a:latin typeface="Times New Roman" panose="02020603050405020304" pitchFamily="18" charset="0"/>
                <a:cs typeface="Times New Roman" panose="02020603050405020304" pitchFamily="18" charset="0"/>
              </a:rPr>
              <a:t>Pin 18650 </a:t>
            </a:r>
            <a:r>
              <a:rPr lang="en-US" sz="2600" dirty="0">
                <a:latin typeface="Times New Roman" panose="02020603050405020304" pitchFamily="18" charset="0"/>
                <a:cs typeface="Times New Roman" panose="02020603050405020304" pitchFamily="18" charset="0"/>
              </a:rPr>
              <a:t>3.7V</a:t>
            </a:r>
          </a:p>
        </p:txBody>
      </p:sp>
      <p:pic>
        <p:nvPicPr>
          <p:cNvPr id="8" name="Picture 6" descr="A picture containing sitting, table, holding, light&#10;&#10;Description automatically generated">
            <a:extLst>
              <a:ext uri="{FF2B5EF4-FFF2-40B4-BE49-F238E27FC236}">
                <a16:creationId xmlns="" xmlns:a16="http://schemas.microsoft.com/office/drawing/2014/main" id="{3DDB594F-9992-47D2-9056-FF7EE5845163}"/>
              </a:ext>
            </a:extLst>
          </p:cNvPr>
          <p:cNvPicPr>
            <a:picLocks noChangeAspect="1"/>
          </p:cNvPicPr>
          <p:nvPr/>
        </p:nvPicPr>
        <p:blipFill>
          <a:blip r:embed="rId4"/>
          <a:stretch>
            <a:fillRect/>
          </a:stretch>
        </p:blipFill>
        <p:spPr>
          <a:xfrm>
            <a:off x="830511" y="4107778"/>
            <a:ext cx="2059839" cy="2034563"/>
          </a:xfrm>
          <a:prstGeom prst="rect">
            <a:avLst/>
          </a:prstGeom>
        </p:spPr>
      </p:pic>
      <p:sp>
        <p:nvSpPr>
          <p:cNvPr id="9" name="Speech Bubble: Rectangle with Corners Rounded 25">
            <a:extLst>
              <a:ext uri="{FF2B5EF4-FFF2-40B4-BE49-F238E27FC236}">
                <a16:creationId xmlns="" xmlns:a16="http://schemas.microsoft.com/office/drawing/2014/main" id="{45A713BF-2CCD-452E-9B37-B43F7CCF1E56}"/>
              </a:ext>
            </a:extLst>
          </p:cNvPr>
          <p:cNvSpPr/>
          <p:nvPr/>
        </p:nvSpPr>
        <p:spPr>
          <a:xfrm>
            <a:off x="417311" y="6165236"/>
            <a:ext cx="2626243" cy="607391"/>
          </a:xfrm>
          <a:prstGeom prst="wedgeRoundRectCallout">
            <a:avLst/>
          </a:prstGeom>
          <a:noFill/>
          <a:ln>
            <a:no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2600" smtClean="0">
                <a:latin typeface="Times New Roman" panose="02020603050405020304" pitchFamily="18" charset="0"/>
                <a:ea typeface="+mn-lt"/>
                <a:cs typeface="Times New Roman" panose="02020603050405020304" pitchFamily="18" charset="0"/>
              </a:rPr>
              <a:t>Động</a:t>
            </a:r>
            <a:r>
              <a:rPr lang="en-US" sz="2600" dirty="0">
                <a:latin typeface="Times New Roman" panose="02020603050405020304" pitchFamily="18" charset="0"/>
                <a:ea typeface="+mn-lt"/>
                <a:cs typeface="Times New Roman" panose="02020603050405020304" pitchFamily="18" charset="0"/>
              </a:rPr>
              <a:t> </a:t>
            </a:r>
            <a:r>
              <a:rPr lang="en-US" sz="2600" dirty="0" err="1">
                <a:latin typeface="Times New Roman" panose="02020603050405020304" pitchFamily="18" charset="0"/>
                <a:ea typeface="+mn-lt"/>
                <a:cs typeface="Times New Roman" panose="02020603050405020304" pitchFamily="18" charset="0"/>
              </a:rPr>
              <a:t>cơ</a:t>
            </a:r>
            <a:r>
              <a:rPr lang="en-US" sz="2600" dirty="0">
                <a:latin typeface="Times New Roman" panose="02020603050405020304" pitchFamily="18" charset="0"/>
                <a:ea typeface="+mn-lt"/>
                <a:cs typeface="Times New Roman" panose="02020603050405020304" pitchFamily="18" charset="0"/>
              </a:rPr>
              <a:t> DC</a:t>
            </a:r>
            <a:endParaRPr lang="en-US" sz="2600" dirty="0">
              <a:latin typeface="Times New Roman" panose="02020603050405020304" pitchFamily="18" charset="0"/>
              <a:cs typeface="Times New Roman" panose="02020603050405020304" pitchFamily="18" charset="0"/>
            </a:endParaRPr>
          </a:p>
        </p:txBody>
      </p:sp>
      <p:sp>
        <p:nvSpPr>
          <p:cNvPr id="3" name="Rectangle 2"/>
          <p:cNvSpPr/>
          <p:nvPr/>
        </p:nvSpPr>
        <p:spPr>
          <a:xfrm>
            <a:off x="3660579" y="891513"/>
            <a:ext cx="5483421" cy="3077766"/>
          </a:xfrm>
          <a:prstGeom prst="rect">
            <a:avLst/>
          </a:prstGeom>
        </p:spPr>
        <p:txBody>
          <a:bodyPr wrap="square">
            <a:spAutoFit/>
          </a:bodyPr>
          <a:lstStyle/>
          <a:p>
            <a:pPr algn="ctr">
              <a:spcBef>
                <a:spcPts val="600"/>
              </a:spcBef>
              <a:spcAft>
                <a:spcPts val="600"/>
              </a:spcAft>
            </a:pPr>
            <a:r>
              <a:rPr lang="en-US" sz="2400" b="1" smtClean="0">
                <a:latin typeface="Times New Roman" panose="02020603050405020304" pitchFamily="18" charset="0"/>
                <a:ea typeface="+mn-lt"/>
                <a:cs typeface="Times New Roman" panose="02020603050405020304" pitchFamily="18" charset="0"/>
              </a:rPr>
              <a:t>Pin 18650 3.7V</a:t>
            </a:r>
            <a:endParaRPr lang="en-US" sz="2400" b="1" dirty="0">
              <a:latin typeface="Times New Roman" panose="02020603050405020304" pitchFamily="18" charset="0"/>
              <a:ea typeface="+mn-lt"/>
              <a:cs typeface="Times New Roman" panose="02020603050405020304" pitchFamily="18" charset="0"/>
            </a:endParaRPr>
          </a:p>
          <a:p>
            <a:pPr marL="363538" indent="-363538">
              <a:spcBef>
                <a:spcPts val="600"/>
              </a:spcBef>
              <a:spcAft>
                <a:spcPts val="600"/>
              </a:spcAft>
              <a:buFont typeface="Courier New" panose="02070309020205020404" pitchFamily="49" charset="0"/>
              <a:buChar char="o"/>
            </a:pPr>
            <a:r>
              <a:rPr lang="en-US" sz="2400" dirty="0" err="1">
                <a:latin typeface="Times New Roman" panose="02020603050405020304" pitchFamily="18" charset="0"/>
                <a:ea typeface="+mn-lt"/>
                <a:cs typeface="Times New Roman" panose="02020603050405020304" pitchFamily="18" charset="0"/>
              </a:rPr>
              <a:t>Điện</a:t>
            </a:r>
            <a:r>
              <a:rPr lang="en-US" sz="2400" dirty="0">
                <a:latin typeface="Times New Roman" panose="02020603050405020304" pitchFamily="18" charset="0"/>
                <a:ea typeface="+mn-lt"/>
                <a:cs typeface="Times New Roman" panose="02020603050405020304" pitchFamily="18" charset="0"/>
              </a:rPr>
              <a:t> </a:t>
            </a:r>
            <a:r>
              <a:rPr lang="en-US" sz="2400" dirty="0" err="1">
                <a:latin typeface="Times New Roman" panose="02020603050405020304" pitchFamily="18" charset="0"/>
                <a:ea typeface="+mn-lt"/>
                <a:cs typeface="Times New Roman" panose="02020603050405020304" pitchFamily="18" charset="0"/>
              </a:rPr>
              <a:t>áp</a:t>
            </a:r>
            <a:r>
              <a:rPr lang="en-US" sz="2400" dirty="0">
                <a:latin typeface="Times New Roman" panose="02020603050405020304" pitchFamily="18" charset="0"/>
                <a:ea typeface="+mn-lt"/>
                <a:cs typeface="Times New Roman" panose="02020603050405020304" pitchFamily="18" charset="0"/>
              </a:rPr>
              <a:t> </a:t>
            </a:r>
            <a:r>
              <a:rPr lang="en-US" sz="2400" dirty="0" err="1">
                <a:latin typeface="Times New Roman" panose="02020603050405020304" pitchFamily="18" charset="0"/>
                <a:ea typeface="+mn-lt"/>
                <a:cs typeface="Times New Roman" panose="02020603050405020304" pitchFamily="18" charset="0"/>
              </a:rPr>
              <a:t>trung</a:t>
            </a:r>
            <a:r>
              <a:rPr lang="en-US" sz="2400" dirty="0">
                <a:latin typeface="Times New Roman" panose="02020603050405020304" pitchFamily="18" charset="0"/>
                <a:ea typeface="+mn-lt"/>
                <a:cs typeface="Times New Roman" panose="02020603050405020304" pitchFamily="18" charset="0"/>
              </a:rPr>
              <a:t> </a:t>
            </a:r>
            <a:r>
              <a:rPr lang="en-US" sz="2400" dirty="0" err="1">
                <a:latin typeface="Times New Roman" panose="02020603050405020304" pitchFamily="18" charset="0"/>
                <a:ea typeface="+mn-lt"/>
                <a:cs typeface="Times New Roman" panose="02020603050405020304" pitchFamily="18" charset="0"/>
              </a:rPr>
              <a:t>bình</a:t>
            </a:r>
            <a:r>
              <a:rPr lang="en-US" sz="2400">
                <a:latin typeface="Times New Roman" panose="02020603050405020304" pitchFamily="18" charset="0"/>
                <a:ea typeface="+mn-lt"/>
                <a:cs typeface="Times New Roman" panose="02020603050405020304" pitchFamily="18" charset="0"/>
              </a:rPr>
              <a:t> </a:t>
            </a:r>
            <a:r>
              <a:rPr lang="en-US" sz="2400" smtClean="0">
                <a:latin typeface="Times New Roman" panose="02020603050405020304" pitchFamily="18" charset="0"/>
                <a:ea typeface="+mn-lt"/>
                <a:cs typeface="Times New Roman" panose="02020603050405020304" pitchFamily="18" charset="0"/>
              </a:rPr>
              <a:t>3.7VDC</a:t>
            </a:r>
            <a:r>
              <a:rPr lang="en-US" sz="2400">
                <a:latin typeface="Times New Roman" panose="02020603050405020304" pitchFamily="18" charset="0"/>
                <a:ea typeface="+mn-lt"/>
                <a:cs typeface="Times New Roman" panose="02020603050405020304" pitchFamily="18" charset="0"/>
              </a:rPr>
              <a:t> </a:t>
            </a:r>
            <a:endParaRPr lang="en-US" sz="2400" smtClean="0">
              <a:latin typeface="Times New Roman" panose="02020603050405020304" pitchFamily="18" charset="0"/>
              <a:ea typeface="+mn-lt"/>
              <a:cs typeface="Times New Roman" panose="02020603050405020304" pitchFamily="18" charset="0"/>
            </a:endParaRPr>
          </a:p>
          <a:p>
            <a:pPr marL="363538" indent="-363538">
              <a:spcBef>
                <a:spcPts val="600"/>
              </a:spcBef>
              <a:spcAft>
                <a:spcPts val="600"/>
              </a:spcAft>
              <a:buFont typeface="Courier New" panose="02070309020205020404" pitchFamily="49" charset="0"/>
              <a:buChar char="o"/>
            </a:pPr>
            <a:r>
              <a:rPr lang="en-US" sz="2400" smtClean="0">
                <a:latin typeface="Times New Roman" panose="02020603050405020304" pitchFamily="18" charset="0"/>
                <a:ea typeface="+mn-lt"/>
                <a:cs typeface="Times New Roman" panose="02020603050405020304" pitchFamily="18" charset="0"/>
              </a:rPr>
              <a:t>Dung</a:t>
            </a:r>
            <a:r>
              <a:rPr lang="en-US" sz="2400" dirty="0">
                <a:latin typeface="Times New Roman" panose="02020603050405020304" pitchFamily="18" charset="0"/>
                <a:ea typeface="+mn-lt"/>
                <a:cs typeface="Times New Roman" panose="02020603050405020304" pitchFamily="18" charset="0"/>
              </a:rPr>
              <a:t> </a:t>
            </a:r>
            <a:r>
              <a:rPr lang="en-US" sz="2400" dirty="0" err="1">
                <a:latin typeface="Times New Roman" panose="02020603050405020304" pitchFamily="18" charset="0"/>
                <a:ea typeface="+mn-lt"/>
                <a:cs typeface="Times New Roman" panose="02020603050405020304" pitchFamily="18" charset="0"/>
              </a:rPr>
              <a:t>lượng</a:t>
            </a:r>
            <a:r>
              <a:rPr lang="en-US" sz="2400" dirty="0">
                <a:latin typeface="Times New Roman" panose="02020603050405020304" pitchFamily="18" charset="0"/>
                <a:ea typeface="+mn-lt"/>
                <a:cs typeface="Times New Roman" panose="02020603050405020304" pitchFamily="18" charset="0"/>
              </a:rPr>
              <a:t>: 1100mAh </a:t>
            </a:r>
          </a:p>
          <a:p>
            <a:pPr marL="363538" indent="-363538">
              <a:spcBef>
                <a:spcPts val="600"/>
              </a:spcBef>
              <a:spcAft>
                <a:spcPts val="600"/>
              </a:spcAft>
              <a:buFont typeface="Courier New" panose="02070309020205020404" pitchFamily="49" charset="0"/>
              <a:buChar char="o"/>
            </a:pPr>
            <a:r>
              <a:rPr lang="en-US" sz="2400" dirty="0" err="1">
                <a:latin typeface="Times New Roman" panose="02020603050405020304" pitchFamily="18" charset="0"/>
                <a:ea typeface="+mn-lt"/>
                <a:cs typeface="Times New Roman" panose="02020603050405020304" pitchFamily="18" charset="0"/>
              </a:rPr>
              <a:t>Dòng</a:t>
            </a:r>
            <a:r>
              <a:rPr lang="en-US" sz="2400" dirty="0">
                <a:latin typeface="Times New Roman" panose="02020603050405020304" pitchFamily="18" charset="0"/>
                <a:ea typeface="+mn-lt"/>
                <a:cs typeface="Times New Roman" panose="02020603050405020304" pitchFamily="18" charset="0"/>
              </a:rPr>
              <a:t> </a:t>
            </a:r>
            <a:r>
              <a:rPr lang="en-US" sz="2400" dirty="0" err="1">
                <a:latin typeface="Times New Roman" panose="02020603050405020304" pitchFamily="18" charset="0"/>
                <a:ea typeface="+mn-lt"/>
                <a:cs typeface="Times New Roman" panose="02020603050405020304" pitchFamily="18" charset="0"/>
              </a:rPr>
              <a:t>xả</a:t>
            </a:r>
            <a:r>
              <a:rPr lang="en-US" sz="2400" dirty="0">
                <a:latin typeface="Times New Roman" panose="02020603050405020304" pitchFamily="18" charset="0"/>
                <a:ea typeface="+mn-lt"/>
                <a:cs typeface="Times New Roman" panose="02020603050405020304" pitchFamily="18" charset="0"/>
              </a:rPr>
              <a:t>: 2A </a:t>
            </a:r>
          </a:p>
          <a:p>
            <a:pPr marL="363538" indent="-363538">
              <a:spcBef>
                <a:spcPts val="600"/>
              </a:spcBef>
              <a:spcAft>
                <a:spcPts val="600"/>
              </a:spcAft>
              <a:buFont typeface="Courier New" panose="02070309020205020404" pitchFamily="49" charset="0"/>
              <a:buChar char="o"/>
            </a:pPr>
            <a:r>
              <a:rPr lang="en-US" sz="2400" dirty="0">
                <a:latin typeface="Times New Roman" panose="02020603050405020304" pitchFamily="18" charset="0"/>
                <a:ea typeface="+mn-lt"/>
                <a:cs typeface="Times New Roman" panose="02020603050405020304" pitchFamily="18" charset="0"/>
              </a:rPr>
              <a:t>Size: 18 x 65 mm </a:t>
            </a:r>
          </a:p>
          <a:p>
            <a:pPr marL="363538" indent="-363538">
              <a:spcBef>
                <a:spcPts val="600"/>
              </a:spcBef>
              <a:spcAft>
                <a:spcPts val="600"/>
              </a:spcAft>
              <a:buFont typeface="Courier New" panose="02070309020205020404" pitchFamily="49" charset="0"/>
              <a:buChar char="o"/>
            </a:pPr>
            <a:r>
              <a:rPr lang="en-US" sz="2400" dirty="0" err="1">
                <a:latin typeface="Times New Roman" panose="02020603050405020304" pitchFamily="18" charset="0"/>
                <a:ea typeface="+mn-lt"/>
                <a:cs typeface="Times New Roman" panose="02020603050405020304" pitchFamily="18" charset="0"/>
              </a:rPr>
              <a:t>Trọng</a:t>
            </a:r>
            <a:r>
              <a:rPr lang="en-US" sz="2400" dirty="0">
                <a:latin typeface="Times New Roman" panose="02020603050405020304" pitchFamily="18" charset="0"/>
                <a:ea typeface="+mn-lt"/>
                <a:cs typeface="Times New Roman" panose="02020603050405020304" pitchFamily="18" charset="0"/>
              </a:rPr>
              <a:t> </a:t>
            </a:r>
            <a:r>
              <a:rPr lang="en-US" sz="2400" dirty="0" err="1">
                <a:latin typeface="Times New Roman" panose="02020603050405020304" pitchFamily="18" charset="0"/>
                <a:ea typeface="+mn-lt"/>
                <a:cs typeface="Times New Roman" panose="02020603050405020304" pitchFamily="18" charset="0"/>
              </a:rPr>
              <a:t>lượng</a:t>
            </a:r>
            <a:r>
              <a:rPr lang="en-US" sz="2400" dirty="0">
                <a:latin typeface="Times New Roman" panose="02020603050405020304" pitchFamily="18" charset="0"/>
                <a:ea typeface="+mn-lt"/>
                <a:cs typeface="Times New Roman" panose="02020603050405020304" pitchFamily="18" charset="0"/>
              </a:rPr>
              <a:t>: </a:t>
            </a:r>
            <a:r>
              <a:rPr lang="en-US" sz="2400">
                <a:latin typeface="Times New Roman" panose="02020603050405020304" pitchFamily="18" charset="0"/>
                <a:ea typeface="+mn-lt"/>
                <a:cs typeface="Times New Roman" panose="02020603050405020304" pitchFamily="18" charset="0"/>
              </a:rPr>
              <a:t>34g</a:t>
            </a:r>
            <a:r>
              <a:rPr lang="en-US" sz="2400" smtClean="0">
                <a:latin typeface="Arial"/>
                <a:ea typeface="+mn-lt"/>
                <a:cs typeface="+mn-lt"/>
              </a:rPr>
              <a:t>.</a:t>
            </a:r>
          </a:p>
        </p:txBody>
      </p:sp>
      <p:sp>
        <p:nvSpPr>
          <p:cNvPr id="6" name="Rectangle 5"/>
          <p:cNvSpPr/>
          <p:nvPr/>
        </p:nvSpPr>
        <p:spPr>
          <a:xfrm>
            <a:off x="3660578" y="4107778"/>
            <a:ext cx="5483421" cy="2323713"/>
          </a:xfrm>
          <a:prstGeom prst="rect">
            <a:avLst/>
          </a:prstGeom>
        </p:spPr>
        <p:txBody>
          <a:bodyPr wrap="square">
            <a:spAutoFit/>
          </a:bodyPr>
          <a:lstStyle/>
          <a:p>
            <a:pPr algn="ctr"/>
            <a:r>
              <a:rPr lang="vi-VN" sz="2400" b="1" smtClean="0">
                <a:latin typeface="+mj-lt"/>
              </a:rPr>
              <a:t>Động</a:t>
            </a:r>
            <a:r>
              <a:rPr lang="vi-VN" sz="2400" b="1">
                <a:latin typeface="+mj-lt"/>
              </a:rPr>
              <a:t> cơ DC</a:t>
            </a:r>
          </a:p>
          <a:p>
            <a:pPr marL="342900" indent="-342900">
              <a:spcBef>
                <a:spcPts val="600"/>
              </a:spcBef>
              <a:spcAft>
                <a:spcPts val="600"/>
              </a:spcAft>
              <a:buFont typeface="Courier New" panose="02070309020205020404" pitchFamily="49" charset="0"/>
              <a:buChar char="o"/>
            </a:pPr>
            <a:r>
              <a:rPr lang="vi-VN" sz="2400">
                <a:latin typeface="+mj-lt"/>
              </a:rPr>
              <a:t>Điện áp hoạt động : </a:t>
            </a:r>
            <a:r>
              <a:rPr lang="vi-VN" sz="2400" smtClean="0">
                <a:latin typeface="+mj-lt"/>
              </a:rPr>
              <a:t>3</a:t>
            </a:r>
            <a:r>
              <a:rPr lang="en-US" sz="2400" smtClean="0">
                <a:latin typeface="+mj-lt"/>
              </a:rPr>
              <a:t> </a:t>
            </a:r>
            <a:r>
              <a:rPr lang="vi-VN" sz="2400" smtClean="0">
                <a:latin typeface="+mj-lt"/>
              </a:rPr>
              <a:t>~</a:t>
            </a:r>
            <a:r>
              <a:rPr lang="en-US" sz="2400" smtClean="0">
                <a:latin typeface="+mj-lt"/>
              </a:rPr>
              <a:t> </a:t>
            </a:r>
            <a:r>
              <a:rPr lang="vi-VN" sz="2400" smtClean="0">
                <a:latin typeface="+mj-lt"/>
              </a:rPr>
              <a:t>9VDC</a:t>
            </a:r>
            <a:r>
              <a:rPr lang="vi-VN" sz="2400">
                <a:latin typeface="+mj-lt"/>
              </a:rPr>
              <a:t> </a:t>
            </a:r>
          </a:p>
          <a:p>
            <a:pPr marL="342900" indent="-342900">
              <a:spcBef>
                <a:spcPts val="600"/>
              </a:spcBef>
              <a:spcAft>
                <a:spcPts val="600"/>
              </a:spcAft>
              <a:buFont typeface="Courier New" panose="02070309020205020404" pitchFamily="49" charset="0"/>
              <a:buChar char="o"/>
            </a:pPr>
            <a:r>
              <a:rPr lang="vi-VN" sz="2400">
                <a:latin typeface="+mj-lt"/>
              </a:rPr>
              <a:t>Dòng điện tiêu thụ: </a:t>
            </a:r>
            <a:r>
              <a:rPr lang="vi-VN" sz="2400" smtClean="0">
                <a:latin typeface="+mj-lt"/>
              </a:rPr>
              <a:t>110</a:t>
            </a:r>
            <a:r>
              <a:rPr lang="en-US" sz="2400" smtClean="0">
                <a:latin typeface="+mj-lt"/>
              </a:rPr>
              <a:t> </a:t>
            </a:r>
            <a:r>
              <a:rPr lang="vi-VN" sz="2400" smtClean="0">
                <a:latin typeface="+mj-lt"/>
              </a:rPr>
              <a:t>~</a:t>
            </a:r>
            <a:r>
              <a:rPr lang="en-US" sz="2400" smtClean="0">
                <a:latin typeface="+mj-lt"/>
              </a:rPr>
              <a:t> </a:t>
            </a:r>
            <a:r>
              <a:rPr lang="vi-VN" sz="2400" smtClean="0">
                <a:latin typeface="+mj-lt"/>
              </a:rPr>
              <a:t>140mA</a:t>
            </a:r>
            <a:r>
              <a:rPr lang="vi-VN" sz="2400">
                <a:latin typeface="+mj-lt"/>
              </a:rPr>
              <a:t> </a:t>
            </a:r>
          </a:p>
          <a:p>
            <a:pPr marL="342900" indent="-342900">
              <a:spcBef>
                <a:spcPts val="600"/>
              </a:spcBef>
              <a:spcAft>
                <a:spcPts val="600"/>
              </a:spcAft>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Gắn kèm với hộp số có t</a:t>
            </a:r>
            <a:r>
              <a:rPr lang="vi-VN" sz="2400" smtClean="0">
                <a:latin typeface="+mj-lt"/>
              </a:rPr>
              <a:t>ỉ</a:t>
            </a:r>
            <a:r>
              <a:rPr lang="vi-VN" sz="2400">
                <a:latin typeface="+mj-lt"/>
              </a:rPr>
              <a:t> số </a:t>
            </a:r>
            <a:r>
              <a:rPr lang="vi-VN" sz="2400" smtClean="0">
                <a:latin typeface="+mj-lt"/>
              </a:rPr>
              <a:t>truyền</a:t>
            </a:r>
            <a:r>
              <a:rPr lang="en-US" sz="2400" smtClean="0">
                <a:latin typeface="+mj-lt"/>
              </a:rPr>
              <a:t> </a:t>
            </a:r>
            <a:r>
              <a:rPr lang="en-US" sz="2400" smtClean="0">
                <a:latin typeface="Times New Roman" panose="02020603050405020304" pitchFamily="18" charset="0"/>
                <a:cs typeface="Times New Roman" panose="02020603050405020304" pitchFamily="18" charset="0"/>
              </a:rPr>
              <a:t>là</a:t>
            </a:r>
            <a:r>
              <a:rPr lang="vi-VN" sz="2400">
                <a:latin typeface="+mj-lt"/>
              </a:rPr>
              <a:t> </a:t>
            </a:r>
            <a:r>
              <a:rPr lang="vi-VN" sz="2400" smtClean="0">
                <a:latin typeface="+mj-lt"/>
              </a:rPr>
              <a:t>1</a:t>
            </a:r>
            <a:r>
              <a:rPr lang="en-US" sz="2400" smtClean="0">
                <a:latin typeface="+mj-lt"/>
              </a:rPr>
              <a:t> </a:t>
            </a:r>
            <a:r>
              <a:rPr lang="vi-VN" sz="2400" smtClean="0">
                <a:latin typeface="+mj-lt"/>
              </a:rPr>
              <a:t>:</a:t>
            </a:r>
            <a:r>
              <a:rPr lang="en-US" sz="2400" smtClean="0">
                <a:latin typeface="+mj-lt"/>
              </a:rPr>
              <a:t> </a:t>
            </a:r>
            <a:r>
              <a:rPr lang="vi-VN" sz="2400" smtClean="0">
                <a:latin typeface="+mj-lt"/>
              </a:rPr>
              <a:t>48</a:t>
            </a:r>
            <a:endParaRPr lang="vi-VN" sz="2400">
              <a:latin typeface="+mj-lt"/>
            </a:endParaRPr>
          </a:p>
        </p:txBody>
      </p:sp>
      <p:sp>
        <p:nvSpPr>
          <p:cNvPr id="12" name="TextBox 11"/>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4.2.1. Các linh kiện cần thiết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842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A circuit board&#10;&#10;Description automatically generated">
            <a:extLst>
              <a:ext uri="{FF2B5EF4-FFF2-40B4-BE49-F238E27FC236}">
                <a16:creationId xmlns="" xmlns:a16="http://schemas.microsoft.com/office/drawing/2014/main" id="{069413FC-1483-4BFD-9873-0D3614EFFFD7}"/>
              </a:ext>
            </a:extLst>
          </p:cNvPr>
          <p:cNvPicPr>
            <a:picLocks noChangeAspect="1"/>
          </p:cNvPicPr>
          <p:nvPr/>
        </p:nvPicPr>
        <p:blipFill>
          <a:blip r:embed="rId2"/>
          <a:stretch>
            <a:fillRect/>
          </a:stretch>
        </p:blipFill>
        <p:spPr>
          <a:xfrm>
            <a:off x="230332" y="2057400"/>
            <a:ext cx="2607000" cy="2590800"/>
          </a:xfrm>
          <a:prstGeom prst="rect">
            <a:avLst/>
          </a:prstGeom>
        </p:spPr>
      </p:pic>
      <p:sp>
        <p:nvSpPr>
          <p:cNvPr id="2" name="Rectangle 1"/>
          <p:cNvSpPr/>
          <p:nvPr/>
        </p:nvSpPr>
        <p:spPr>
          <a:xfrm>
            <a:off x="2837332" y="1143000"/>
            <a:ext cx="6306668" cy="5293757"/>
          </a:xfrm>
          <a:prstGeom prst="rect">
            <a:avLst/>
          </a:prstGeom>
        </p:spPr>
        <p:txBody>
          <a:bodyPr wrap="square">
            <a:spAutoFit/>
          </a:bodyPr>
          <a:lstStyle/>
          <a:p>
            <a:pPr marL="722313" indent="-368300" algn="just">
              <a:spcBef>
                <a:spcPts val="600"/>
              </a:spcBef>
              <a:spcAft>
                <a:spcPts val="600"/>
              </a:spcAft>
              <a:buFont typeface="Courier New" panose="02070309020205020404" pitchFamily="49" charset="0"/>
              <a:buChar char="o"/>
            </a:pPr>
            <a:r>
              <a:rPr lang="vi-VN" sz="2400">
                <a:latin typeface="Times New Roman" panose="02020603050405020304" pitchFamily="18" charset="0"/>
                <a:cs typeface="Times New Roman" panose="02020603050405020304" pitchFamily="18" charset="0"/>
              </a:rPr>
              <a:t>Mạch điều khiển động cơ DC L298 có khả năng điều khiển 2 động cơ DC, dòng tối đa 2A mỗi động </a:t>
            </a:r>
            <a:r>
              <a:rPr lang="vi-VN" sz="2400" smtClean="0">
                <a:latin typeface="Times New Roman" panose="02020603050405020304" pitchFamily="18" charset="0"/>
                <a:cs typeface="Times New Roman" panose="02020603050405020304" pitchFamily="18" charset="0"/>
              </a:rPr>
              <a:t>cơ</a:t>
            </a:r>
            <a:r>
              <a:rPr lang="en-US" sz="2400" smtClean="0">
                <a:latin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 </a:t>
            </a:r>
            <a:endParaRPr lang="en-US" sz="2400" smtClean="0">
              <a:latin typeface="Times New Roman" panose="02020603050405020304" pitchFamily="18" charset="0"/>
              <a:cs typeface="Times New Roman" panose="02020603050405020304" pitchFamily="18" charset="0"/>
            </a:endParaRPr>
          </a:p>
          <a:p>
            <a:pPr marL="722313" indent="-368300" algn="just">
              <a:spcBef>
                <a:spcPts val="600"/>
              </a:spcBef>
              <a:spcAft>
                <a:spcPts val="600"/>
              </a:spcAft>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Mỗi cầu điều khiển động cơ có ba chân, trong đó có hai chân dùng để điều khiển hướng, chân còn lại được cấp tín hiệu PWM để điều khiển tốc độ động cơ.</a:t>
            </a:r>
          </a:p>
          <a:p>
            <a:pPr marL="722313" indent="-368300" algn="just">
              <a:spcBef>
                <a:spcPts val="600"/>
              </a:spcBef>
              <a:spcAft>
                <a:spcPts val="600"/>
              </a:spcAft>
              <a:buFont typeface="Courier New" panose="02070309020205020404" pitchFamily="49" charset="0"/>
              <a:buChar char="o"/>
            </a:pPr>
            <a:r>
              <a:rPr lang="vi-VN" sz="2400" smtClean="0">
                <a:latin typeface="Times New Roman" panose="02020603050405020304" pitchFamily="18" charset="0"/>
                <a:cs typeface="Times New Roman" panose="02020603050405020304" pitchFamily="18" charset="0"/>
              </a:rPr>
              <a:t>IC </a:t>
            </a:r>
            <a:r>
              <a:rPr lang="vi-VN" sz="2400">
                <a:latin typeface="Times New Roman" panose="02020603050405020304" pitchFamily="18" charset="0"/>
                <a:cs typeface="Times New Roman" panose="02020603050405020304" pitchFamily="18" charset="0"/>
              </a:rPr>
              <a:t>chính: L298 - Dual Full Bridge Driver</a:t>
            </a:r>
          </a:p>
          <a:p>
            <a:pPr marL="722313" indent="-368300" algn="just">
              <a:spcBef>
                <a:spcPts val="600"/>
              </a:spcBef>
              <a:spcAft>
                <a:spcPts val="600"/>
              </a:spcAft>
              <a:buFont typeface="Courier New" panose="02070309020205020404" pitchFamily="49" charset="0"/>
              <a:buChar char="o"/>
            </a:pPr>
            <a:r>
              <a:rPr lang="vi-VN" sz="2400">
                <a:latin typeface="Times New Roman" panose="02020603050405020304" pitchFamily="18" charset="0"/>
                <a:cs typeface="Times New Roman" panose="02020603050405020304" pitchFamily="18" charset="0"/>
              </a:rPr>
              <a:t>Điện áp đầu vào: 5~30VDC</a:t>
            </a:r>
          </a:p>
          <a:p>
            <a:pPr marL="722313" indent="-368300" algn="just">
              <a:spcBef>
                <a:spcPts val="600"/>
              </a:spcBef>
              <a:spcAft>
                <a:spcPts val="600"/>
              </a:spcAft>
              <a:buFont typeface="Courier New" panose="02070309020205020404" pitchFamily="49" charset="0"/>
              <a:buChar char="o"/>
            </a:pPr>
            <a:r>
              <a:rPr lang="vi-VN" sz="2400" smtClean="0">
                <a:latin typeface="Times New Roman" panose="02020603050405020304" pitchFamily="18" charset="0"/>
                <a:cs typeface="Times New Roman" panose="02020603050405020304" pitchFamily="18" charset="0"/>
              </a:rPr>
              <a:t>Mức </a:t>
            </a:r>
            <a:r>
              <a:rPr lang="vi-VN" sz="2400">
                <a:latin typeface="Times New Roman" panose="02020603050405020304" pitchFamily="18" charset="0"/>
                <a:cs typeface="Times New Roman" panose="02020603050405020304" pitchFamily="18" charset="0"/>
              </a:rPr>
              <a:t>điện áp logic: Low -0.3V~1.5V, High: 2.3V~Vss</a:t>
            </a:r>
          </a:p>
          <a:p>
            <a:pPr marL="722313" indent="-368300" algn="just">
              <a:spcBef>
                <a:spcPts val="600"/>
              </a:spcBef>
              <a:spcAft>
                <a:spcPts val="600"/>
              </a:spcAft>
              <a:buFont typeface="Courier New" panose="02070309020205020404" pitchFamily="49" charset="0"/>
              <a:buChar char="o"/>
            </a:pPr>
            <a:r>
              <a:rPr lang="vi-VN" sz="2400">
                <a:latin typeface="Times New Roman" panose="02020603050405020304" pitchFamily="18" charset="0"/>
                <a:cs typeface="Times New Roman" panose="02020603050405020304" pitchFamily="18" charset="0"/>
              </a:rPr>
              <a:t>Kích thước: 43x43x27mm</a:t>
            </a:r>
            <a:endParaRPr lang="en-US" sz="2400" dirty="0">
              <a:latin typeface="Times New Roman" panose="02020603050405020304" pitchFamily="18" charset="0"/>
              <a:cs typeface="Times New Roman" panose="02020603050405020304" pitchFamily="18" charset="0"/>
            </a:endParaRPr>
          </a:p>
        </p:txBody>
      </p:sp>
      <p:sp>
        <p:nvSpPr>
          <p:cNvPr id="12" name="Speech Bubble: Rectangle with Corners Rounded 25">
            <a:extLst>
              <a:ext uri="{FF2B5EF4-FFF2-40B4-BE49-F238E27FC236}">
                <a16:creationId xmlns="" xmlns:a16="http://schemas.microsoft.com/office/drawing/2014/main" id="{45A713BF-2CCD-452E-9B37-B43F7CCF1E56}"/>
              </a:ext>
            </a:extLst>
          </p:cNvPr>
          <p:cNvSpPr/>
          <p:nvPr/>
        </p:nvSpPr>
        <p:spPr>
          <a:xfrm>
            <a:off x="247917" y="4637254"/>
            <a:ext cx="2626243" cy="607391"/>
          </a:xfrm>
          <a:prstGeom prst="wedgeRoundRectCallout">
            <a:avLst/>
          </a:prstGeom>
          <a:noFill/>
          <a:ln>
            <a:no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2600" smtClean="0">
                <a:latin typeface="Times New Roman" panose="02020603050405020304" pitchFamily="18" charset="0"/>
                <a:ea typeface="+mn-lt"/>
                <a:cs typeface="Times New Roman" panose="02020603050405020304" pitchFamily="18" charset="0"/>
              </a:rPr>
              <a:t>Động</a:t>
            </a:r>
            <a:r>
              <a:rPr lang="en-US" sz="2600" dirty="0">
                <a:latin typeface="Times New Roman" panose="02020603050405020304" pitchFamily="18" charset="0"/>
                <a:ea typeface="+mn-lt"/>
                <a:cs typeface="Times New Roman" panose="02020603050405020304" pitchFamily="18" charset="0"/>
              </a:rPr>
              <a:t> </a:t>
            </a:r>
            <a:r>
              <a:rPr lang="en-US" sz="2600" dirty="0" err="1">
                <a:latin typeface="Times New Roman" panose="02020603050405020304" pitchFamily="18" charset="0"/>
                <a:ea typeface="+mn-lt"/>
                <a:cs typeface="Times New Roman" panose="02020603050405020304" pitchFamily="18" charset="0"/>
              </a:rPr>
              <a:t>cơ</a:t>
            </a:r>
            <a:r>
              <a:rPr lang="en-US" sz="2600" dirty="0">
                <a:latin typeface="Times New Roman" panose="02020603050405020304" pitchFamily="18" charset="0"/>
                <a:ea typeface="+mn-lt"/>
                <a:cs typeface="Times New Roman" panose="02020603050405020304" pitchFamily="18" charset="0"/>
              </a:rPr>
              <a:t> DC</a:t>
            </a:r>
            <a:endParaRPr lang="en-US" sz="2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4.2.1. Các linh kiện cần thiết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117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4.2.1. Các linh kiện cần thiết</a:t>
            </a:r>
            <a:endParaRPr lang="vi-VN" sz="3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92645" y="951369"/>
            <a:ext cx="6758710" cy="3696831"/>
          </a:xfrm>
          <a:prstGeom prst="rect">
            <a:avLst/>
          </a:prstGeom>
        </p:spPr>
      </p:pic>
      <p:sp>
        <p:nvSpPr>
          <p:cNvPr id="7" name="Rectangle 6"/>
          <p:cNvSpPr/>
          <p:nvPr/>
        </p:nvSpPr>
        <p:spPr>
          <a:xfrm>
            <a:off x="0" y="4611231"/>
            <a:ext cx="9144000" cy="2246769"/>
          </a:xfrm>
          <a:prstGeom prst="rect">
            <a:avLst/>
          </a:prstGeom>
        </p:spPr>
        <p:txBody>
          <a:bodyPr wrap="square">
            <a:spAutoFit/>
          </a:bodyPr>
          <a:lstStyle/>
          <a:p>
            <a:pPr marL="368300" indent="-368300" algn="just">
              <a:spcBef>
                <a:spcPts val="600"/>
              </a:spcBef>
              <a:spcAft>
                <a:spcPts val="600"/>
              </a:spcAft>
              <a:buFont typeface="Courier New" panose="02070309020205020404" pitchFamily="49" charset="0"/>
              <a:buChar char="o"/>
            </a:pPr>
            <a:r>
              <a:rPr lang="vi-VN" sz="2400">
                <a:latin typeface="Times New Roman" panose="02020603050405020304" pitchFamily="18" charset="0"/>
                <a:cs typeface="Times New Roman" panose="02020603050405020304" pitchFamily="18" charset="0"/>
              </a:rPr>
              <a:t>Tay điều khiển PS2 không </a:t>
            </a:r>
            <a:r>
              <a:rPr lang="vi-VN" sz="2400" smtClean="0">
                <a:latin typeface="Times New Roman" panose="02020603050405020304" pitchFamily="18" charset="0"/>
                <a:cs typeface="Times New Roman" panose="02020603050405020304" pitchFamily="18" charset="0"/>
              </a:rPr>
              <a:t>dây</a:t>
            </a:r>
            <a:r>
              <a:rPr lang="en-US" sz="2400" smtClean="0">
                <a:latin typeface="Times New Roman" panose="02020603050405020304" pitchFamily="18" charset="0"/>
                <a:cs typeface="Times New Roman" panose="02020603050405020304" pitchFamily="18" charset="0"/>
              </a:rPr>
              <a:t> có</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khả năng bắt sóng lên đến 10m, tần số làm việc </a:t>
            </a:r>
            <a:r>
              <a:rPr lang="vi-VN" sz="2400" smtClean="0">
                <a:latin typeface="Times New Roman" panose="02020603050405020304" pitchFamily="18" charset="0"/>
                <a:cs typeface="Times New Roman" panose="02020603050405020304" pitchFamily="18" charset="0"/>
              </a:rPr>
              <a:t>2.4Ghz</a:t>
            </a:r>
            <a:r>
              <a:rPr lang="en-US" sz="2400" smtClean="0">
                <a:latin typeface="Times New Roman" panose="02020603050405020304" pitchFamily="18" charset="0"/>
                <a:cs typeface="Times New Roman" panose="02020603050405020304" pitchFamily="18" charset="0"/>
              </a:rPr>
              <a:t>.</a:t>
            </a:r>
          </a:p>
          <a:p>
            <a:pPr marL="368300" indent="-368300" algn="just">
              <a:spcBef>
                <a:spcPts val="600"/>
              </a:spcBef>
              <a:spcAft>
                <a:spcPts val="600"/>
              </a:spcAft>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Sử </a:t>
            </a:r>
            <a:r>
              <a:rPr lang="en-US" sz="2400">
                <a:latin typeface="Times New Roman" panose="02020603050405020304" pitchFamily="18" charset="0"/>
                <a:cs typeface="Times New Roman" panose="02020603050405020304" pitchFamily="18" charset="0"/>
              </a:rPr>
              <a:t>dụng điện áp 3.3VDC cho cấp nguồn và giao tiếp </a:t>
            </a:r>
            <a:r>
              <a:rPr lang="en-US" sz="2400" smtClean="0">
                <a:latin typeface="Times New Roman" panose="02020603050405020304" pitchFamily="18" charset="0"/>
                <a:cs typeface="Times New Roman" panose="02020603050405020304" pitchFamily="18" charset="0"/>
              </a:rPr>
              <a:t>GPIO.</a:t>
            </a:r>
          </a:p>
          <a:p>
            <a:pPr marL="368300" indent="-368300" algn="just">
              <a:spcBef>
                <a:spcPts val="600"/>
              </a:spcBef>
              <a:spcAft>
                <a:spcPts val="600"/>
              </a:spcAft>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Có 12 nút bấm điều khiển, 2 Joystick đa hướng và 3 nút chọn chế độ làm việc.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88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circuit board&#10;&#10;Description automatically generated">
            <a:extLst>
              <a:ext uri="{FF2B5EF4-FFF2-40B4-BE49-F238E27FC236}">
                <a16:creationId xmlns="" xmlns:a16="http://schemas.microsoft.com/office/drawing/2014/main" id="{93AAC019-E4D6-4F12-BFA4-0B9048AFEC9A}"/>
              </a:ext>
            </a:extLst>
          </p:cNvPr>
          <p:cNvPicPr>
            <a:picLocks noChangeAspect="1"/>
          </p:cNvPicPr>
          <p:nvPr/>
        </p:nvPicPr>
        <p:blipFill>
          <a:blip r:embed="rId2"/>
          <a:stretch>
            <a:fillRect/>
          </a:stretch>
        </p:blipFill>
        <p:spPr>
          <a:xfrm rot="5400000">
            <a:off x="-570992" y="1956811"/>
            <a:ext cx="4752183" cy="3124561"/>
          </a:xfrm>
          <a:prstGeom prst="rect">
            <a:avLst/>
          </a:prstGeom>
        </p:spPr>
      </p:pic>
      <p:sp>
        <p:nvSpPr>
          <p:cNvPr id="2" name="Rectangle 1"/>
          <p:cNvSpPr/>
          <p:nvPr/>
        </p:nvSpPr>
        <p:spPr>
          <a:xfrm>
            <a:off x="230119" y="4272905"/>
            <a:ext cx="2323323" cy="656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dk1"/>
              </a:solidFill>
              <a:latin typeface="Times New Roman" panose="02020603050405020304" pitchFamily="18" charset="0"/>
              <a:ea typeface="+mn-lt"/>
              <a:cs typeface="Times New Roman" panose="02020603050405020304" pitchFamily="18" charset="0"/>
            </a:endParaRPr>
          </a:p>
        </p:txBody>
      </p:sp>
      <p:sp>
        <p:nvSpPr>
          <p:cNvPr id="7" name="Speech Bubble: Rectangle with Corners Rounded 25">
            <a:extLst>
              <a:ext uri="{FF2B5EF4-FFF2-40B4-BE49-F238E27FC236}">
                <a16:creationId xmlns="" xmlns:a16="http://schemas.microsoft.com/office/drawing/2014/main" id="{45A713BF-2CCD-452E-9B37-B43F7CCF1E56}"/>
              </a:ext>
            </a:extLst>
          </p:cNvPr>
          <p:cNvSpPr/>
          <p:nvPr/>
        </p:nvSpPr>
        <p:spPr>
          <a:xfrm>
            <a:off x="491977" y="5895183"/>
            <a:ext cx="2626243" cy="607391"/>
          </a:xfrm>
          <a:prstGeom prst="wedgeRoundRectCallout">
            <a:avLst/>
          </a:prstGeom>
          <a:noFill/>
          <a:ln>
            <a:no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2600" smtClean="0">
                <a:latin typeface="Times New Roman" panose="02020603050405020304" pitchFamily="18" charset="0"/>
                <a:ea typeface="+mn-lt"/>
                <a:cs typeface="Times New Roman" panose="02020603050405020304" pitchFamily="18" charset="0"/>
              </a:rPr>
              <a:t>Arduino Uno R3</a:t>
            </a:r>
            <a:endParaRPr lang="en-US" sz="2600" dirty="0">
              <a:latin typeface="Times New Roman" panose="02020603050405020304" pitchFamily="18" charset="0"/>
              <a:cs typeface="Times New Roman" panose="02020603050405020304" pitchFamily="18" charset="0"/>
            </a:endParaRPr>
          </a:p>
        </p:txBody>
      </p:sp>
      <p:sp>
        <p:nvSpPr>
          <p:cNvPr id="4" name="Rectangle 3"/>
          <p:cNvSpPr/>
          <p:nvPr/>
        </p:nvSpPr>
        <p:spPr>
          <a:xfrm>
            <a:off x="3616538" y="1295400"/>
            <a:ext cx="5410200" cy="5052665"/>
          </a:xfrm>
          <a:prstGeom prst="rect">
            <a:avLst/>
          </a:prstGeom>
        </p:spPr>
        <p:txBody>
          <a:bodyPr wrap="square">
            <a:spAutoFit/>
          </a:bodyPr>
          <a:lstStyle/>
          <a:p>
            <a:pPr marL="354013" indent="-354013" algn="just">
              <a:spcBef>
                <a:spcPts val="500"/>
              </a:spcBef>
              <a:spcAft>
                <a:spcPts val="500"/>
              </a:spcAft>
              <a:buFont typeface="Wingdings" panose="05000000000000000000" pitchFamily="2" charset="2"/>
              <a:buChar char="§"/>
            </a:pPr>
            <a:r>
              <a:rPr lang="vi-VN" sz="2400">
                <a:latin typeface="+mj-lt"/>
              </a:rPr>
              <a:t>Kiến trúc: </a:t>
            </a:r>
            <a:r>
              <a:rPr lang="vi-VN" sz="2400" b="1">
                <a:latin typeface="+mj-lt"/>
              </a:rPr>
              <a:t>AVR</a:t>
            </a:r>
            <a:r>
              <a:rPr lang="vi-VN" sz="2400">
                <a:latin typeface="+mj-lt"/>
              </a:rPr>
              <a:t> 8bit</a:t>
            </a:r>
          </a:p>
          <a:p>
            <a:pPr marL="354013" indent="-354013" algn="just">
              <a:spcBef>
                <a:spcPts val="500"/>
              </a:spcBef>
              <a:spcAft>
                <a:spcPts val="500"/>
              </a:spcAft>
              <a:buFont typeface="Wingdings" panose="05000000000000000000" pitchFamily="2" charset="2"/>
              <a:buChar char="§"/>
            </a:pPr>
            <a:r>
              <a:rPr lang="vi-VN" sz="2400">
                <a:latin typeface="+mj-lt"/>
              </a:rPr>
              <a:t>Xung nhịp lớn nhất: 20Mhz</a:t>
            </a:r>
          </a:p>
          <a:p>
            <a:pPr marL="354013" indent="-354013" algn="just">
              <a:spcBef>
                <a:spcPts val="500"/>
              </a:spcBef>
              <a:spcAft>
                <a:spcPts val="500"/>
              </a:spcAft>
              <a:buFont typeface="Wingdings" panose="05000000000000000000" pitchFamily="2" charset="2"/>
              <a:buChar char="§"/>
            </a:pPr>
            <a:r>
              <a:rPr lang="vi-VN" sz="2400">
                <a:latin typeface="+mj-lt"/>
              </a:rPr>
              <a:t>Bộ nhớ chương trình (</a:t>
            </a:r>
            <a:r>
              <a:rPr lang="vi-VN" sz="2400" b="1">
                <a:latin typeface="+mj-lt"/>
              </a:rPr>
              <a:t>FLASH</a:t>
            </a:r>
            <a:r>
              <a:rPr lang="vi-VN" sz="2400">
                <a:latin typeface="+mj-lt"/>
              </a:rPr>
              <a:t>): 32KB</a:t>
            </a:r>
          </a:p>
          <a:p>
            <a:pPr marL="354013" indent="-354013" algn="just">
              <a:spcBef>
                <a:spcPts val="500"/>
              </a:spcBef>
              <a:spcAft>
                <a:spcPts val="500"/>
              </a:spcAft>
              <a:buFont typeface="Wingdings" panose="05000000000000000000" pitchFamily="2" charset="2"/>
              <a:buChar char="§"/>
            </a:pPr>
            <a:r>
              <a:rPr lang="vi-VN" sz="2400">
                <a:latin typeface="+mj-lt"/>
              </a:rPr>
              <a:t>Bộ nhớ </a:t>
            </a:r>
            <a:r>
              <a:rPr lang="vi-VN" sz="2400" b="1">
                <a:latin typeface="+mj-lt"/>
              </a:rPr>
              <a:t>EEPROM</a:t>
            </a:r>
            <a:r>
              <a:rPr lang="vi-VN" sz="2400">
                <a:latin typeface="+mj-lt"/>
              </a:rPr>
              <a:t>: 1KB</a:t>
            </a:r>
          </a:p>
          <a:p>
            <a:pPr marL="354013" indent="-354013" algn="just">
              <a:spcBef>
                <a:spcPts val="500"/>
              </a:spcBef>
              <a:spcAft>
                <a:spcPts val="500"/>
              </a:spcAft>
              <a:buFont typeface="Wingdings" panose="05000000000000000000" pitchFamily="2" charset="2"/>
              <a:buChar char="§"/>
            </a:pPr>
            <a:r>
              <a:rPr lang="vi-VN" sz="2400">
                <a:latin typeface="+mj-lt"/>
              </a:rPr>
              <a:t>Bộ nhớ </a:t>
            </a:r>
            <a:r>
              <a:rPr lang="vi-VN" sz="2400" b="1">
                <a:latin typeface="+mj-lt"/>
              </a:rPr>
              <a:t>RAM</a:t>
            </a:r>
            <a:r>
              <a:rPr lang="vi-VN" sz="2400">
                <a:latin typeface="+mj-lt"/>
              </a:rPr>
              <a:t>: 2KB</a:t>
            </a:r>
          </a:p>
          <a:p>
            <a:pPr marL="354013" indent="-354013" algn="just">
              <a:spcBef>
                <a:spcPts val="500"/>
              </a:spcBef>
              <a:spcAft>
                <a:spcPts val="500"/>
              </a:spcAft>
              <a:buFont typeface="Wingdings" panose="05000000000000000000" pitchFamily="2" charset="2"/>
              <a:buChar char="§"/>
            </a:pPr>
            <a:r>
              <a:rPr lang="vi-VN" sz="2400">
                <a:latin typeface="+mj-lt"/>
              </a:rPr>
              <a:t>Điện áp hoạt động rộng: 1.8V – 5.5V</a:t>
            </a:r>
          </a:p>
          <a:p>
            <a:pPr marL="354013" indent="-354013" algn="just">
              <a:spcBef>
                <a:spcPts val="500"/>
              </a:spcBef>
              <a:spcAft>
                <a:spcPts val="500"/>
              </a:spcAft>
              <a:buFont typeface="Wingdings" panose="05000000000000000000" pitchFamily="2" charset="2"/>
              <a:buChar char="§"/>
            </a:pPr>
            <a:r>
              <a:rPr lang="vi-VN" sz="2400">
                <a:latin typeface="+mj-lt"/>
              </a:rPr>
              <a:t>Số timer: 3 timer gồm 2 timer 8-bit</a:t>
            </a:r>
            <a:r>
              <a:rPr lang="en-US" sz="2400">
                <a:latin typeface="+mj-lt"/>
              </a:rPr>
              <a:t> </a:t>
            </a:r>
            <a:r>
              <a:rPr lang="en-US" sz="2400">
                <a:latin typeface="Times New Roman" panose="02020603050405020304" pitchFamily="18" charset="0"/>
                <a:cs typeface="Times New Roman" panose="02020603050405020304" pitchFamily="18" charset="0"/>
              </a:rPr>
              <a:t>(timer 0 và timer 2)</a:t>
            </a:r>
            <a:r>
              <a:rPr lang="vi-VN" sz="2400">
                <a:latin typeface="Times New Roman" panose="02020603050405020304" pitchFamily="18" charset="0"/>
                <a:cs typeface="Times New Roman" panose="02020603050405020304" pitchFamily="18" charset="0"/>
              </a:rPr>
              <a:t> </a:t>
            </a:r>
            <a:r>
              <a:rPr lang="vi-VN" sz="2400">
                <a:latin typeface="+mj-lt"/>
              </a:rPr>
              <a:t>và 1 timer 16-bit</a:t>
            </a:r>
            <a:r>
              <a:rPr lang="en-US" sz="2400">
                <a:latin typeface="+mj-lt"/>
              </a:rPr>
              <a:t> </a:t>
            </a:r>
            <a:r>
              <a:rPr lang="en-US" sz="2400">
                <a:latin typeface="Times New Roman" panose="02020603050405020304" pitchFamily="18" charset="0"/>
                <a:cs typeface="Times New Roman" panose="02020603050405020304" pitchFamily="18" charset="0"/>
              </a:rPr>
              <a:t>(timer 1)</a:t>
            </a:r>
            <a:endParaRPr lang="vi-VN" sz="2400">
              <a:latin typeface="Times New Roman" panose="02020603050405020304" pitchFamily="18" charset="0"/>
              <a:cs typeface="Times New Roman" panose="02020603050405020304" pitchFamily="18" charset="0"/>
            </a:endParaRPr>
          </a:p>
          <a:p>
            <a:pPr marL="354013" indent="-354013" algn="just">
              <a:spcBef>
                <a:spcPts val="500"/>
              </a:spcBef>
              <a:spcAft>
                <a:spcPts val="500"/>
              </a:spcAft>
              <a:buFont typeface="Wingdings" panose="05000000000000000000" pitchFamily="2" charset="2"/>
              <a:buChar char="§"/>
            </a:pPr>
            <a:r>
              <a:rPr lang="vi-VN" sz="2400">
                <a:latin typeface="+mj-lt"/>
              </a:rPr>
              <a:t>Số kênh xung </a:t>
            </a:r>
            <a:r>
              <a:rPr lang="vi-VN" sz="2400" b="1">
                <a:latin typeface="+mj-lt"/>
              </a:rPr>
              <a:t>PWM</a:t>
            </a:r>
            <a:r>
              <a:rPr lang="vi-VN" sz="2400">
                <a:latin typeface="+mj-lt"/>
              </a:rPr>
              <a:t>: 6 kênh (1</a:t>
            </a:r>
            <a:r>
              <a:rPr lang="en-US" sz="2400">
                <a:latin typeface="+mj-lt"/>
              </a:rPr>
              <a:t> </a:t>
            </a:r>
            <a:r>
              <a:rPr lang="vi-VN" sz="2400">
                <a:latin typeface="+mj-lt"/>
              </a:rPr>
              <a:t>timer 2 kênh)</a:t>
            </a:r>
            <a:endParaRPr lang="en-US" sz="2400">
              <a:latin typeface="+mj-lt"/>
            </a:endParaRPr>
          </a:p>
        </p:txBody>
      </p:sp>
      <p:sp>
        <p:nvSpPr>
          <p:cNvPr id="9" name="TextBox 8"/>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4.2.1. Các linh kiện cần thiết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664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220" y="1175761"/>
            <a:ext cx="8863780" cy="5016758"/>
          </a:xfrm>
          <a:prstGeom prst="rect">
            <a:avLst/>
          </a:prstGeom>
          <a:noFill/>
        </p:spPr>
        <p:txBody>
          <a:bodyPr wrap="square" rtlCol="0">
            <a:spAutoFit/>
          </a:bodyPr>
          <a:lstStyle/>
          <a:p>
            <a:pPr marL="903288" indent="-903288">
              <a:lnSpc>
                <a:spcPct val="200000"/>
              </a:lnSpc>
              <a:buFont typeface="Wingdings" panose="05000000000000000000" pitchFamily="2" charset="2"/>
              <a:buChar char="q"/>
            </a:pPr>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Lý</a:t>
            </a:r>
            <a:r>
              <a:rPr lang="en-US" sz="3200" b="1" dirty="0" smtClean="0">
                <a:latin typeface="Times New Roman" panose="02020603050405020304" pitchFamily="18" charset="0"/>
                <a:cs typeface="Times New Roman" panose="02020603050405020304" pitchFamily="18" charset="0"/>
              </a:rPr>
              <a:t> do </a:t>
            </a:r>
            <a:r>
              <a:rPr lang="en-US" sz="3200" b="1" dirty="0" err="1" smtClean="0">
                <a:latin typeface="Times New Roman" panose="02020603050405020304" pitchFamily="18" charset="0"/>
                <a:cs typeface="Times New Roman" panose="02020603050405020304" pitchFamily="18" charset="0"/>
              </a:rPr>
              <a:t>chọn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tài</a:t>
            </a:r>
            <a:endParaRPr lang="en-US" sz="3200" b="1" dirty="0" smtClean="0">
              <a:latin typeface="Times New Roman" panose="02020603050405020304" pitchFamily="18" charset="0"/>
              <a:cs typeface="Times New Roman" panose="02020603050405020304" pitchFamily="18" charset="0"/>
            </a:endParaRPr>
          </a:p>
          <a:p>
            <a:pPr marL="903288" indent="-903288">
              <a:lnSpc>
                <a:spcPct val="200000"/>
              </a:lnSpc>
              <a:buFont typeface="Wingdings" panose="05000000000000000000" pitchFamily="2" charset="2"/>
              <a:buChar char="q"/>
            </a:pPr>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tiêu</a:t>
            </a:r>
            <a:r>
              <a:rPr lang="en-US" sz="3200" b="1"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nhiệm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vụ</a:t>
            </a:r>
            <a:endParaRPr lang="en-US" sz="3200" b="1" dirty="0" smtClean="0">
              <a:latin typeface="Times New Roman" panose="02020603050405020304" pitchFamily="18" charset="0"/>
              <a:cs typeface="Times New Roman" panose="02020603050405020304" pitchFamily="18" charset="0"/>
            </a:endParaRPr>
          </a:p>
          <a:p>
            <a:pPr marL="903288" indent="-903288">
              <a:lnSpc>
                <a:spcPct val="200000"/>
              </a:lnSpc>
              <a:buFont typeface="Wingdings" panose="05000000000000000000" pitchFamily="2" charset="2"/>
              <a:buChar char="q"/>
            </a:pPr>
            <a:r>
              <a:rPr lang="en-US" sz="3200" b="1" dirty="0" smtClean="0">
                <a:latin typeface="Times New Roman" panose="02020603050405020304" pitchFamily="18" charset="0"/>
                <a:cs typeface="Times New Roman" panose="02020603050405020304" pitchFamily="18" charset="0"/>
              </a:rPr>
              <a:t>3. </a:t>
            </a:r>
            <a:r>
              <a:rPr lang="en-US" sz="3200" b="1" dirty="0" err="1" smtClean="0">
                <a:latin typeface="Times New Roman" panose="02020603050405020304" pitchFamily="18" charset="0"/>
                <a:cs typeface="Times New Roman" panose="02020603050405020304" pitchFamily="18" charset="0"/>
              </a:rPr>
              <a:t>Phạm</a:t>
            </a:r>
            <a:r>
              <a:rPr lang="en-US" sz="3200" b="1" dirty="0" smtClean="0">
                <a:latin typeface="Times New Roman" panose="02020603050405020304" pitchFamily="18" charset="0"/>
                <a:cs typeface="Times New Roman" panose="02020603050405020304" pitchFamily="18" charset="0"/>
              </a:rPr>
              <a:t> vi </a:t>
            </a:r>
            <a:r>
              <a:rPr lang="en-US" sz="3200" b="1" dirty="0" err="1" smtClean="0">
                <a:latin typeface="Times New Roman" panose="02020603050405020304" pitchFamily="18" charset="0"/>
                <a:cs typeface="Times New Roman" panose="02020603050405020304" pitchFamily="18" charset="0"/>
              </a:rPr>
              <a:t>nghiên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cứu</a:t>
            </a:r>
            <a:endParaRPr lang="en-US" sz="3200" b="1" dirty="0" smtClean="0">
              <a:latin typeface="Times New Roman" panose="02020603050405020304" pitchFamily="18" charset="0"/>
              <a:cs typeface="Times New Roman" panose="02020603050405020304" pitchFamily="18" charset="0"/>
            </a:endParaRPr>
          </a:p>
          <a:p>
            <a:pPr marL="903288" indent="-903288">
              <a:lnSpc>
                <a:spcPct val="200000"/>
              </a:lnSpc>
              <a:buFont typeface="Wingdings" panose="05000000000000000000" pitchFamily="2" charset="2"/>
              <a:buChar char="q"/>
            </a:pPr>
            <a:r>
              <a:rPr lang="en-US" sz="3200" b="1" dirty="0" smtClean="0">
                <a:latin typeface="Times New Roman" panose="02020603050405020304" pitchFamily="18" charset="0"/>
                <a:cs typeface="Times New Roman" panose="02020603050405020304" pitchFamily="18" charset="0"/>
              </a:rPr>
              <a:t>4.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đề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tài</a:t>
            </a:r>
            <a:endParaRPr lang="vi-VN" sz="3200" b="1" dirty="0">
              <a:latin typeface="Times New Roman" panose="02020603050405020304" pitchFamily="18" charset="0"/>
              <a:cs typeface="Times New Roman" panose="02020603050405020304" pitchFamily="18" charset="0"/>
            </a:endParaRPr>
          </a:p>
          <a:p>
            <a:pPr marL="903288" indent="-903288">
              <a:lnSpc>
                <a:spcPct val="200000"/>
              </a:lnSpc>
              <a:buFont typeface="Wingdings" panose="05000000000000000000" pitchFamily="2" charset="2"/>
              <a:buChar char="q"/>
            </a:pPr>
            <a:r>
              <a:rPr lang="en-US" sz="3200" b="1" dirty="0" smtClean="0">
                <a:latin typeface="Times New Roman" panose="02020603050405020304" pitchFamily="18" charset="0"/>
                <a:cs typeface="Times New Roman" panose="02020603050405020304" pitchFamily="18" charset="0"/>
              </a:rPr>
              <a:t>5.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định</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hướng</a:t>
            </a:r>
            <a:r>
              <a:rPr lang="en-US" sz="3200" b="1" smtClean="0">
                <a:latin typeface="Times New Roman" panose="020206030504050203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33832" y="117969"/>
            <a:ext cx="6076336" cy="707886"/>
          </a:xfrm>
          <a:prstGeom prst="rect">
            <a:avLst/>
          </a:prstGeom>
          <a:noFill/>
        </p:spPr>
        <p:txBody>
          <a:bodyPr wrap="square" rtlCol="0">
            <a:spAutoFit/>
          </a:bodyPr>
          <a:lstStyle/>
          <a:p>
            <a:pPr algn="ctr"/>
            <a:r>
              <a:rPr lang="en-US" sz="4000" b="1" smtClean="0">
                <a:solidFill>
                  <a:srgbClr val="0000CC"/>
                </a:solidFill>
                <a:latin typeface="Arial" panose="020B0604020202020204" pitchFamily="34" charset="0"/>
                <a:cs typeface="Arial" panose="020B0604020202020204" pitchFamily="34" charset="0"/>
              </a:rPr>
              <a:t>NỘI DUNG</a:t>
            </a:r>
            <a:endParaRPr lang="en-US" sz="4000" b="1">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000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truck, driving, parked&#10;&#10;Description automatically generated">
            <a:extLst>
              <a:ext uri="{FF2B5EF4-FFF2-40B4-BE49-F238E27FC236}">
                <a16:creationId xmlns="" xmlns:a16="http://schemas.microsoft.com/office/drawing/2014/main" id="{9669CDD1-3481-456B-BB5E-042A46CE43D9}"/>
              </a:ext>
            </a:extLst>
          </p:cNvPr>
          <p:cNvPicPr>
            <a:picLocks noChangeAspect="1"/>
          </p:cNvPicPr>
          <p:nvPr/>
        </p:nvPicPr>
        <p:blipFill>
          <a:blip r:embed="rId2"/>
          <a:stretch>
            <a:fillRect/>
          </a:stretch>
        </p:blipFill>
        <p:spPr>
          <a:xfrm>
            <a:off x="343675" y="1371600"/>
            <a:ext cx="8382002" cy="5029200"/>
          </a:xfrm>
          <a:prstGeom prst="rect">
            <a:avLst/>
          </a:prstGeom>
        </p:spPr>
      </p:pic>
      <p:sp>
        <p:nvSpPr>
          <p:cNvPr id="6" name="TextBox 5"/>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4.2.2. Bố trí các thiết bị trên khung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794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133587"/>
            <a:ext cx="7086600" cy="553998"/>
          </a:xfrm>
          <a:prstGeom prst="rect">
            <a:avLst/>
          </a:prstGeom>
          <a:noFill/>
        </p:spPr>
        <p:txBody>
          <a:bodyPr wrap="square" rtlCol="0">
            <a:spAutoFit/>
          </a:bodyPr>
          <a:lstStyle/>
          <a:p>
            <a:pPr algn="ctr"/>
            <a:r>
              <a:rPr lang="en-US" sz="3000" b="1" smtClean="0">
                <a:latin typeface="Times New Roman" panose="02020603050405020304" pitchFamily="18" charset="0"/>
                <a:cs typeface="Times New Roman" panose="02020603050405020304" pitchFamily="18" charset="0"/>
              </a:rPr>
              <a:t>4.2.3. Mô phỏng lắp ráp xe trên Solidwork</a:t>
            </a:r>
            <a:endParaRPr lang="vi-VN"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03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0" y="2163487"/>
            <a:ext cx="9144000" cy="2616101"/>
          </a:xfrm>
          <a:prstGeom prst="rect">
            <a:avLst/>
          </a:prstGeom>
        </p:spPr>
        <p:txBody>
          <a:bodyPr wrap="square">
            <a:spAutoFit/>
          </a:bodyPr>
          <a:lstStyle/>
          <a:p>
            <a:pPr marL="811213" indent="-457200" algn="just">
              <a:lnSpc>
                <a:spcPct val="150000"/>
              </a:lnSpc>
              <a:spcBef>
                <a:spcPts val="600"/>
              </a:spcBef>
              <a:spcAft>
                <a:spcPts val="600"/>
              </a:spcAft>
              <a:buFont typeface="Wingdings" panose="05000000000000000000" pitchFamily="2" charset="2"/>
              <a:buChar char="Ø"/>
            </a:pPr>
            <a:r>
              <a:rPr lang="en-US" sz="3200" smtClean="0">
                <a:latin typeface="Times New Roman" panose="02020603050405020304" pitchFamily="18" charset="0"/>
                <a:cs typeface="Times New Roman" panose="02020603050405020304" pitchFamily="18" charset="0"/>
              </a:rPr>
              <a:t>Nguyên lý chuyển động của xe</a:t>
            </a:r>
          </a:p>
          <a:p>
            <a:pPr marL="811213" indent="-457200" algn="just">
              <a:lnSpc>
                <a:spcPct val="150000"/>
              </a:lnSpc>
              <a:spcBef>
                <a:spcPts val="600"/>
              </a:spcBef>
              <a:spcAft>
                <a:spcPts val="600"/>
              </a:spcAft>
              <a:buFont typeface="Wingdings" panose="05000000000000000000" pitchFamily="2" charset="2"/>
              <a:buChar char="Ø"/>
            </a:pPr>
            <a:r>
              <a:rPr lang="en-US" sz="3200" smtClean="0">
                <a:latin typeface="Times New Roman" panose="02020603050405020304" pitchFamily="18" charset="0"/>
                <a:cs typeface="Times New Roman" panose="02020603050405020304" pitchFamily="18" charset="0"/>
              </a:rPr>
              <a:t>Sơ đồ điều khiển của xe</a:t>
            </a:r>
          </a:p>
          <a:p>
            <a:pPr marL="811213" indent="-457200" algn="just">
              <a:lnSpc>
                <a:spcPct val="150000"/>
              </a:lnSpc>
              <a:spcBef>
                <a:spcPts val="600"/>
              </a:spcBef>
              <a:spcAft>
                <a:spcPts val="600"/>
              </a:spcAft>
              <a:buFont typeface="Wingdings" panose="05000000000000000000" pitchFamily="2" charset="2"/>
              <a:buChar char="Ø"/>
            </a:pPr>
            <a:r>
              <a:rPr lang="en-US" sz="3200" smtClean="0">
                <a:latin typeface="Times New Roman" panose="02020603050405020304" pitchFamily="18" charset="0"/>
                <a:cs typeface="Times New Roman" panose="02020603050405020304" pitchFamily="18" charset="0"/>
              </a:rPr>
              <a:t>Sơ đồ mạch điện của xe</a:t>
            </a: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 Thiết kế điện – điều khiển</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028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76200" y="955431"/>
            <a:ext cx="4290599" cy="4896000"/>
            <a:chOff x="76200" y="955431"/>
            <a:chExt cx="4290599" cy="4896000"/>
          </a:xfrm>
        </p:grpSpPr>
        <p:sp>
          <p:nvSpPr>
            <p:cNvPr id="2" name="Rounded Rectangle 1"/>
            <p:cNvSpPr/>
            <p:nvPr/>
          </p:nvSpPr>
          <p:spPr>
            <a:xfrm>
              <a:off x="1219200" y="1371600"/>
              <a:ext cx="2057400" cy="4114800"/>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276600" y="4114800"/>
              <a:ext cx="685800" cy="1080000"/>
              <a:chOff x="3886200" y="2057400"/>
              <a:chExt cx="685800" cy="1080000"/>
            </a:xfrm>
          </p:grpSpPr>
          <p:sp>
            <p:nvSpPr>
              <p:cNvPr id="11" name="Rounded Rectangle 10"/>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276600" y="1663200"/>
              <a:ext cx="685800" cy="1080000"/>
              <a:chOff x="3886200" y="2057400"/>
              <a:chExt cx="685800" cy="1080000"/>
            </a:xfrm>
          </p:grpSpPr>
          <p:sp>
            <p:nvSpPr>
              <p:cNvPr id="19" name="Rounded Rectangle 18"/>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33400" y="4114800"/>
              <a:ext cx="685800" cy="1080000"/>
              <a:chOff x="3886200" y="2057400"/>
              <a:chExt cx="685800" cy="1080000"/>
            </a:xfrm>
          </p:grpSpPr>
          <p:sp>
            <p:nvSpPr>
              <p:cNvPr id="25" name="Rounded Rectangle 24"/>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33400" y="1670820"/>
              <a:ext cx="685800" cy="1080000"/>
              <a:chOff x="3886200" y="2057400"/>
              <a:chExt cx="685800" cy="1080000"/>
            </a:xfrm>
          </p:grpSpPr>
          <p:sp>
            <p:nvSpPr>
              <p:cNvPr id="31" name="Rounded Rectangle 30"/>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flipV="1">
              <a:off x="2247900" y="955431"/>
              <a:ext cx="0" cy="4896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33400" y="3429000"/>
              <a:ext cx="342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Up Arrow 39"/>
            <p:cNvSpPr/>
            <p:nvPr/>
          </p:nvSpPr>
          <p:spPr>
            <a:xfrm>
              <a:off x="4114799" y="16632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p:cNvSpPr/>
            <p:nvPr/>
          </p:nvSpPr>
          <p:spPr>
            <a:xfrm>
              <a:off x="4114799" y="41148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p:cNvSpPr/>
            <p:nvPr/>
          </p:nvSpPr>
          <p:spPr>
            <a:xfrm>
              <a:off x="76200" y="16632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 Arrow 42"/>
            <p:cNvSpPr/>
            <p:nvPr/>
          </p:nvSpPr>
          <p:spPr>
            <a:xfrm>
              <a:off x="76200" y="41148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a:off x="1824300" y="2717631"/>
              <a:ext cx="838200" cy="1371599"/>
            </a:xfrm>
            <a:prstGeom prst="upArrow">
              <a:avLst>
                <a:gd name="adj1" fmla="val 50000"/>
                <a:gd name="adj2" fmla="val 82794"/>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777201" y="955431"/>
            <a:ext cx="4290599" cy="4896000"/>
            <a:chOff x="4777201" y="955431"/>
            <a:chExt cx="4290599" cy="4896000"/>
          </a:xfrm>
        </p:grpSpPr>
        <p:sp>
          <p:nvSpPr>
            <p:cNvPr id="47" name="Rounded Rectangle 46"/>
            <p:cNvSpPr/>
            <p:nvPr/>
          </p:nvSpPr>
          <p:spPr>
            <a:xfrm>
              <a:off x="5920201" y="1371600"/>
              <a:ext cx="2057400" cy="4114800"/>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977601" y="4114800"/>
              <a:ext cx="685800" cy="1080000"/>
              <a:chOff x="3886200" y="2057400"/>
              <a:chExt cx="685800" cy="1080000"/>
            </a:xfrm>
          </p:grpSpPr>
          <p:sp>
            <p:nvSpPr>
              <p:cNvPr id="74" name="Rounded Rectangle 73"/>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977601" y="1663200"/>
              <a:ext cx="685800" cy="1080000"/>
              <a:chOff x="3886200" y="2057400"/>
              <a:chExt cx="685800" cy="1080000"/>
            </a:xfrm>
          </p:grpSpPr>
          <p:sp>
            <p:nvSpPr>
              <p:cNvPr id="69" name="Rounded Rectangle 68"/>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34401" y="4114800"/>
              <a:ext cx="685800" cy="1080000"/>
              <a:chOff x="3886200" y="2057400"/>
              <a:chExt cx="685800" cy="1080000"/>
            </a:xfrm>
          </p:grpSpPr>
          <p:sp>
            <p:nvSpPr>
              <p:cNvPr id="64" name="Rounded Rectangle 63"/>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234401" y="1670820"/>
              <a:ext cx="685800" cy="1080000"/>
              <a:chOff x="3886200" y="2057400"/>
              <a:chExt cx="685800" cy="1080000"/>
            </a:xfrm>
          </p:grpSpPr>
          <p:sp>
            <p:nvSpPr>
              <p:cNvPr id="59" name="Rounded Rectangle 58"/>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p:nvPr/>
          </p:nvCxnSpPr>
          <p:spPr>
            <a:xfrm flipV="1">
              <a:off x="6948901" y="955431"/>
              <a:ext cx="0" cy="4896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34401" y="3429000"/>
              <a:ext cx="342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Up Arrow 53"/>
            <p:cNvSpPr/>
            <p:nvPr/>
          </p:nvSpPr>
          <p:spPr>
            <a:xfrm flipV="1">
              <a:off x="8815800" y="16632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Up Arrow 54"/>
            <p:cNvSpPr/>
            <p:nvPr/>
          </p:nvSpPr>
          <p:spPr>
            <a:xfrm flipV="1">
              <a:off x="8815800" y="41148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flipV="1">
              <a:off x="4777201" y="16632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flipV="1">
              <a:off x="4777201" y="41148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Up Arrow 57"/>
            <p:cNvSpPr/>
            <p:nvPr/>
          </p:nvSpPr>
          <p:spPr>
            <a:xfrm flipV="1">
              <a:off x="6525301" y="2717631"/>
              <a:ext cx="838200" cy="1371599"/>
            </a:xfrm>
            <a:prstGeom prst="upArrow">
              <a:avLst>
                <a:gd name="adj1" fmla="val 50000"/>
                <a:gd name="adj2" fmla="val 82794"/>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918692" y="6002968"/>
            <a:ext cx="2649415" cy="584775"/>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Xe tiến thẳng</a:t>
            </a:r>
            <a:endParaRPr lang="en-US" sz="3200">
              <a:latin typeface="Times New Roman" panose="02020603050405020304" pitchFamily="18" charset="0"/>
              <a:cs typeface="Times New Roman" panose="02020603050405020304" pitchFamily="18" charset="0"/>
            </a:endParaRPr>
          </a:p>
        </p:txBody>
      </p:sp>
      <p:sp>
        <p:nvSpPr>
          <p:cNvPr id="82" name="TextBox 81"/>
          <p:cNvSpPr txBox="1"/>
          <p:nvPr/>
        </p:nvSpPr>
        <p:spPr>
          <a:xfrm>
            <a:off x="5619693" y="6003721"/>
            <a:ext cx="2649415" cy="584775"/>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Xe đi lùi</a:t>
            </a:r>
            <a:endParaRPr lang="en-US" sz="3200">
              <a:latin typeface="Times New Roman" panose="02020603050405020304" pitchFamily="18" charset="0"/>
              <a:cs typeface="Times New Roman" panose="02020603050405020304" pitchFamily="18" charset="0"/>
            </a:endParaRPr>
          </a:p>
        </p:txBody>
      </p:sp>
      <p:sp>
        <p:nvSpPr>
          <p:cNvPr id="85" name="TextBox 84"/>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4.3.1. Nguyên lý chuyển động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231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918692" y="6002968"/>
            <a:ext cx="2649415" cy="584775"/>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Xe quay trái</a:t>
            </a:r>
            <a:endParaRPr lang="en-US" sz="3200">
              <a:latin typeface="Times New Roman" panose="02020603050405020304" pitchFamily="18" charset="0"/>
              <a:cs typeface="Times New Roman" panose="02020603050405020304" pitchFamily="18" charset="0"/>
            </a:endParaRPr>
          </a:p>
        </p:txBody>
      </p:sp>
      <p:sp>
        <p:nvSpPr>
          <p:cNvPr id="82" name="TextBox 81"/>
          <p:cNvSpPr txBox="1"/>
          <p:nvPr/>
        </p:nvSpPr>
        <p:spPr>
          <a:xfrm>
            <a:off x="5619693" y="6003721"/>
            <a:ext cx="2649415" cy="584775"/>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Xe quay phải</a:t>
            </a:r>
            <a:endParaRPr lang="en-US" sz="3200">
              <a:latin typeface="Times New Roman" panose="02020603050405020304" pitchFamily="18" charset="0"/>
              <a:cs typeface="Times New Roman" panose="02020603050405020304" pitchFamily="18" charset="0"/>
            </a:endParaRPr>
          </a:p>
        </p:txBody>
      </p:sp>
      <p:grpSp>
        <p:nvGrpSpPr>
          <p:cNvPr id="5" name="Group 4"/>
          <p:cNvGrpSpPr/>
          <p:nvPr/>
        </p:nvGrpSpPr>
        <p:grpSpPr>
          <a:xfrm>
            <a:off x="4777201" y="955431"/>
            <a:ext cx="4290599" cy="4896000"/>
            <a:chOff x="4777201" y="955431"/>
            <a:chExt cx="4290599" cy="4896000"/>
          </a:xfrm>
        </p:grpSpPr>
        <p:sp>
          <p:nvSpPr>
            <p:cNvPr id="47" name="Rounded Rectangle 46"/>
            <p:cNvSpPr/>
            <p:nvPr/>
          </p:nvSpPr>
          <p:spPr>
            <a:xfrm>
              <a:off x="5920201" y="1371600"/>
              <a:ext cx="2057400" cy="4114800"/>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977601" y="4114800"/>
              <a:ext cx="685800" cy="1080000"/>
              <a:chOff x="3886200" y="2057400"/>
              <a:chExt cx="685800" cy="1080000"/>
            </a:xfrm>
          </p:grpSpPr>
          <p:sp>
            <p:nvSpPr>
              <p:cNvPr id="74" name="Rounded Rectangle 73"/>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977601" y="1663200"/>
              <a:ext cx="685800" cy="1080000"/>
              <a:chOff x="3886200" y="2057400"/>
              <a:chExt cx="685800" cy="1080000"/>
            </a:xfrm>
          </p:grpSpPr>
          <p:sp>
            <p:nvSpPr>
              <p:cNvPr id="69" name="Rounded Rectangle 68"/>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34401" y="4114800"/>
              <a:ext cx="685800" cy="1080000"/>
              <a:chOff x="3886200" y="2057400"/>
              <a:chExt cx="685800" cy="1080000"/>
            </a:xfrm>
          </p:grpSpPr>
          <p:sp>
            <p:nvSpPr>
              <p:cNvPr id="64" name="Rounded Rectangle 63"/>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234401" y="1670820"/>
              <a:ext cx="685800" cy="1080000"/>
              <a:chOff x="3886200" y="2057400"/>
              <a:chExt cx="685800" cy="1080000"/>
            </a:xfrm>
          </p:grpSpPr>
          <p:sp>
            <p:nvSpPr>
              <p:cNvPr id="59" name="Rounded Rectangle 58"/>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p:nvPr/>
          </p:nvCxnSpPr>
          <p:spPr>
            <a:xfrm flipV="1">
              <a:off x="6948901" y="955431"/>
              <a:ext cx="0" cy="4896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34401" y="3429000"/>
              <a:ext cx="342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Up Arrow 53"/>
            <p:cNvSpPr/>
            <p:nvPr/>
          </p:nvSpPr>
          <p:spPr>
            <a:xfrm flipV="1">
              <a:off x="8815800" y="16632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Up Arrow 54"/>
            <p:cNvSpPr/>
            <p:nvPr/>
          </p:nvSpPr>
          <p:spPr>
            <a:xfrm flipV="1">
              <a:off x="8815800" y="41148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a:off x="4777201" y="16632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4777201" y="41148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ircular Arrow 2"/>
            <p:cNvSpPr/>
            <p:nvPr/>
          </p:nvSpPr>
          <p:spPr>
            <a:xfrm>
              <a:off x="6190801" y="2674800"/>
              <a:ext cx="1440000" cy="1440000"/>
            </a:xfrm>
            <a:prstGeom prst="circularArrow">
              <a:avLst>
                <a:gd name="adj1" fmla="val 13867"/>
                <a:gd name="adj2" fmla="val 1598762"/>
                <a:gd name="adj3" fmla="val 20020715"/>
                <a:gd name="adj4" fmla="val 5284649"/>
                <a:gd name="adj5" fmla="val 147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76200" y="955431"/>
            <a:ext cx="4290599" cy="4896000"/>
            <a:chOff x="76200" y="955431"/>
            <a:chExt cx="4290599" cy="4896000"/>
          </a:xfrm>
        </p:grpSpPr>
        <p:sp>
          <p:nvSpPr>
            <p:cNvPr id="2" name="Rounded Rectangle 1"/>
            <p:cNvSpPr/>
            <p:nvPr/>
          </p:nvSpPr>
          <p:spPr>
            <a:xfrm>
              <a:off x="1219200" y="1371600"/>
              <a:ext cx="2057400" cy="4114800"/>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276600" y="4114800"/>
              <a:ext cx="685800" cy="1080000"/>
              <a:chOff x="3886200" y="2057400"/>
              <a:chExt cx="685800" cy="1080000"/>
            </a:xfrm>
          </p:grpSpPr>
          <p:sp>
            <p:nvSpPr>
              <p:cNvPr id="11" name="Rounded Rectangle 10"/>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276600" y="1663200"/>
              <a:ext cx="685800" cy="1080000"/>
              <a:chOff x="3886200" y="2057400"/>
              <a:chExt cx="685800" cy="1080000"/>
            </a:xfrm>
          </p:grpSpPr>
          <p:sp>
            <p:nvSpPr>
              <p:cNvPr id="19" name="Rounded Rectangle 18"/>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33400" y="4114800"/>
              <a:ext cx="685800" cy="1080000"/>
              <a:chOff x="3886200" y="2057400"/>
              <a:chExt cx="685800" cy="1080000"/>
            </a:xfrm>
          </p:grpSpPr>
          <p:sp>
            <p:nvSpPr>
              <p:cNvPr id="25" name="Rounded Rectangle 24"/>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33400" y="1670820"/>
              <a:ext cx="685800" cy="1080000"/>
              <a:chOff x="3886200" y="2057400"/>
              <a:chExt cx="685800" cy="1080000"/>
            </a:xfrm>
          </p:grpSpPr>
          <p:sp>
            <p:nvSpPr>
              <p:cNvPr id="31" name="Rounded Rectangle 30"/>
              <p:cNvSpPr/>
              <p:nvPr/>
            </p:nvSpPr>
            <p:spPr>
              <a:xfrm>
                <a:off x="3886200" y="2057400"/>
                <a:ext cx="685800" cy="10800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3962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4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434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95800" y="2057400"/>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flipV="1">
              <a:off x="2247900" y="955431"/>
              <a:ext cx="0" cy="4896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33400" y="3429000"/>
              <a:ext cx="342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Up Arrow 39"/>
            <p:cNvSpPr/>
            <p:nvPr/>
          </p:nvSpPr>
          <p:spPr>
            <a:xfrm>
              <a:off x="4114799" y="16632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p:cNvSpPr/>
            <p:nvPr/>
          </p:nvSpPr>
          <p:spPr>
            <a:xfrm>
              <a:off x="4114799" y="41148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p:cNvSpPr/>
            <p:nvPr/>
          </p:nvSpPr>
          <p:spPr>
            <a:xfrm flipV="1">
              <a:off x="76200" y="16632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 Arrow 42"/>
            <p:cNvSpPr/>
            <p:nvPr/>
          </p:nvSpPr>
          <p:spPr>
            <a:xfrm flipV="1">
              <a:off x="76200" y="4114800"/>
              <a:ext cx="252000" cy="1080000"/>
            </a:xfrm>
            <a:prstGeom prst="upArrow">
              <a:avLst>
                <a:gd name="adj1" fmla="val 50000"/>
                <a:gd name="adj2" fmla="val 120556"/>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ircular Arrow 79"/>
            <p:cNvSpPr/>
            <p:nvPr/>
          </p:nvSpPr>
          <p:spPr>
            <a:xfrm flipH="1">
              <a:off x="1553223" y="2674800"/>
              <a:ext cx="1440000" cy="1440000"/>
            </a:xfrm>
            <a:prstGeom prst="circularArrow">
              <a:avLst>
                <a:gd name="adj1" fmla="val 13867"/>
                <a:gd name="adj2" fmla="val 1598762"/>
                <a:gd name="adj3" fmla="val 20020715"/>
                <a:gd name="adj4" fmla="val 5284649"/>
                <a:gd name="adj5" fmla="val 147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3" name="TextBox 82"/>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4.3.1. Nguyên lý chuyển động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439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601533"/>
          </a:xfrm>
          <a:prstGeom prst="rect">
            <a:avLst/>
          </a:prstGeom>
          <a:noFill/>
        </p:spPr>
        <p:txBody>
          <a:bodyPr wrap="square" rtlCol="0">
            <a:spAutoFit/>
          </a:bodyPr>
          <a:lstStyle/>
          <a:p>
            <a:pPr algn="just">
              <a:lnSpc>
                <a:spcPct val="150000"/>
              </a:lnSpc>
            </a:pPr>
            <a:r>
              <a:rPr lang="en-US" sz="2400" smtClean="0">
                <a:latin typeface="Times New Roman" panose="02020603050405020304" pitchFamily="18" charset="0"/>
                <a:cs typeface="Times New Roman" panose="02020603050405020304" pitchFamily="18" charset="0"/>
              </a:rPr>
              <a:t>Từ hình vẽ mô tả cách chuyển động của xe, có thể thấy:</a:t>
            </a:r>
          </a:p>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Cặp bánh xe ở một bên luôn luôn </a:t>
            </a:r>
            <a:r>
              <a:rPr lang="en-US" sz="2400" b="1" smtClean="0">
                <a:latin typeface="Times New Roman" panose="02020603050405020304" pitchFamily="18" charset="0"/>
                <a:cs typeface="Times New Roman" panose="02020603050405020304" pitchFamily="18" charset="0"/>
              </a:rPr>
              <a:t>cùng một chiều quay</a:t>
            </a:r>
            <a:r>
              <a:rPr lang="en-US" sz="2400" smtClean="0">
                <a:latin typeface="Times New Roman" panose="02020603050405020304" pitchFamily="18" charset="0"/>
                <a:cs typeface="Times New Roman" panose="02020603050405020304" pitchFamily="18" charset="0"/>
              </a:rPr>
              <a:t>.</a:t>
            </a:r>
          </a:p>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Khi các bánh xe cùng một chiều chuyển động thì xe sẽ chuyển động tịnh tiến về phía trước/ phía sau tùy theo hướng quay của bánh.</a:t>
            </a:r>
          </a:p>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Khi mỗi cặp bánh xe của mỗi bên quay theo chiều ngược nhau thì xe sẽ quay tròn xung quanh tâm của nó, hướng quay của xe sẽ phụ thuộc vào chiều quay của các bánh xe:</a:t>
            </a:r>
          </a:p>
          <a:p>
            <a:pPr marL="723900" indent="-368300" algn="just">
              <a:spcBef>
                <a:spcPts val="600"/>
              </a:spcBef>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Cặp bên trái quay về phía sau &amp; cặp bên phải quay về phía trước làm xe quay trái.</a:t>
            </a:r>
          </a:p>
          <a:p>
            <a:pPr marL="723900" indent="-368300" algn="just">
              <a:spcBef>
                <a:spcPts val="6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Cặp bên trái quay về phía </a:t>
            </a:r>
            <a:r>
              <a:rPr lang="en-US" sz="2400" smtClean="0">
                <a:latin typeface="Times New Roman" panose="02020603050405020304" pitchFamily="18" charset="0"/>
                <a:cs typeface="Times New Roman" panose="02020603050405020304" pitchFamily="18" charset="0"/>
              </a:rPr>
              <a:t>trước </a:t>
            </a:r>
            <a:r>
              <a:rPr lang="en-US" sz="2400">
                <a:latin typeface="Times New Roman" panose="02020603050405020304" pitchFamily="18" charset="0"/>
                <a:cs typeface="Times New Roman" panose="02020603050405020304" pitchFamily="18" charset="0"/>
              </a:rPr>
              <a:t>&amp; cặp bên phải quay về phía </a:t>
            </a:r>
            <a:r>
              <a:rPr lang="en-US" sz="2400" smtClean="0">
                <a:latin typeface="Times New Roman" panose="02020603050405020304" pitchFamily="18" charset="0"/>
                <a:cs typeface="Times New Roman" panose="02020603050405020304" pitchFamily="18" charset="0"/>
              </a:rPr>
              <a:t>sau làm </a:t>
            </a:r>
            <a:r>
              <a:rPr lang="en-US" sz="2400">
                <a:latin typeface="Times New Roman" panose="02020603050405020304" pitchFamily="18" charset="0"/>
                <a:cs typeface="Times New Roman" panose="02020603050405020304" pitchFamily="18" charset="0"/>
              </a:rPr>
              <a:t>xe quay </a:t>
            </a:r>
            <a:r>
              <a:rPr lang="en-US" sz="2400" smtClean="0">
                <a:latin typeface="Times New Roman" panose="02020603050405020304" pitchFamily="18" charset="0"/>
                <a:cs typeface="Times New Roman" panose="02020603050405020304" pitchFamily="18" charset="0"/>
              </a:rPr>
              <a:t>phải.</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4.3.1. Nguyên lý chuyển động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354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078313"/>
          </a:xfrm>
          <a:prstGeom prst="rect">
            <a:avLst/>
          </a:prstGeom>
          <a:noFill/>
        </p:spPr>
        <p:txBody>
          <a:bodyPr wrap="square" rtlCol="0">
            <a:spAutoFit/>
          </a:bodyPr>
          <a:lstStyle/>
          <a:p>
            <a:pPr algn="just">
              <a:lnSpc>
                <a:spcPct val="150000"/>
              </a:lnSpc>
            </a:pPr>
            <a:r>
              <a:rPr lang="en-US" sz="2400" smtClean="0">
                <a:latin typeface="Times New Roman" panose="02020603050405020304" pitchFamily="18" charset="0"/>
                <a:cs typeface="Times New Roman" panose="02020603050405020304" pitchFamily="18" charset="0"/>
              </a:rPr>
              <a:t>Để xe có thể chạy đúng theo nguyên lý đã trình bày, trước khi tiến hành khớp nối chương trình thì cần phải xác định trước chiều quay của từng động cơ để từ đó có thể điều khiển sao cho: </a:t>
            </a:r>
          </a:p>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Cặp bánh xe trên cùng một phía của xe có cùng một chiều quay, tránh rơi vào trường hợp hai bánh xe này quay ngược chiều nhau. </a:t>
            </a:r>
          </a:p>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Tốc độ quay quanh trục của các bánh xe là có độ lớn là như nhau để tránh sự mất cân bằng giữa hai cặp bánh xe.</a:t>
            </a:r>
          </a:p>
          <a:p>
            <a:pPr marL="355600" algn="just">
              <a:lnSpc>
                <a:spcPct val="150000"/>
              </a:lnSpc>
            </a:pPr>
            <a:r>
              <a:rPr lang="en-US" sz="2400" b="1" smtClean="0">
                <a:latin typeface="Times New Roman" panose="02020603050405020304" pitchFamily="18" charset="0"/>
                <a:cs typeface="Times New Roman" panose="02020603050405020304" pitchFamily="18" charset="0"/>
              </a:rPr>
              <a:t>Ví dụ</a:t>
            </a:r>
            <a:r>
              <a:rPr lang="en-US" sz="2400" smtClean="0">
                <a:latin typeface="Times New Roman" panose="02020603050405020304" pitchFamily="18" charset="0"/>
                <a:cs typeface="Times New Roman" panose="02020603050405020304" pitchFamily="18" charset="0"/>
              </a:rPr>
              <a:t>: khi các bánh xe cùng quay về phía trước, cặp bên trái có tốc độ cao hơn bên cặp bên phải dẫn đến xe sẽ chạy lệch sang phải.</a:t>
            </a:r>
          </a:p>
        </p:txBody>
      </p:sp>
      <p:sp>
        <p:nvSpPr>
          <p:cNvPr id="5" name="TextBox 4"/>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4.3.1. Nguyên lý chuyển động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227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4" y="1450870"/>
            <a:ext cx="2856151" cy="1800000"/>
          </a:xfrm>
          <a:prstGeom prst="rect">
            <a:avLst/>
          </a:prstGeom>
        </p:spPr>
      </p:pic>
      <p:pic>
        <p:nvPicPr>
          <p:cNvPr id="1026" name="Picture 2" descr="Radio Wave Icon #194838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576" y="1254503"/>
            <a:ext cx="2240133" cy="22401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6097709" y="1498270"/>
            <a:ext cx="2745740" cy="1752600"/>
          </a:xfrm>
          <a:prstGeom prst="rect">
            <a:avLst/>
          </a:prstGeom>
        </p:spPr>
      </p:pic>
      <p:pic>
        <p:nvPicPr>
          <p:cNvPr id="14" name="Picture 7" descr="A circuit board&#10;&#10;Description automatically generated">
            <a:extLst>
              <a:ext uri="{FF2B5EF4-FFF2-40B4-BE49-F238E27FC236}">
                <a16:creationId xmlns="" xmlns:a16="http://schemas.microsoft.com/office/drawing/2014/main" id="{93AAC019-E4D6-4F12-BFA4-0B9048AFEC9A}"/>
              </a:ext>
            </a:extLst>
          </p:cNvPr>
          <p:cNvPicPr>
            <a:picLocks noChangeAspect="1"/>
          </p:cNvPicPr>
          <p:nvPr/>
        </p:nvPicPr>
        <p:blipFill>
          <a:blip r:embed="rId5"/>
          <a:stretch>
            <a:fillRect/>
          </a:stretch>
        </p:blipFill>
        <p:spPr>
          <a:xfrm>
            <a:off x="6080124" y="4396359"/>
            <a:ext cx="2897338" cy="1905000"/>
          </a:xfrm>
          <a:prstGeom prst="rect">
            <a:avLst/>
          </a:prstGeom>
        </p:spPr>
      </p:pic>
      <p:sp>
        <p:nvSpPr>
          <p:cNvPr id="13" name="Up Arrow 12"/>
          <p:cNvSpPr/>
          <p:nvPr/>
        </p:nvSpPr>
        <p:spPr>
          <a:xfrm flipV="1">
            <a:off x="7546378" y="3379975"/>
            <a:ext cx="476927" cy="876300"/>
          </a:xfrm>
          <a:prstGeom prst="upArrow">
            <a:avLst>
              <a:gd name="adj1" fmla="val 50000"/>
              <a:gd name="adj2" fmla="val 10897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descr="A circuit board&#10;&#10;Description automatically generated">
            <a:extLst>
              <a:ext uri="{FF2B5EF4-FFF2-40B4-BE49-F238E27FC236}">
                <a16:creationId xmlns="" xmlns:a16="http://schemas.microsoft.com/office/drawing/2014/main" id="{069413FC-1483-4BFD-9873-0D3614EFFFD7}"/>
              </a:ext>
            </a:extLst>
          </p:cNvPr>
          <p:cNvPicPr>
            <a:picLocks noChangeAspect="1"/>
          </p:cNvPicPr>
          <p:nvPr/>
        </p:nvPicPr>
        <p:blipFill>
          <a:blip r:embed="rId6"/>
          <a:stretch>
            <a:fillRect/>
          </a:stretch>
        </p:blipFill>
        <p:spPr>
          <a:xfrm>
            <a:off x="2983903" y="4114800"/>
            <a:ext cx="2117037" cy="2103882"/>
          </a:xfrm>
          <a:prstGeom prst="rect">
            <a:avLst/>
          </a:prstGeom>
        </p:spPr>
      </p:pic>
      <p:sp>
        <p:nvSpPr>
          <p:cNvPr id="17" name="Up Arrow 16"/>
          <p:cNvSpPr/>
          <p:nvPr/>
        </p:nvSpPr>
        <p:spPr>
          <a:xfrm rot="5400000" flipV="1">
            <a:off x="5441700" y="4930395"/>
            <a:ext cx="360000" cy="720000"/>
          </a:xfrm>
          <a:prstGeom prst="upArrow">
            <a:avLst>
              <a:gd name="adj1" fmla="val 50000"/>
              <a:gd name="adj2" fmla="val 10897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pic>
        <p:nvPicPr>
          <p:cNvPr id="1028" name="Picture 4" descr="Động cơ mô tơ giảm tốc mini vàng DIY 3V - 6V tốc độ 52 - 104 vòng 1 phút -  L0001 | Shopee Việt N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001" y="4475157"/>
            <a:ext cx="1552999" cy="1552999"/>
          </a:xfrm>
          <a:prstGeom prst="rect">
            <a:avLst/>
          </a:prstGeom>
          <a:noFill/>
          <a:extLst>
            <a:ext uri="{909E8E84-426E-40DD-AFC4-6F175D3DCCD1}">
              <a14:hiddenFill xmlns:a14="http://schemas.microsoft.com/office/drawing/2010/main">
                <a:solidFill>
                  <a:srgbClr val="FFFFFF"/>
                </a:solidFill>
              </a14:hiddenFill>
            </a:ext>
          </a:extLst>
        </p:spPr>
      </p:pic>
      <p:sp>
        <p:nvSpPr>
          <p:cNvPr id="19" name="Up Arrow 18"/>
          <p:cNvSpPr/>
          <p:nvPr/>
        </p:nvSpPr>
        <p:spPr>
          <a:xfrm rot="5400000" flipV="1">
            <a:off x="2245760" y="4930395"/>
            <a:ext cx="360000" cy="720000"/>
          </a:xfrm>
          <a:prstGeom prst="upArrow">
            <a:avLst>
              <a:gd name="adj1" fmla="val 50000"/>
              <a:gd name="adj2" fmla="val 10897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20" name="TextBox 19"/>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4.3.2. Sơ đồ điều khiển của xe</a:t>
            </a:r>
            <a:endParaRPr lang="vi-VN" sz="32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48901" y="3202248"/>
            <a:ext cx="2649415" cy="584775"/>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Tay cầm PS2</a:t>
            </a:r>
            <a:endParaRPr lang="en-US" sz="3200">
              <a:latin typeface="Times New Roman" panose="02020603050405020304" pitchFamily="18" charset="0"/>
              <a:cs typeface="Times New Roman" panose="02020603050405020304" pitchFamily="18" charset="0"/>
            </a:endParaRPr>
          </a:p>
        </p:txBody>
      </p:sp>
      <p:sp>
        <p:nvSpPr>
          <p:cNvPr id="22" name="TextBox 21"/>
          <p:cNvSpPr txBox="1"/>
          <p:nvPr/>
        </p:nvSpPr>
        <p:spPr>
          <a:xfrm>
            <a:off x="5791200" y="1003021"/>
            <a:ext cx="3352800" cy="523220"/>
          </a:xfrm>
          <a:prstGeom prst="rect">
            <a:avLst/>
          </a:prstGeom>
          <a:noFill/>
        </p:spPr>
        <p:txBody>
          <a:bodyPr wrap="square" rtlCol="0">
            <a:spAutoFit/>
          </a:bodyPr>
          <a:lstStyle/>
          <a:p>
            <a:pPr algn="ctr"/>
            <a:r>
              <a:rPr lang="en-US" sz="2800" smtClean="0">
                <a:latin typeface="Times New Roman" panose="02020603050405020304" pitchFamily="18" charset="0"/>
                <a:cs typeface="Times New Roman" panose="02020603050405020304" pitchFamily="18" charset="0"/>
              </a:rPr>
              <a:t>Module nhận tín hiệu</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6668788" y="6301359"/>
            <a:ext cx="2232105" cy="523220"/>
          </a:xfrm>
          <a:prstGeom prst="rect">
            <a:avLst/>
          </a:prstGeom>
          <a:noFill/>
        </p:spPr>
        <p:txBody>
          <a:bodyPr wrap="square" rtlCol="0">
            <a:spAutoFit/>
          </a:bodyPr>
          <a:lstStyle/>
          <a:p>
            <a:pPr algn="ctr"/>
            <a:r>
              <a:rPr lang="en-US" sz="2800" smtClean="0">
                <a:latin typeface="Times New Roman" panose="02020603050405020304" pitchFamily="18" charset="0"/>
                <a:cs typeface="Times New Roman" panose="02020603050405020304" pitchFamily="18" charset="0"/>
              </a:rPr>
              <a:t>Arduino Uno</a:t>
            </a:r>
            <a:endParaRPr lang="en-US" sz="2800">
              <a:latin typeface="Times New Roman" panose="02020603050405020304" pitchFamily="18" charset="0"/>
              <a:cs typeface="Times New Roman" panose="02020603050405020304" pitchFamily="18" charset="0"/>
            </a:endParaRPr>
          </a:p>
        </p:txBody>
      </p:sp>
      <p:sp>
        <p:nvSpPr>
          <p:cNvPr id="24" name="TextBox 23"/>
          <p:cNvSpPr txBox="1"/>
          <p:nvPr/>
        </p:nvSpPr>
        <p:spPr>
          <a:xfrm>
            <a:off x="3026299" y="6218682"/>
            <a:ext cx="2232105" cy="523220"/>
          </a:xfrm>
          <a:prstGeom prst="rect">
            <a:avLst/>
          </a:prstGeom>
          <a:noFill/>
        </p:spPr>
        <p:txBody>
          <a:bodyPr wrap="square" rtlCol="0">
            <a:spAutoFit/>
          </a:bodyPr>
          <a:lstStyle/>
          <a:p>
            <a:pPr algn="ctr"/>
            <a:r>
              <a:rPr lang="en-US" sz="2800" smtClean="0">
                <a:latin typeface="Times New Roman" panose="02020603050405020304" pitchFamily="18" charset="0"/>
                <a:cs typeface="Times New Roman" panose="02020603050405020304" pitchFamily="18" charset="0"/>
              </a:rPr>
              <a:t>Driver</a:t>
            </a:r>
            <a:endParaRPr lang="en-US" sz="2800">
              <a:latin typeface="Times New Roman" panose="02020603050405020304" pitchFamily="18" charset="0"/>
              <a:cs typeface="Times New Roman" panose="02020603050405020304" pitchFamily="18" charset="0"/>
            </a:endParaRPr>
          </a:p>
        </p:txBody>
      </p:sp>
      <p:sp>
        <p:nvSpPr>
          <p:cNvPr id="25" name="TextBox 24"/>
          <p:cNvSpPr txBox="1"/>
          <p:nvPr/>
        </p:nvSpPr>
        <p:spPr>
          <a:xfrm>
            <a:off x="145696" y="5877580"/>
            <a:ext cx="2232105" cy="523220"/>
          </a:xfrm>
          <a:prstGeom prst="rect">
            <a:avLst/>
          </a:prstGeom>
          <a:noFill/>
        </p:spPr>
        <p:txBody>
          <a:bodyPr wrap="square" rtlCol="0">
            <a:spAutoFit/>
          </a:bodyPr>
          <a:lstStyle/>
          <a:p>
            <a:pPr algn="ctr"/>
            <a:r>
              <a:rPr lang="en-US" sz="2800" smtClean="0">
                <a:latin typeface="Times New Roman" panose="02020603050405020304" pitchFamily="18" charset="0"/>
                <a:cs typeface="Times New Roman" panose="02020603050405020304" pitchFamily="18" charset="0"/>
              </a:rPr>
              <a:t>Động cơ</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926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424562"/>
          </a:xfrm>
          <a:prstGeom prst="rect">
            <a:avLst/>
          </a:prstGeom>
        </p:spPr>
        <p:txBody>
          <a:bodyPr wrap="square">
            <a:spAutoFit/>
          </a:bodyPr>
          <a:lstStyle/>
          <a:p>
            <a:pPr>
              <a:lnSpc>
                <a:spcPct val="150000"/>
              </a:lnSpc>
            </a:pPr>
            <a:r>
              <a:rPr lang="en-US" sz="2400" smtClean="0">
                <a:latin typeface="Times New Roman" panose="02020603050405020304" pitchFamily="18" charset="0"/>
                <a:cs typeface="Times New Roman" panose="02020603050405020304" pitchFamily="18" charset="0"/>
              </a:rPr>
              <a:t>Cách thức làm việc của hệ thống.</a:t>
            </a:r>
          </a:p>
          <a:p>
            <a:pPr marL="363538" indent="-363538" algn="just">
              <a:lnSpc>
                <a:spcPct val="150000"/>
              </a:lnSpc>
              <a:buFont typeface="Courier New" panose="02070309020205020404" pitchFamily="49" charset="0"/>
              <a:buChar char="o"/>
            </a:pPr>
            <a:r>
              <a:rPr lang="en-US" sz="2300" smtClean="0">
                <a:latin typeface="Times New Roman" panose="02020603050405020304" pitchFamily="18" charset="0"/>
                <a:cs typeface="Times New Roman" panose="02020603050405020304" pitchFamily="18" charset="0"/>
              </a:rPr>
              <a:t>Bật nguồn tay cầm điều khiển và nguồn cho xe, cần chắc chắn rằng tay cầm điều khiển PS2 và module nhận tín hiệu được kết nối với nhau.</a:t>
            </a:r>
          </a:p>
          <a:p>
            <a:pPr marL="363538" indent="-363538" algn="just">
              <a:lnSpc>
                <a:spcPct val="150000"/>
              </a:lnSpc>
              <a:buFont typeface="Courier New" panose="02070309020205020404" pitchFamily="49" charset="0"/>
              <a:buChar char="o"/>
            </a:pPr>
            <a:r>
              <a:rPr lang="en-US" sz="2300" smtClean="0">
                <a:latin typeface="Times New Roman" panose="02020603050405020304" pitchFamily="18" charset="0"/>
                <a:cs typeface="Times New Roman" panose="02020603050405020304" pitchFamily="18" charset="0"/>
              </a:rPr>
              <a:t>Người điều khiển sẽ tác động lên các phím bấm điều khiển, tay cầm PS2 sẽ gửi tín hiệu tới module nhận tín hiệu được gắn trên xe.</a:t>
            </a:r>
          </a:p>
          <a:p>
            <a:pPr marL="363538" indent="-363538" algn="just">
              <a:lnSpc>
                <a:spcPct val="150000"/>
              </a:lnSpc>
              <a:buFont typeface="Courier New" panose="02070309020205020404" pitchFamily="49" charset="0"/>
              <a:buChar char="o"/>
            </a:pPr>
            <a:r>
              <a:rPr lang="en-US" sz="2300" smtClean="0">
                <a:latin typeface="Times New Roman" panose="02020603050405020304" pitchFamily="18" charset="0"/>
                <a:cs typeface="Times New Roman" panose="02020603050405020304" pitchFamily="18" charset="0"/>
              </a:rPr>
              <a:t>Module nhận tín hiệu này sẽ gửi thông tin đến Arduino để Arduino có thể giải mã được tín hiệu gửi đến.</a:t>
            </a:r>
          </a:p>
          <a:p>
            <a:pPr marL="363538" indent="-363538" algn="just">
              <a:lnSpc>
                <a:spcPct val="150000"/>
              </a:lnSpc>
              <a:buFont typeface="Courier New" panose="02070309020205020404" pitchFamily="49" charset="0"/>
              <a:buChar char="o"/>
            </a:pPr>
            <a:r>
              <a:rPr lang="en-US" sz="2300" smtClean="0">
                <a:latin typeface="Times New Roman" panose="02020603050405020304" pitchFamily="18" charset="0"/>
                <a:cs typeface="Times New Roman" panose="02020603050405020304" pitchFamily="18" charset="0"/>
              </a:rPr>
              <a:t>Từ việc giải mã tín hiệu từ bộ điều khiển cầm tay PS2, Arduino sẽ xuất tín hiệu điều khiển lên driver công suất từ đó động cơ sẽ quay làm cho xe chạy.</a:t>
            </a: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4.3.2. Sơ đồ điều khiển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981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9144000" cy="5339923"/>
          </a:xfrm>
          <a:prstGeom prst="rect">
            <a:avLst/>
          </a:prstGeom>
        </p:spPr>
        <p:txBody>
          <a:bodyPr wrap="square">
            <a:spAutoFit/>
          </a:bodyPr>
          <a:lstStyle/>
          <a:p>
            <a:pPr algn="just">
              <a:lnSpc>
                <a:spcPct val="150000"/>
              </a:lnSpc>
            </a:pPr>
            <a:r>
              <a:rPr lang="en-US" sz="2400" smtClean="0">
                <a:latin typeface="Times New Roman" panose="02020603050405020304" pitchFamily="18" charset="0"/>
                <a:cs typeface="Times New Roman" panose="02020603050405020304" pitchFamily="18" charset="0"/>
              </a:rPr>
              <a:t>Để có thể điều khiển xe đúng theo tác động điều khiển thì:</a:t>
            </a:r>
          </a:p>
          <a:p>
            <a:pPr marL="363538" indent="-363538"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Dữ liệu gửi đi là đầy đủ cho tất cả các trạng thái nút bấm và joystick trên tay cầm điều khiển PS2.</a:t>
            </a:r>
          </a:p>
          <a:p>
            <a:pPr marL="363538" indent="-363538"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Xác định rõ chiều quay của động cơ (đã nêu phái trước).</a:t>
            </a:r>
          </a:p>
          <a:p>
            <a:pPr marL="363538" indent="-363538"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Có sự thống nhất giữa tác động điều khiển (trạng thái của nút bấm) và tín hiệu điều khiển. </a:t>
            </a:r>
          </a:p>
          <a:p>
            <a:pPr marL="363538" algn="just">
              <a:spcBef>
                <a:spcPts val="600"/>
              </a:spcBef>
              <a:spcAft>
                <a:spcPts val="600"/>
              </a:spcAft>
            </a:pPr>
            <a:r>
              <a:rPr lang="en-US" sz="2400" smtClean="0">
                <a:latin typeface="Times New Roman" panose="02020603050405020304" pitchFamily="18" charset="0"/>
                <a:cs typeface="Times New Roman" panose="02020603050405020304" pitchFamily="18" charset="0"/>
              </a:rPr>
              <a:t>Điều này có thể hiểu đơn giản là phải xác định trước nút nào cho trạng thái di chuyển tiến/lùi/trái/phải và trạng thái khi tác động, từ đó xác định được dạng dữ liệu gửi đến module tín hiệu tương ứng với các trường hợp này để từ đó có được tín hiệu điều khiển như mong muốn.</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4.3.2. Sơ đồ điều khiển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229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581315"/>
            <a:ext cx="9143999" cy="2985433"/>
          </a:xfrm>
          <a:prstGeom prst="rect">
            <a:avLst/>
          </a:prstGeom>
          <a:noFill/>
        </p:spPr>
        <p:txBody>
          <a:bodyPr wrap="square" rtlCol="0">
            <a:spAutoFit/>
          </a:bodyPr>
          <a:lstStyle/>
          <a:p>
            <a:pPr marL="722313" indent="-368300" algn="just">
              <a:spcBef>
                <a:spcPts val="600"/>
              </a:spcBef>
              <a:spcAft>
                <a:spcPts val="600"/>
              </a:spcAft>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Dự</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arduino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rãi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biệt</a:t>
            </a:r>
            <a:r>
              <a:rPr lang="en-US" sz="2400" smtClean="0">
                <a:latin typeface="Times New Roman" panose="02020603050405020304" pitchFamily="18" charset="0"/>
                <a:cs typeface="Times New Roman" panose="02020603050405020304" pitchFamily="18" charset="0"/>
              </a:rPr>
              <a:t> là</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người mới tiếp cận đến vi điều khiển nói chung và Arduino nói riêng.</a:t>
            </a:r>
            <a:endParaRPr lang="en-US" sz="2400" dirty="0" smtClean="0">
              <a:latin typeface="Times New Roman" panose="02020603050405020304" pitchFamily="18" charset="0"/>
              <a:cs typeface="Times New Roman" panose="02020603050405020304" pitchFamily="18" charset="0"/>
            </a:endParaRPr>
          </a:p>
          <a:p>
            <a:pPr marL="722313" indent="-368300" algn="just">
              <a:spcBef>
                <a:spcPts val="600"/>
              </a:spcBef>
              <a:spcAft>
                <a:spcPts val="6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p>
          <a:p>
            <a:pPr marL="722313" indent="-368300" algn="just">
              <a:spcBef>
                <a:spcPts val="600"/>
              </a:spcBef>
              <a:spcAft>
                <a:spcPts val="6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sinh</a:t>
            </a:r>
            <a:r>
              <a:rPr lang="en-US" sz="2400" smtClean="0">
                <a:latin typeface="Times New Roman" panose="02020603050405020304" pitchFamily="18" charset="0"/>
                <a:cs typeface="Times New Roman" panose="02020603050405020304" pitchFamily="18" charset="0"/>
              </a:rPr>
              <a:t> viên.</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297867" y="44108"/>
            <a:ext cx="4690762"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1</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Lý</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do </a:t>
            </a:r>
            <a:r>
              <a:rPr lang="en-US" sz="4000" b="1" dirty="0" err="1">
                <a:latin typeface="Times New Roman" panose="02020603050405020304" pitchFamily="18" charset="0"/>
                <a:cs typeface="Times New Roman" panose="02020603050405020304" pitchFamily="18" charset="0"/>
              </a:rPr>
              <a:t>chọn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tài</a:t>
            </a:r>
            <a:endParaRPr lang="en-US" sz="40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p:txBody>
      </p:sp>
      <p:pic>
        <p:nvPicPr>
          <p:cNvPr id="1026" name="Picture 2" descr="Carkit 6] Bộ xe Arduino DIY - Dò line, Tránh vật cản, Điều khiển từ xa |  Shopee Việt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682" y="932977"/>
            <a:ext cx="2624948" cy="2624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àm xe điều khiển từ xa bằng Bluetooth - Điều khiển bằng Android với App  Inventor | Cộng đồng Arduino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311" y="932977"/>
            <a:ext cx="3531117" cy="264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58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1143000"/>
            <a:ext cx="7718205" cy="1731414"/>
          </a:xfrm>
          <a:prstGeom prst="rect">
            <a:avLst/>
          </a:prstGeom>
        </p:spPr>
      </p:pic>
      <p:sp>
        <p:nvSpPr>
          <p:cNvPr id="10" name="Rectangle 9"/>
          <p:cNvSpPr/>
          <p:nvPr/>
        </p:nvSpPr>
        <p:spPr>
          <a:xfrm>
            <a:off x="0" y="2857208"/>
            <a:ext cx="9144000" cy="3903954"/>
          </a:xfrm>
          <a:prstGeom prst="rect">
            <a:avLst/>
          </a:prstGeom>
        </p:spPr>
        <p:txBody>
          <a:bodyPr wrap="square">
            <a:spAutoFit/>
          </a:bodyPr>
          <a:lstStyle/>
          <a:p>
            <a:pPr marL="354013" indent="-354013"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Để có thể điều khiển xe chạy nhanh hay chậm, chúng ta sẽ điều chỉnh tốc độ quay của bánh xe hay chính là tốc độ quay của động cơ.</a:t>
            </a:r>
          </a:p>
          <a:p>
            <a:pPr marL="354013" indent="-354013"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Động cơ sử dụng ở đây là động cơ một chiều nên có thể điều chỉnh tốc độ quay của động cơ thông qua việc điều chỉnh điện áp cấp vào động cơ.</a:t>
            </a:r>
          </a:p>
          <a:p>
            <a:pPr marL="354013" indent="-354013"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Phương pháp được sử dụng ở đây là phương pháp băm xung </a:t>
            </a:r>
            <a:r>
              <a:rPr lang="en-US" sz="2400" b="1" smtClean="0">
                <a:latin typeface="Times New Roman" panose="02020603050405020304" pitchFamily="18" charset="0"/>
                <a:cs typeface="Times New Roman" panose="02020603050405020304" pitchFamily="18" charset="0"/>
              </a:rPr>
              <a:t>PWM</a:t>
            </a:r>
            <a:r>
              <a:rPr lang="en-US" sz="2400" smtClean="0">
                <a:latin typeface="Times New Roman" panose="02020603050405020304" pitchFamily="18" charset="0"/>
                <a:cs typeface="Times New Roman" panose="02020603050405020304" pitchFamily="18" charset="0"/>
              </a:rPr>
              <a:t> (</a:t>
            </a:r>
            <a:r>
              <a:rPr lang="en-US" sz="2400" b="1" i="1" u="sng" smtClean="0">
                <a:latin typeface="Times New Roman" panose="02020603050405020304" pitchFamily="18" charset="0"/>
                <a:cs typeface="Times New Roman" panose="02020603050405020304" pitchFamily="18" charset="0"/>
              </a:rPr>
              <a:t>P</a:t>
            </a:r>
            <a:r>
              <a:rPr lang="en-US" sz="2400" i="1" smtClean="0">
                <a:latin typeface="Times New Roman" panose="02020603050405020304" pitchFamily="18" charset="0"/>
                <a:cs typeface="Times New Roman" panose="02020603050405020304" pitchFamily="18" charset="0"/>
              </a:rPr>
              <a:t>ulse </a:t>
            </a:r>
            <a:r>
              <a:rPr lang="en-US" sz="2400" b="1" i="1" u="sng" smtClean="0">
                <a:latin typeface="Times New Roman" panose="02020603050405020304" pitchFamily="18" charset="0"/>
                <a:cs typeface="Times New Roman" panose="02020603050405020304" pitchFamily="18" charset="0"/>
              </a:rPr>
              <a:t>W</a:t>
            </a:r>
            <a:r>
              <a:rPr lang="en-US" sz="2400" i="1" smtClean="0">
                <a:latin typeface="Times New Roman" panose="02020603050405020304" pitchFamily="18" charset="0"/>
                <a:cs typeface="Times New Roman" panose="02020603050405020304" pitchFamily="18" charset="0"/>
              </a:rPr>
              <a:t>idth </a:t>
            </a:r>
            <a:r>
              <a:rPr lang="en-US" sz="2400" b="1" i="1" u="sng" smtClean="0">
                <a:latin typeface="Times New Roman" panose="02020603050405020304" pitchFamily="18" charset="0"/>
                <a:cs typeface="Times New Roman" panose="02020603050405020304" pitchFamily="18" charset="0"/>
              </a:rPr>
              <a:t>M</a:t>
            </a:r>
            <a:r>
              <a:rPr lang="en-US" sz="2400" i="1" smtClean="0">
                <a:latin typeface="Times New Roman" panose="02020603050405020304" pitchFamily="18" charset="0"/>
                <a:cs typeface="Times New Roman" panose="02020603050405020304" pitchFamily="18" charset="0"/>
              </a:rPr>
              <a:t>odulation</a:t>
            </a:r>
            <a:r>
              <a:rPr lang="en-US" sz="2400" smtClean="0">
                <a:latin typeface="Times New Roman" panose="02020603050405020304" pitchFamily="18" charset="0"/>
                <a:cs typeface="Times New Roman" panose="02020603050405020304" pitchFamily="18" charset="0"/>
              </a:rPr>
              <a:t>)</a:t>
            </a:r>
          </a:p>
        </p:txBody>
      </p:sp>
      <p:sp>
        <p:nvSpPr>
          <p:cNvPr id="11" name="TextBox 10"/>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4.3.2. Sơ đồ điều khiển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938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990600"/>
            <a:ext cx="7718205" cy="173141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0" y="2722014"/>
                <a:ext cx="9144000" cy="3895875"/>
              </a:xfrm>
              <a:prstGeom prst="rect">
                <a:avLst/>
              </a:prstGeom>
            </p:spPr>
            <p:txBody>
              <a:bodyPr wrap="square">
                <a:spAutoFit/>
              </a:bodyPr>
              <a:lstStyle/>
              <a:p>
                <a:pPr marL="354013" indent="-354013"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Việc xuất xung PWM có thể dễ dãng được thực hiện trên Arduino nhờ vào câu lệnh </a:t>
                </a:r>
                <a:r>
                  <a:rPr lang="en-US" sz="2400" smtClean="0">
                    <a:latin typeface="Consolas" panose="020B0609020204030204" pitchFamily="49" charset="0"/>
                    <a:cs typeface="Times New Roman" panose="02020603050405020304" pitchFamily="18" charset="0"/>
                  </a:rPr>
                  <a:t>analogWrite()</a:t>
                </a:r>
                <a:r>
                  <a:rPr lang="en-US" sz="2400" smtClean="0">
                    <a:latin typeface="Times New Roman" panose="02020603050405020304" pitchFamily="18" charset="0"/>
                    <a:cs typeface="Times New Roman" panose="02020603050405020304" pitchFamily="18" charset="0"/>
                  </a:rPr>
                  <a:t>.</a:t>
                </a:r>
              </a:p>
              <a:p>
                <a:pPr marL="354013" indent="-354013"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Điện áp trên cấp vào cho động cơ sẽ tỷ lệ với độ rộng xung PWM (Duty cycle – tỷ lệ thời gian mức cao so với chu kì của xung):</a:t>
                </a: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𝑈</m:t>
                          </m:r>
                        </m:e>
                        <m:sub>
                          <m:r>
                            <a:rPr lang="en-US" sz="2400" b="0" i="1" smtClean="0">
                              <a:latin typeface="Cambria Math" panose="02040503050406030204" pitchFamily="18" charset="0"/>
                              <a:cs typeface="Times New Roman" panose="02020603050405020304" pitchFamily="18" charset="0"/>
                            </a:rPr>
                            <m:t>𝑜𝑢𝑡</m:t>
                          </m:r>
                        </m:sub>
                      </m:sSub>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𝑇</m:t>
                              </m:r>
                            </m:e>
                            <m:sub>
                              <m:r>
                                <a:rPr lang="en-US" sz="2400" b="0" i="1" smtClean="0">
                                  <a:latin typeface="Cambria Math" panose="02040503050406030204" pitchFamily="18" charset="0"/>
                                  <a:cs typeface="Times New Roman" panose="02020603050405020304" pitchFamily="18" charset="0"/>
                                </a:rPr>
                                <m:t>𝑜𝑛</m:t>
                              </m:r>
                            </m:sub>
                          </m:sSub>
                        </m:num>
                        <m:den>
                          <m:r>
                            <a:rPr lang="en-US" sz="2400" b="0" i="1" smtClean="0">
                              <a:latin typeface="Cambria Math" panose="02040503050406030204" pitchFamily="18" charset="0"/>
                              <a:cs typeface="Times New Roman" panose="02020603050405020304" pitchFamily="18" charset="0"/>
                            </a:rPr>
                            <m:t>𝑇</m:t>
                          </m:r>
                        </m:den>
                      </m:f>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𝑈</m:t>
                      </m:r>
                    </m:oMath>
                  </m:oMathPara>
                </a14:m>
                <a:endParaRPr lang="en-US" sz="2400" smtClean="0">
                  <a:latin typeface="Times New Roman" panose="02020603050405020304" pitchFamily="18" charset="0"/>
                  <a:cs typeface="Times New Roman" panose="02020603050405020304" pitchFamily="18" charset="0"/>
                </a:endParaRPr>
              </a:p>
              <a:p>
                <a:pPr marL="354013" algn="just">
                  <a:lnSpc>
                    <a:spcPct val="150000"/>
                  </a:lnSpc>
                </a:pPr>
                <a:r>
                  <a:rPr lang="en-US" sz="2400">
                    <a:latin typeface="Times New Roman" panose="02020603050405020304" pitchFamily="18" charset="0"/>
                    <a:cs typeface="Times New Roman" panose="02020603050405020304" pitchFamily="18" charset="0"/>
                  </a:rPr>
                  <a:t>v</a:t>
                </a:r>
                <a:r>
                  <a:rPr lang="en-US" sz="2400" smtClean="0">
                    <a:latin typeface="Times New Roman" panose="02020603050405020304" pitchFamily="18" charset="0"/>
                    <a:cs typeface="Times New Roman" panose="02020603050405020304" pitchFamily="18" charset="0"/>
                  </a:rPr>
                  <a:t>ới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𝑈</m:t>
                    </m:r>
                  </m:oMath>
                </a14:m>
                <a:r>
                  <a:rPr lang="en-US" sz="2400" smtClean="0">
                    <a:latin typeface="Times New Roman" panose="02020603050405020304" pitchFamily="18" charset="0"/>
                    <a:cs typeface="Times New Roman" panose="02020603050405020304" pitchFamily="18" charset="0"/>
                  </a:rPr>
                  <a:t> là điện áp cấp vào cho driver,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𝑈</m:t>
                        </m:r>
                      </m:e>
                      <m:sub>
                        <m:r>
                          <a:rPr lang="en-US" sz="2400" b="0" i="1" smtClean="0">
                            <a:latin typeface="Cambria Math" panose="02040503050406030204" pitchFamily="18" charset="0"/>
                            <a:cs typeface="Times New Roman" panose="02020603050405020304" pitchFamily="18" charset="0"/>
                          </a:rPr>
                          <m:t>𝑜𝑢𝑡</m:t>
                        </m:r>
                      </m:sub>
                    </m:sSub>
                  </m:oMath>
                </a14:m>
                <a:r>
                  <a:rPr lang="en-US" sz="2400" smtClean="0">
                    <a:latin typeface="Times New Roman" panose="02020603050405020304" pitchFamily="18" charset="0"/>
                    <a:cs typeface="Times New Roman" panose="02020603050405020304" pitchFamily="18" charset="0"/>
                  </a:rPr>
                  <a:t> là điện áp cấp cho động cơ</a:t>
                </a:r>
              </a:p>
            </p:txBody>
          </p:sp>
        </mc:Choice>
        <mc:Fallback xmlns="">
          <p:sp>
            <p:nvSpPr>
              <p:cNvPr id="10" name="Rectangle 9"/>
              <p:cNvSpPr>
                <a:spLocks noRot="1" noChangeAspect="1" noMove="1" noResize="1" noEditPoints="1" noAdjustHandles="1" noChangeArrowheads="1" noChangeShapeType="1" noTextEdit="1"/>
              </p:cNvSpPr>
              <p:nvPr/>
            </p:nvSpPr>
            <p:spPr>
              <a:xfrm>
                <a:off x="0" y="2722014"/>
                <a:ext cx="9144000" cy="3895875"/>
              </a:xfrm>
              <a:prstGeom prst="rect">
                <a:avLst/>
              </a:prstGeom>
              <a:blipFill rotWithShape="0">
                <a:blip r:embed="rId4"/>
                <a:stretch>
                  <a:fillRect l="-933" r="-1000" b="-939"/>
                </a:stretch>
              </a:blipFill>
            </p:spPr>
            <p:txBody>
              <a:bodyPr/>
              <a:lstStyle/>
              <a:p>
                <a:r>
                  <a:rPr lang="en-US">
                    <a:noFill/>
                  </a:rPr>
                  <a:t> </a:t>
                </a:r>
              </a:p>
            </p:txBody>
          </p:sp>
        </mc:Fallback>
      </mc:AlternateContent>
      <p:sp>
        <p:nvSpPr>
          <p:cNvPr id="4" name="TextBox 3"/>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4.3.2. Sơ đồ điều khiển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072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iagram, schematic&#10;&#10;Description automatically generated">
            <a:extLst>
              <a:ext uri="{FF2B5EF4-FFF2-40B4-BE49-F238E27FC236}">
                <a16:creationId xmlns="" xmlns:a16="http://schemas.microsoft.com/office/drawing/2014/main" id="{144574C1-6BF7-4B5D-9B01-7B9D3706DEB0}"/>
              </a:ext>
            </a:extLst>
          </p:cNvPr>
          <p:cNvPicPr>
            <a:picLocks noChangeAspect="1"/>
          </p:cNvPicPr>
          <p:nvPr/>
        </p:nvPicPr>
        <p:blipFill>
          <a:blip r:embed="rId3"/>
          <a:stretch>
            <a:fillRect/>
          </a:stretch>
        </p:blipFill>
        <p:spPr>
          <a:xfrm>
            <a:off x="555261" y="1066800"/>
            <a:ext cx="8033475" cy="5062558"/>
          </a:xfrm>
          <a:prstGeom prst="rect">
            <a:avLst/>
          </a:prstGeom>
        </p:spPr>
      </p:pic>
      <p:sp>
        <p:nvSpPr>
          <p:cNvPr id="8" name="TextBox 7"/>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4.3.3. Mạch điều khiển của xe</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324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4.3.3. Mạch điều khiển của xe</a:t>
            </a:r>
            <a:endParaRPr lang="vi-VN"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914400"/>
            <a:ext cx="9144000" cy="5078313"/>
          </a:xfrm>
          <a:prstGeom prst="rect">
            <a:avLst/>
          </a:prstGeom>
        </p:spPr>
        <p:txBody>
          <a:bodyPr wrap="square">
            <a:spAutoFit/>
          </a:bodyPr>
          <a:lstStyle/>
          <a:p>
            <a:pPr algn="just">
              <a:lnSpc>
                <a:spcPct val="150000"/>
              </a:lnSpc>
            </a:pPr>
            <a:r>
              <a:rPr lang="en-US" sz="2400" smtClean="0">
                <a:latin typeface="Times New Roman" panose="02020603050405020304" pitchFamily="18" charset="0"/>
                <a:cs typeface="Times New Roman" panose="02020603050405020304" pitchFamily="18" charset="0"/>
              </a:rPr>
              <a:t>Trong sơ đồ mạch điện này:</a:t>
            </a:r>
          </a:p>
          <a:p>
            <a:pPr marL="363538" indent="-363538"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Có bốn động cơ một chiều, mà mỗi module driver chỉ có thể chyaj được hai động cơ nên sẽ cần hai module L298. </a:t>
            </a:r>
          </a:p>
          <a:p>
            <a:pPr marL="363538" indent="-363538"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Sử dụng hai pin 18650 3.7V mặc nối tiếp nhau tạo thành nguồn 7.4V để cấp nguồn cho; 02 module driver L298 và module Arduino Uno.</a:t>
            </a:r>
          </a:p>
          <a:p>
            <a:pPr marL="363538" indent="-363538"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Tín hiệu điều khiển động cơ cho các cặp động cơ cùng một phía được nối chung với nhau để đảm bảo yêu cầu về điều khiển.</a:t>
            </a:r>
          </a:p>
          <a:p>
            <a:pPr marL="363538" indent="-363538"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Các chân điều khiển tốc độ động cơ sẽ được nối đến chân có khả năng xuất xung PWM trên Arduino.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392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4969" y="76200"/>
            <a:ext cx="6768445" cy="707886"/>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5. Kết quả đạt được</a:t>
            </a:r>
            <a:endParaRPr lang="vi-VN" sz="4000" b="1" dirty="0">
              <a:latin typeface="Times New Roman" panose="02020603050405020304" pitchFamily="18" charset="0"/>
              <a:cs typeface="Times New Roman" panose="02020603050405020304" pitchFamily="18" charset="0"/>
            </a:endParaRPr>
          </a:p>
        </p:txBody>
      </p:sp>
      <p:pic>
        <p:nvPicPr>
          <p:cNvPr id="2" name="206829993722832199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42016" y="1066800"/>
            <a:ext cx="8134350" cy="4572000"/>
          </a:xfrm>
          <a:prstGeom prst="rect">
            <a:avLst/>
          </a:prstGeom>
        </p:spPr>
      </p:pic>
      <p:sp>
        <p:nvSpPr>
          <p:cNvPr id="8" name="TextBox 7"/>
          <p:cNvSpPr txBox="1"/>
          <p:nvPr/>
        </p:nvSpPr>
        <p:spPr>
          <a:xfrm>
            <a:off x="2023153" y="5791200"/>
            <a:ext cx="5172075" cy="707886"/>
          </a:xfrm>
          <a:prstGeom prst="rect">
            <a:avLst/>
          </a:prstGeom>
          <a:noFill/>
        </p:spPr>
        <p:txBody>
          <a:bodyPr wrap="square" rtlCol="0">
            <a:spAutoFit/>
          </a:bodyPr>
          <a:lstStyle/>
          <a:p>
            <a:pPr algn="ctr"/>
            <a:r>
              <a:rPr lang="en-US" sz="4000" smtClean="0">
                <a:latin typeface="Times New Roman" panose="02020603050405020304" pitchFamily="18" charset="0"/>
                <a:cs typeface="Times New Roman" panose="02020603050405020304" pitchFamily="18" charset="0"/>
              </a:rPr>
              <a:t>Kết quả xe chạy</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46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4969" y="76200"/>
            <a:ext cx="6768445" cy="707886"/>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5. </a:t>
            </a:r>
            <a:r>
              <a:rPr lang="vi-VN" sz="4000" b="1">
                <a:latin typeface="Times New Roman" panose="02020603050405020304" pitchFamily="18" charset="0"/>
                <a:cs typeface="Times New Roman" panose="02020603050405020304" pitchFamily="18" charset="0"/>
              </a:rPr>
              <a:t>Kết quả và định hướng </a:t>
            </a:r>
            <a:endParaRPr lang="vi-VN" sz="4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1143000"/>
            <a:ext cx="9144000" cy="5078313"/>
          </a:xfrm>
          <a:prstGeom prst="rect">
            <a:avLst/>
          </a:prstGeom>
          <a:noFill/>
        </p:spPr>
        <p:txBody>
          <a:bodyPr wrap="square" rtlCol="0">
            <a:spAutoFit/>
          </a:bodyPr>
          <a:lstStyle/>
          <a:p>
            <a:pPr marL="355600" indent="-355600">
              <a:lnSpc>
                <a:spcPct val="150000"/>
              </a:lnSpc>
              <a:buFont typeface="Courier New" panose="02070309020205020404" pitchFamily="49" charset="0"/>
              <a:buChar char="o"/>
            </a:pPr>
            <a:r>
              <a:rPr lang="en-US" sz="2400" b="1" smtClean="0">
                <a:latin typeface="Times New Roman" panose="02020603050405020304" pitchFamily="18" charset="0"/>
                <a:cs typeface="Times New Roman" panose="02020603050405020304" pitchFamily="18" charset="0"/>
              </a:rPr>
              <a:t>Các vấn đề đã làm được:</a:t>
            </a:r>
          </a:p>
          <a:p>
            <a:pPr marL="723900" indent="-368300">
              <a:lnSpc>
                <a:spcPct val="150000"/>
              </a:lnSpc>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Chế tạo và lắp ráp được 01 mô hình xe điều khiển từ xa</a:t>
            </a:r>
          </a:p>
          <a:p>
            <a:pPr marL="723900" indent="-368300">
              <a:lnSpc>
                <a:spcPct val="150000"/>
              </a:lnSpc>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Xe vận hành đúng như mong muốn: tiến/ lùi/ quay trái/ quay phải</a:t>
            </a:r>
          </a:p>
          <a:p>
            <a:pPr marL="342900" indent="-342900">
              <a:lnSpc>
                <a:spcPct val="150000"/>
              </a:lnSpc>
              <a:buFont typeface="Courier New" panose="02070309020205020404" pitchFamily="49" charset="0"/>
              <a:buChar char="o"/>
            </a:pPr>
            <a:r>
              <a:rPr lang="vi-VN" sz="2400" b="1">
                <a:latin typeface="Times New Roman" panose="02020603050405020304" pitchFamily="18" charset="0"/>
                <a:cs typeface="Times New Roman" panose="02020603050405020304" pitchFamily="18" charset="0"/>
              </a:rPr>
              <a:t>Các vấn đề còn tồn </a:t>
            </a:r>
            <a:r>
              <a:rPr lang="vi-VN" sz="2400" b="1" smtClean="0">
                <a:latin typeface="Times New Roman" panose="02020603050405020304" pitchFamily="18" charset="0"/>
                <a:cs typeface="Times New Roman" panose="02020603050405020304" pitchFamily="18" charset="0"/>
              </a:rPr>
              <a:t>tại</a:t>
            </a:r>
            <a:r>
              <a:rPr lang="en-US" sz="2400" b="1" smtClean="0">
                <a:latin typeface="Times New Roman" panose="02020603050405020304" pitchFamily="18" charset="0"/>
                <a:cs typeface="Times New Roman" panose="02020603050405020304" pitchFamily="18" charset="0"/>
              </a:rPr>
              <a:t>:</a:t>
            </a:r>
          </a:p>
          <a:p>
            <a:pPr marL="723900" indent="-368300">
              <a:lnSpc>
                <a:spcPct val="150000"/>
              </a:lnSpc>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Khung xe thô sơ, không có tính thẩm mỹ</a:t>
            </a:r>
          </a:p>
          <a:p>
            <a:pPr marL="723900" indent="-368300">
              <a:lnSpc>
                <a:spcPct val="150000"/>
              </a:lnSpc>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Khoảng cách kết nối còn hạn chế, đối khi bị trục trặc do gặp vật cản tín hiệu</a:t>
            </a:r>
          </a:p>
          <a:p>
            <a:pPr marL="723900" indent="-368300">
              <a:lnSpc>
                <a:spcPct val="150000"/>
              </a:lnSpc>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Thông tin truyền theo kiểu một chiều, chưa có thông tin phản hồi về vị trí của xe, bánh xe, …</a:t>
            </a:r>
          </a:p>
        </p:txBody>
      </p:sp>
    </p:spTree>
    <p:extLst>
      <p:ext uri="{BB962C8B-B14F-4D97-AF65-F5344CB8AC3E}">
        <p14:creationId xmlns:p14="http://schemas.microsoft.com/office/powerpoint/2010/main" val="1705835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873339"/>
          </a:xfrm>
          <a:prstGeom prst="rect">
            <a:avLst/>
          </a:prstGeom>
        </p:spPr>
        <p:txBody>
          <a:bodyPr wrap="square">
            <a:spAutoFit/>
          </a:bodyPr>
          <a:lstStyle/>
          <a:p>
            <a:pPr marL="342900" indent="-342900">
              <a:lnSpc>
                <a:spcPct val="150000"/>
              </a:lnSpc>
              <a:spcAft>
                <a:spcPts val="600"/>
              </a:spcAft>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Định hướng của đề tài </a:t>
            </a:r>
          </a:p>
          <a:p>
            <a:pPr marL="723900" indent="-368300" algn="just">
              <a:lnSpc>
                <a:spcPct val="150000"/>
              </a:lnSpc>
              <a:spcAft>
                <a:spcPts val="600"/>
              </a:spcAft>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thước</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của 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a:t>
            </a:r>
          </a:p>
          <a:p>
            <a:pPr marL="723900" indent="-368300" algn="just">
              <a:lnSpc>
                <a:spcPct val="150000"/>
              </a:lnSpc>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Bổ sung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module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phương thức khác như là Bluetooth, wifi, …</a:t>
            </a:r>
            <a:endParaRPr lang="en-US" sz="2400" dirty="0">
              <a:latin typeface="Times New Roman" panose="02020603050405020304" pitchFamily="18" charset="0"/>
              <a:cs typeface="Times New Roman" panose="02020603050405020304" pitchFamily="18" charset="0"/>
            </a:endParaRPr>
          </a:p>
          <a:p>
            <a:pPr marL="723900" indent="-368300" algn="just">
              <a:lnSpc>
                <a:spcPct val="150000"/>
              </a:lnSpc>
              <a:spcAft>
                <a:spcPts val="600"/>
              </a:spcAft>
              <a:buFont typeface="Wingdings" panose="05000000000000000000" pitchFamily="2" charset="2"/>
              <a:buChar char="§"/>
            </a:pPr>
            <a:r>
              <a:rPr lang="en-US" sz="2400" dirty="0" err="1">
                <a:latin typeface="Times New Roman" panose="02020603050405020304" pitchFamily="18" charset="0"/>
                <a:cs typeface="Times New Roman" panose="02020603050405020304" pitchFamily="18" charset="0"/>
              </a:rPr>
              <a:t>Thiết</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nhận được tín hiệu phản hồi trạng thái của xe.</a:t>
            </a:r>
          </a:p>
          <a:p>
            <a:pPr marL="723900" indent="-368300" algn="just">
              <a:lnSpc>
                <a:spcPct val="150000"/>
              </a:lnSpc>
              <a:spcAft>
                <a:spcPts val="600"/>
              </a:spcAft>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module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cứng</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phục vụ cho việc vận hành xe theo chế độ tự hành như là: bánh xe mecanum/ omni, module dò đường, vạch dò đường, module định vị, …</a:t>
            </a:r>
            <a:endParaRPr lang="en-US" sz="2400" dirty="0">
              <a:latin typeface="Arial"/>
              <a:cs typeface="Arial"/>
            </a:endParaRPr>
          </a:p>
        </p:txBody>
      </p:sp>
      <p:sp>
        <p:nvSpPr>
          <p:cNvPr id="5" name="TextBox 4"/>
          <p:cNvSpPr txBox="1"/>
          <p:nvPr/>
        </p:nvSpPr>
        <p:spPr>
          <a:xfrm>
            <a:off x="1224969" y="76200"/>
            <a:ext cx="6768445" cy="707886"/>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5. </a:t>
            </a:r>
            <a:r>
              <a:rPr lang="vi-VN" sz="4000" b="1">
                <a:latin typeface="Times New Roman" panose="02020603050405020304" pitchFamily="18" charset="0"/>
                <a:cs typeface="Times New Roman" panose="02020603050405020304" pitchFamily="18" charset="0"/>
              </a:rPr>
              <a:t>Kết quả và định hướng </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62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1600"/>
            <a:ext cx="9144000" cy="4394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chemeClr val="tx1"/>
                </a:solidFill>
                <a:latin typeface="Arial" panose="020B0604020202020204" pitchFamily="34" charset="0"/>
                <a:cs typeface="Arial" panose="020B0604020202020204" pitchFamily="34" charset="0"/>
              </a:rPr>
              <a:t>Xin </a:t>
            </a:r>
            <a:r>
              <a:rPr lang="en-US" sz="9600" dirty="0" err="1" smtClean="0">
                <a:solidFill>
                  <a:schemeClr val="tx1"/>
                </a:solidFill>
                <a:latin typeface="Arial" panose="020B0604020202020204" pitchFamily="34" charset="0"/>
                <a:cs typeface="Arial" panose="020B0604020202020204" pitchFamily="34" charset="0"/>
              </a:rPr>
              <a:t>cảm</a:t>
            </a:r>
            <a:r>
              <a:rPr lang="en-US" sz="9600" dirty="0" smtClean="0">
                <a:solidFill>
                  <a:schemeClr val="tx1"/>
                </a:solidFill>
                <a:latin typeface="Arial" panose="020B0604020202020204" pitchFamily="34" charset="0"/>
                <a:cs typeface="Arial" panose="020B0604020202020204" pitchFamily="34" charset="0"/>
              </a:rPr>
              <a:t> </a:t>
            </a:r>
            <a:r>
              <a:rPr lang="en-US" sz="9600" dirty="0" err="1" smtClean="0">
                <a:solidFill>
                  <a:schemeClr val="tx1"/>
                </a:solidFill>
                <a:latin typeface="Arial" panose="020B0604020202020204" pitchFamily="34" charset="0"/>
                <a:cs typeface="Arial" panose="020B0604020202020204" pitchFamily="34" charset="0"/>
              </a:rPr>
              <a:t>ơn</a:t>
            </a:r>
            <a:r>
              <a:rPr lang="en-US" sz="9600" dirty="0" smtClean="0">
                <a:solidFill>
                  <a:schemeClr val="tx1"/>
                </a:solidFill>
                <a:latin typeface="Arial" panose="020B0604020202020204" pitchFamily="34" charset="0"/>
                <a:cs typeface="Arial" panose="020B0604020202020204" pitchFamily="34" charset="0"/>
              </a:rPr>
              <a:t> </a:t>
            </a:r>
            <a:r>
              <a:rPr lang="en-US" sz="9600" err="1" smtClean="0">
                <a:solidFill>
                  <a:schemeClr val="tx1"/>
                </a:solidFill>
                <a:latin typeface="Arial" panose="020B0604020202020204" pitchFamily="34" charset="0"/>
                <a:cs typeface="Arial" panose="020B0604020202020204" pitchFamily="34" charset="0"/>
              </a:rPr>
              <a:t>thầy</a:t>
            </a:r>
            <a:r>
              <a:rPr lang="en-US" sz="9600" smtClean="0">
                <a:solidFill>
                  <a:schemeClr val="tx1"/>
                </a:solidFill>
                <a:latin typeface="Arial" panose="020B0604020202020204" pitchFamily="34" charset="0"/>
                <a:cs typeface="Arial" panose="020B0604020202020204" pitchFamily="34" charset="0"/>
              </a:rPr>
              <a:t> cô &amp; các bạn </a:t>
            </a:r>
            <a:r>
              <a:rPr lang="en-US" sz="9600" dirty="0" err="1" smtClean="0">
                <a:solidFill>
                  <a:schemeClr val="tx1"/>
                </a:solidFill>
                <a:latin typeface="Arial" panose="020B0604020202020204" pitchFamily="34" charset="0"/>
                <a:cs typeface="Arial" panose="020B0604020202020204" pitchFamily="34" charset="0"/>
              </a:rPr>
              <a:t>đã</a:t>
            </a:r>
            <a:r>
              <a:rPr lang="en-US" sz="9600" dirty="0" smtClean="0">
                <a:solidFill>
                  <a:schemeClr val="tx1"/>
                </a:solidFill>
                <a:latin typeface="Arial" panose="020B0604020202020204" pitchFamily="34" charset="0"/>
                <a:cs typeface="Arial" panose="020B0604020202020204" pitchFamily="34" charset="0"/>
              </a:rPr>
              <a:t> </a:t>
            </a:r>
            <a:r>
              <a:rPr lang="en-US" sz="9600" dirty="0" err="1" smtClean="0">
                <a:solidFill>
                  <a:schemeClr val="tx1"/>
                </a:solidFill>
                <a:latin typeface="Arial" panose="020B0604020202020204" pitchFamily="34" charset="0"/>
                <a:cs typeface="Arial" panose="020B0604020202020204" pitchFamily="34" charset="0"/>
              </a:rPr>
              <a:t>lắng</a:t>
            </a:r>
            <a:r>
              <a:rPr lang="en-US" sz="9600" dirty="0" smtClean="0">
                <a:solidFill>
                  <a:schemeClr val="tx1"/>
                </a:solidFill>
                <a:latin typeface="Arial" panose="020B0604020202020204" pitchFamily="34" charset="0"/>
                <a:cs typeface="Arial" panose="020B0604020202020204" pitchFamily="34" charset="0"/>
              </a:rPr>
              <a:t> </a:t>
            </a:r>
            <a:r>
              <a:rPr lang="en-US" sz="9600" dirty="0" err="1" smtClean="0">
                <a:solidFill>
                  <a:schemeClr val="tx1"/>
                </a:solidFill>
                <a:latin typeface="Arial" panose="020B0604020202020204" pitchFamily="34" charset="0"/>
                <a:cs typeface="Arial" panose="020B0604020202020204" pitchFamily="34" charset="0"/>
              </a:rPr>
              <a:t>nghe</a:t>
            </a:r>
            <a:r>
              <a:rPr lang="en-US" sz="9600" dirty="0" smtClean="0">
                <a:solidFill>
                  <a:schemeClr val="tx1"/>
                </a:solidFill>
                <a:latin typeface="Arial" panose="020B0604020202020204" pitchFamily="34" charset="0"/>
                <a:cs typeface="Arial" panose="020B0604020202020204" pitchFamily="34" charset="0"/>
              </a:rPr>
              <a:t> </a:t>
            </a:r>
            <a:endParaRPr lang="en-US" sz="9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86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122953" y="72244"/>
            <a:ext cx="6898092"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a:t>
            </a:r>
            <a:r>
              <a:rPr lang="en-US" sz="4000" b="1" err="1" smtClean="0">
                <a:latin typeface="Times New Roman" panose="02020603050405020304" pitchFamily="18" charset="0"/>
                <a:cs typeface="Times New Roman" panose="02020603050405020304" pitchFamily="18" charset="0"/>
              </a:rPr>
              <a:t>Mục</a:t>
            </a:r>
            <a:r>
              <a:rPr lang="en-US" sz="4000" b="1" smtClean="0">
                <a:latin typeface="Times New Roman" panose="02020603050405020304" pitchFamily="18" charset="0"/>
                <a:cs typeface="Times New Roman" panose="02020603050405020304" pitchFamily="18" charset="0"/>
              </a:rPr>
              <a:t> tiêu, </a:t>
            </a:r>
            <a:r>
              <a:rPr lang="en-US" sz="4000" b="1" dirty="0" err="1">
                <a:latin typeface="Times New Roman" panose="02020603050405020304" pitchFamily="18" charset="0"/>
                <a:cs typeface="Times New Roman" panose="02020603050405020304" pitchFamily="18" charset="0"/>
              </a:rPr>
              <a:t>nhiệm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vụ</a:t>
            </a:r>
            <a:r>
              <a:rPr lang="en-US" sz="4000" b="1" dirty="0">
                <a:latin typeface="Times New Roman" panose="02020603050405020304" pitchFamily="18" charset="0"/>
                <a:cs typeface="Times New Roman" panose="02020603050405020304" pitchFamily="18" charset="0"/>
              </a:rPr>
              <a:t> </a:t>
            </a:r>
          </a:p>
        </p:txBody>
      </p:sp>
      <p:sp>
        <p:nvSpPr>
          <p:cNvPr id="2" name="Rectangle 1"/>
          <p:cNvSpPr/>
          <p:nvPr/>
        </p:nvSpPr>
        <p:spPr>
          <a:xfrm>
            <a:off x="0" y="1040913"/>
            <a:ext cx="9143999" cy="4739759"/>
          </a:xfrm>
          <a:prstGeom prst="rect">
            <a:avLst/>
          </a:prstGeom>
        </p:spPr>
        <p:txBody>
          <a:bodyPr wrap="square">
            <a:spAutoFit/>
          </a:bodyPr>
          <a:lstStyle/>
          <a:p>
            <a:pPr marL="363538" indent="-342900" algn="just">
              <a:lnSpc>
                <a:spcPct val="150000"/>
              </a:lnSpc>
              <a:spcBef>
                <a:spcPts val="600"/>
              </a:spcBef>
              <a:spcAft>
                <a:spcPts val="600"/>
              </a:spcAft>
              <a:buFont typeface="Courier New" panose="02070309020205020404" pitchFamily="49" charset="0"/>
              <a:buChar char="o"/>
            </a:pPr>
            <a:r>
              <a:rPr lang="en-US" sz="2400" b="1" smtClean="0">
                <a:latin typeface="Times New Roman" panose="02020603050405020304" pitchFamily="18" charset="0"/>
                <a:cs typeface="Times New Roman" panose="02020603050405020304" pitchFamily="18" charset="0"/>
              </a:rPr>
              <a:t>Mục </a:t>
            </a:r>
            <a:r>
              <a:rPr lang="en-US" sz="2400" b="1">
                <a:latin typeface="Times New Roman" panose="02020603050405020304" pitchFamily="18" charset="0"/>
                <a:cs typeface="Times New Roman" panose="02020603050405020304" pitchFamily="18" charset="0"/>
              </a:rPr>
              <a:t>tiêu </a:t>
            </a:r>
          </a:p>
          <a:p>
            <a:pPr marL="722313" lvl="0" indent="-368300" algn="just">
              <a:lnSpc>
                <a:spcPct val="150000"/>
              </a:lnSpc>
              <a:spcBef>
                <a:spcPts val="600"/>
              </a:spcBef>
              <a:spcAft>
                <a:spcPts val="600"/>
              </a:spcAft>
              <a:buFont typeface="Arial" panose="020B0604020202020204" pitchFamily="34" charset="0"/>
              <a:buChar char="•"/>
            </a:pPr>
            <a:r>
              <a:rPr lang="en-US" sz="2400" smtClean="0">
                <a:latin typeface="Times New Roman" panose="02020603050405020304" pitchFamily="18" charset="0"/>
                <a:cs typeface="Times New Roman" panose="02020603050405020304" pitchFamily="18" charset="0"/>
              </a:rPr>
              <a:t>Thiết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endParaRPr lang="en-US" sz="2400" dirty="0">
              <a:latin typeface="Times New Roman" panose="02020603050405020304" pitchFamily="18" charset="0"/>
              <a:cs typeface="Times New Roman" panose="02020603050405020304" pitchFamily="18" charset="0"/>
            </a:endParaRPr>
          </a:p>
          <a:p>
            <a:pPr marL="722313" lvl="0" indent="-368300" algn="just">
              <a:lnSpc>
                <a:spcPct val="150000"/>
              </a:lnSpc>
              <a:spcBef>
                <a:spcPts val="600"/>
              </a:spcBef>
              <a:spcAft>
                <a:spcPts val="6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đi thẳng, đi lùi, quay trái và quay phải.</a:t>
            </a:r>
            <a:endParaRPr lang="en-US" sz="2400" dirty="0">
              <a:latin typeface="Times New Roman" panose="02020603050405020304" pitchFamily="18" charset="0"/>
              <a:cs typeface="Times New Roman" panose="02020603050405020304" pitchFamily="18" charset="0"/>
            </a:endParaRPr>
          </a:p>
          <a:p>
            <a:pPr marL="722313" lvl="0" indent="-368300" algn="just">
              <a:lnSpc>
                <a:spcPct val="150000"/>
              </a:lnSpc>
              <a:spcBef>
                <a:spcPts val="600"/>
              </a:spcBef>
              <a:spcAft>
                <a:spcPts val="6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khiển</a:t>
            </a:r>
            <a:r>
              <a:rPr lang="en-US" sz="2400">
                <a:latin typeface="Times New Roman" panose="02020603050405020304" pitchFamily="18" charset="0"/>
                <a:cs typeface="Times New Roman" panose="02020603050405020304" pitchFamily="18" charset="0"/>
              </a:rPr>
              <a:t>  </a:t>
            </a:r>
          </a:p>
          <a:p>
            <a:pPr marL="363538" indent="-363538" algn="just">
              <a:lnSpc>
                <a:spcPct val="150000"/>
              </a:lnSpc>
              <a:spcBef>
                <a:spcPts val="600"/>
              </a:spcBef>
              <a:spcAft>
                <a:spcPts val="600"/>
              </a:spcAft>
              <a:buFont typeface="Courier New" panose="02070309020205020404" pitchFamily="49" charset="0"/>
              <a:buChar char="o"/>
            </a:pPr>
            <a:r>
              <a:rPr lang="en-US" sz="2400" b="1" smtClean="0">
                <a:latin typeface="Times New Roman" panose="02020603050405020304" pitchFamily="18" charset="0"/>
                <a:cs typeface="Times New Roman" panose="02020603050405020304" pitchFamily="18" charset="0"/>
              </a:rPr>
              <a:t>Nhiệm </a:t>
            </a:r>
            <a:r>
              <a:rPr lang="en-US" sz="2400" b="1">
                <a:latin typeface="Times New Roman" panose="02020603050405020304" pitchFamily="18" charset="0"/>
                <a:cs typeface="Times New Roman" panose="02020603050405020304" pitchFamily="18" charset="0"/>
              </a:rPr>
              <a:t>vụ</a:t>
            </a:r>
          </a:p>
          <a:p>
            <a:pPr marL="354013" algn="just">
              <a:lnSpc>
                <a:spcPct val="150000"/>
              </a:lnSpc>
              <a:spcBef>
                <a:spcPts val="600"/>
              </a:spcBef>
              <a:spcAft>
                <a:spcPts val="600"/>
              </a:spcAft>
            </a:pPr>
            <a:r>
              <a:rPr lang="en-US" sz="2400">
                <a:latin typeface="Times New Roman" panose="02020603050405020304" pitchFamily="18" charset="0"/>
                <a:cs typeface="Times New Roman" panose="02020603050405020304" pitchFamily="18" charset="0"/>
              </a:rPr>
              <a:t>Hoàn thành bản báo cáo kết quả nghiên cứu và có sản phẩm thực tế</a:t>
            </a:r>
            <a:r>
              <a:rPr lang="en-US" sz="2400">
                <a:cs typeface="Calibri"/>
              </a:rPr>
              <a:t> </a:t>
            </a:r>
            <a:endParaRPr lang="en-US" sz="2400"/>
          </a:p>
        </p:txBody>
      </p:sp>
      <p:sp>
        <p:nvSpPr>
          <p:cNvPr id="3" name="Rectangle 2"/>
          <p:cNvSpPr/>
          <p:nvPr/>
        </p:nvSpPr>
        <p:spPr>
          <a:xfrm>
            <a:off x="223934" y="1227232"/>
            <a:ext cx="2068297" cy="769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7200" y="4419014"/>
            <a:ext cx="1754155" cy="830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683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184897" y="118342"/>
            <a:ext cx="6898092" cy="707886"/>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3 </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Phạm</a:t>
            </a:r>
            <a:r>
              <a:rPr lang="en-US" sz="4000" b="1" dirty="0">
                <a:latin typeface="Times New Roman" panose="02020603050405020304" pitchFamily="18" charset="0"/>
                <a:cs typeface="Times New Roman" panose="02020603050405020304" pitchFamily="18" charset="0"/>
              </a:rPr>
              <a:t> vi </a:t>
            </a:r>
            <a:r>
              <a:rPr lang="en-US" sz="4000" b="1" err="1">
                <a:latin typeface="Times New Roman" panose="02020603050405020304" pitchFamily="18" charset="0"/>
                <a:cs typeface="Times New Roman" panose="02020603050405020304" pitchFamily="18" charset="0"/>
              </a:rPr>
              <a:t>nghiên</a:t>
            </a:r>
            <a:r>
              <a:rPr lang="en-US" sz="4000" b="1">
                <a:latin typeface="Times New Roman" panose="02020603050405020304" pitchFamily="18" charset="0"/>
                <a:cs typeface="Times New Roman" panose="02020603050405020304" pitchFamily="18" charset="0"/>
              </a:rPr>
              <a:t> </a:t>
            </a:r>
            <a:r>
              <a:rPr lang="en-US" sz="4000" b="1" smtClean="0">
                <a:latin typeface="Times New Roman" panose="02020603050405020304" pitchFamily="18" charset="0"/>
                <a:cs typeface="Times New Roman" panose="02020603050405020304" pitchFamily="18" charset="0"/>
              </a:rPr>
              <a:t>cứu</a:t>
            </a:r>
            <a:endParaRPr lang="en-US" sz="4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909632"/>
            <a:ext cx="9143999" cy="5078313"/>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vi-VN" sz="2400" b="1">
                <a:latin typeface="+mj-lt"/>
              </a:rPr>
              <a:t>Phạm vi nghiên cứu</a:t>
            </a:r>
          </a:p>
          <a:p>
            <a:pPr marL="714375" indent="-342900" algn="just">
              <a:lnSpc>
                <a:spcPct val="150000"/>
              </a:lnSpc>
              <a:buFont typeface="Wingdings" panose="05000000000000000000" pitchFamily="2" charset="2"/>
              <a:buChar char="§"/>
            </a:pPr>
            <a:r>
              <a:rPr lang="vi-VN" sz="2400">
                <a:latin typeface="+mj-lt"/>
              </a:rPr>
              <a:t>Nghiên cứu thiết kế chế tạo mô hình xe điều khiển tại phòng thí nghiệm </a:t>
            </a:r>
            <a:r>
              <a:rPr lang="en-US" sz="2400">
                <a:latin typeface="Times New Roman" panose="02020603050405020304" pitchFamily="18" charset="0"/>
                <a:cs typeface="Times New Roman" panose="02020603050405020304" pitchFamily="18" charset="0"/>
              </a:rPr>
              <a:t>B</a:t>
            </a:r>
            <a:r>
              <a:rPr lang="vi-VN" sz="2400" smtClean="0">
                <a:latin typeface="Times New Roman" panose="02020603050405020304" pitchFamily="18" charset="0"/>
                <a:cs typeface="Times New Roman" panose="02020603050405020304" pitchFamily="18" charset="0"/>
              </a:rPr>
              <a:t>ộ môn</a:t>
            </a:r>
            <a:r>
              <a:rPr lang="en-US" sz="2400" smtClean="0">
                <a:latin typeface="Times New Roman" panose="02020603050405020304" pitchFamily="18" charset="0"/>
                <a:cs typeface="Times New Roman" panose="02020603050405020304" pitchFamily="18" charset="0"/>
              </a:rPr>
              <a:t> Kỹ thuật</a:t>
            </a:r>
            <a:r>
              <a:rPr lang="vi-VN"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a:t>
            </a:r>
            <a:r>
              <a:rPr lang="vi-VN" sz="2400" smtClean="0">
                <a:latin typeface="Times New Roman" panose="02020603050405020304" pitchFamily="18" charset="0"/>
                <a:cs typeface="Times New Roman" panose="02020603050405020304" pitchFamily="18" charset="0"/>
              </a:rPr>
              <a:t>ơ </a:t>
            </a:r>
            <a:r>
              <a:rPr lang="en-US" sz="2400">
                <a:latin typeface="Times New Roman" panose="02020603050405020304" pitchFamily="18" charset="0"/>
                <a:cs typeface="Times New Roman" panose="02020603050405020304" pitchFamily="18" charset="0"/>
              </a:rPr>
              <a:t>Đ</a:t>
            </a:r>
            <a:r>
              <a:rPr lang="vi-VN" sz="2400" smtClean="0">
                <a:latin typeface="Times New Roman" panose="02020603050405020304" pitchFamily="18" charset="0"/>
                <a:cs typeface="Times New Roman" panose="02020603050405020304" pitchFamily="18" charset="0"/>
              </a:rPr>
              <a:t>iện </a:t>
            </a:r>
            <a:r>
              <a:rPr lang="vi-VN" sz="2400">
                <a:latin typeface="+mj-lt"/>
              </a:rPr>
              <a:t>tử , Trường Đại học Thủy Lợi.</a:t>
            </a:r>
          </a:p>
          <a:p>
            <a:pPr marL="714375" indent="-342900" algn="just">
              <a:lnSpc>
                <a:spcPct val="150000"/>
              </a:lnSpc>
              <a:buFont typeface="Wingdings" panose="05000000000000000000" pitchFamily="2" charset="2"/>
              <a:buChar char="§"/>
            </a:pPr>
            <a:r>
              <a:rPr lang="vi-VN" sz="2400">
                <a:latin typeface="+mj-lt"/>
              </a:rPr>
              <a:t>Nghiên cứu mô hình theo phương pháp thực </a:t>
            </a:r>
            <a:r>
              <a:rPr lang="vi-VN" sz="2400" smtClean="0">
                <a:latin typeface="+mj-lt"/>
              </a:rPr>
              <a:t>nghiệm</a:t>
            </a:r>
            <a:r>
              <a:rPr lang="en-US" sz="2400" smtClean="0">
                <a:latin typeface="+mj-lt"/>
              </a:rPr>
              <a:t>, </a:t>
            </a:r>
            <a:r>
              <a:rPr lang="en-US" sz="2400" smtClean="0">
                <a:latin typeface="Times New Roman" panose="02020603050405020304" pitchFamily="18" charset="0"/>
                <a:cs typeface="Times New Roman" panose="02020603050405020304" pitchFamily="18" charset="0"/>
              </a:rPr>
              <a:t>hiệu chỉnh và thu thập thông tin</a:t>
            </a:r>
            <a:r>
              <a:rPr lang="vi-VN" sz="2400" smtClean="0">
                <a:latin typeface="+mj-lt"/>
              </a:rPr>
              <a:t>.</a:t>
            </a:r>
            <a:endParaRPr lang="vi-VN" sz="2400">
              <a:latin typeface="+mj-lt"/>
            </a:endParaRPr>
          </a:p>
          <a:p>
            <a:pPr marL="363538" indent="-363538" algn="just">
              <a:lnSpc>
                <a:spcPct val="150000"/>
              </a:lnSpc>
              <a:buFont typeface="Courier New" panose="02070309020205020404" pitchFamily="49" charset="0"/>
              <a:buChar char="o"/>
            </a:pPr>
            <a:r>
              <a:rPr lang="vi-VN" sz="2400" b="1">
                <a:latin typeface="+mj-lt"/>
              </a:rPr>
              <a:t>Đối tượng nghiên cứu </a:t>
            </a:r>
          </a:p>
          <a:p>
            <a:pPr marL="714375" indent="-342900" algn="just">
              <a:lnSpc>
                <a:spcPct val="150000"/>
              </a:lnSpc>
              <a:buFont typeface="Wingdings" panose="05000000000000000000" pitchFamily="2" charset="2"/>
              <a:buChar char="§"/>
            </a:pPr>
            <a:r>
              <a:rPr lang="vi-VN" sz="2400">
                <a:latin typeface="+mj-lt"/>
              </a:rPr>
              <a:t>Xe điều khiển từ xa dùng tay cầm </a:t>
            </a:r>
            <a:r>
              <a:rPr lang="vi-VN" sz="2400" smtClean="0">
                <a:latin typeface="+mj-lt"/>
              </a:rPr>
              <a:t>PS2</a:t>
            </a:r>
            <a:r>
              <a:rPr lang="en-US" sz="2400" smtClean="0">
                <a:latin typeface="+mj-lt"/>
              </a:rPr>
              <a:t>.</a:t>
            </a:r>
            <a:endParaRPr lang="vi-VN" sz="2400">
              <a:latin typeface="+mj-lt"/>
            </a:endParaRPr>
          </a:p>
          <a:p>
            <a:pPr marL="714375" indent="-342900" algn="just">
              <a:lnSpc>
                <a:spcPct val="150000"/>
              </a:lnSpc>
              <a:buFont typeface="Wingdings" panose="05000000000000000000" pitchFamily="2" charset="2"/>
              <a:buChar char="§"/>
            </a:pPr>
            <a:r>
              <a:rPr lang="vi-VN" sz="2400">
                <a:latin typeface="+mj-lt"/>
              </a:rPr>
              <a:t>Các phương thức điều </a:t>
            </a:r>
            <a:r>
              <a:rPr lang="vi-VN" sz="2400" smtClean="0">
                <a:latin typeface="+mj-lt"/>
              </a:rPr>
              <a:t>khiển</a:t>
            </a:r>
            <a:r>
              <a:rPr lang="en-US" sz="2400" smtClean="0">
                <a:latin typeface="+mj-lt"/>
              </a:rPr>
              <a:t>.</a:t>
            </a:r>
            <a:r>
              <a:rPr lang="vi-VN" sz="2400" smtClean="0">
                <a:latin typeface="+mj-lt"/>
              </a:rPr>
              <a:t>  </a:t>
            </a:r>
            <a:endParaRPr lang="vi-VN" sz="2400">
              <a:latin typeface="+mj-lt"/>
            </a:endParaRPr>
          </a:p>
          <a:p>
            <a:pPr marL="714375" indent="-342900" algn="just">
              <a:lnSpc>
                <a:spcPct val="150000"/>
              </a:lnSpc>
              <a:buFont typeface="Wingdings" panose="05000000000000000000" pitchFamily="2" charset="2"/>
              <a:buChar char="§"/>
            </a:pPr>
            <a:r>
              <a:rPr lang="vi-VN" sz="2400">
                <a:latin typeface="+mj-lt"/>
              </a:rPr>
              <a:t>Nguyên lý hoạt động của mô </a:t>
            </a:r>
            <a:r>
              <a:rPr lang="vi-VN" sz="2400" smtClean="0">
                <a:latin typeface="+mj-lt"/>
              </a:rPr>
              <a:t>hình</a:t>
            </a:r>
            <a:r>
              <a:rPr lang="en-US" sz="2400" smtClean="0">
                <a:latin typeface="+mj-lt"/>
              </a:rPr>
              <a:t>.</a:t>
            </a:r>
            <a:r>
              <a:rPr lang="vi-VN" sz="2400" smtClean="0">
                <a:latin typeface="+mj-lt"/>
              </a:rPr>
              <a:t> </a:t>
            </a:r>
            <a:endParaRPr lang="vi-VN" sz="2400">
              <a:latin typeface="+mj-lt"/>
            </a:endParaRPr>
          </a:p>
        </p:txBody>
      </p:sp>
    </p:spTree>
    <p:extLst>
      <p:ext uri="{BB962C8B-B14F-4D97-AF65-F5344CB8AC3E}">
        <p14:creationId xmlns:p14="http://schemas.microsoft.com/office/powerpoint/2010/main" val="4212354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58469" y="11723"/>
            <a:ext cx="6768445"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4. </a:t>
            </a:r>
            <a:r>
              <a:rPr lang="en-US" sz="4800" b="1" dirty="0" err="1">
                <a:latin typeface="Times New Roman" panose="02020603050405020304" pitchFamily="18" charset="0"/>
                <a:cs typeface="Times New Roman" panose="02020603050405020304" pitchFamily="18" charset="0"/>
              </a:rPr>
              <a:t>Nội</a:t>
            </a:r>
            <a:r>
              <a:rPr lang="en-US" sz="4800" b="1" dirty="0">
                <a:latin typeface="Times New Roman" panose="02020603050405020304" pitchFamily="18" charset="0"/>
                <a:cs typeface="Times New Roman" panose="02020603050405020304" pitchFamily="18" charset="0"/>
              </a:rPr>
              <a:t> dung </a:t>
            </a:r>
            <a:r>
              <a:rPr lang="en-US" sz="4800" b="1" err="1">
                <a:latin typeface="Times New Roman" panose="02020603050405020304" pitchFamily="18" charset="0"/>
                <a:cs typeface="Times New Roman" panose="02020603050405020304" pitchFamily="18" charset="0"/>
              </a:rPr>
              <a:t>đề</a:t>
            </a:r>
            <a:r>
              <a:rPr lang="en-US" sz="4800" b="1">
                <a:latin typeface="Times New Roman" panose="02020603050405020304" pitchFamily="18" charset="0"/>
                <a:cs typeface="Times New Roman" panose="02020603050405020304" pitchFamily="18" charset="0"/>
              </a:rPr>
              <a:t> </a:t>
            </a:r>
            <a:r>
              <a:rPr lang="en-US" sz="4800" b="1" smtClean="0">
                <a:latin typeface="Times New Roman" panose="02020603050405020304" pitchFamily="18" charset="0"/>
                <a:cs typeface="Times New Roman" panose="02020603050405020304" pitchFamily="18" charset="0"/>
              </a:rPr>
              <a:t>tài</a:t>
            </a:r>
            <a:endParaRPr lang="vi-VN" sz="4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533400" y="1676400"/>
            <a:ext cx="7781191" cy="3785652"/>
          </a:xfrm>
          <a:prstGeom prst="rect">
            <a:avLst/>
          </a:prstGeom>
        </p:spPr>
        <p:txBody>
          <a:bodyPr wrap="square">
            <a:spAutoFit/>
          </a:bodyPr>
          <a:lstStyle/>
          <a:p>
            <a:pPr marL="571500" indent="-571500">
              <a:lnSpc>
                <a:spcPct val="200000"/>
              </a:lnSpc>
              <a:buFont typeface="Wingdings" panose="05000000000000000000" pitchFamily="2" charset="2"/>
              <a:buChar char="q"/>
            </a:pPr>
            <a:r>
              <a:rPr lang="en-US" sz="4000" b="1" smtClean="0">
                <a:solidFill>
                  <a:srgbClr val="0000CC"/>
                </a:solidFill>
                <a:latin typeface="Times New Roman" panose="02020603050405020304" pitchFamily="18" charset="0"/>
                <a:cs typeface="Times New Roman" panose="02020603050405020304" pitchFamily="18" charset="0"/>
              </a:rPr>
              <a:t>Tổng quan nghiên cứu về đề tài</a:t>
            </a:r>
          </a:p>
          <a:p>
            <a:pPr marL="571500" indent="-571500">
              <a:lnSpc>
                <a:spcPct val="200000"/>
              </a:lnSpc>
              <a:buFont typeface="Wingdings" panose="05000000000000000000" pitchFamily="2" charset="2"/>
              <a:buChar char="q"/>
            </a:pPr>
            <a:r>
              <a:rPr lang="en-US" sz="4000" b="1" smtClean="0">
                <a:solidFill>
                  <a:srgbClr val="0000CC"/>
                </a:solidFill>
                <a:latin typeface="Times New Roman" panose="02020603050405020304" pitchFamily="18" charset="0"/>
                <a:cs typeface="Times New Roman" panose="02020603050405020304" pitchFamily="18" charset="0"/>
              </a:rPr>
              <a:t>Thiết kế cơ khí</a:t>
            </a:r>
          </a:p>
          <a:p>
            <a:pPr marL="571500" indent="-571500">
              <a:lnSpc>
                <a:spcPct val="200000"/>
              </a:lnSpc>
              <a:buFont typeface="Wingdings" panose="05000000000000000000" pitchFamily="2" charset="2"/>
              <a:buChar char="q"/>
            </a:pPr>
            <a:r>
              <a:rPr lang="en-US" sz="4000" b="1" smtClean="0">
                <a:solidFill>
                  <a:srgbClr val="0000CC"/>
                </a:solidFill>
                <a:latin typeface="Times New Roman" panose="02020603050405020304" pitchFamily="18" charset="0"/>
                <a:cs typeface="Times New Roman" panose="02020603050405020304" pitchFamily="18" charset="0"/>
              </a:rPr>
              <a:t>Thiết kế điện – điều khiển</a:t>
            </a:r>
            <a:r>
              <a:rPr lang="en-US" sz="4000">
                <a:cs typeface="Calibri" panose="020F0502020204030204"/>
              </a:rPr>
              <a:t> </a:t>
            </a:r>
            <a:endParaRPr lang="en-US" sz="4000" dirty="0">
              <a:cs typeface="Calibri" panose="020F0502020204030204"/>
            </a:endParaRPr>
          </a:p>
        </p:txBody>
      </p:sp>
    </p:spTree>
    <p:extLst>
      <p:ext uri="{BB962C8B-B14F-4D97-AF65-F5344CB8AC3E}">
        <p14:creationId xmlns:p14="http://schemas.microsoft.com/office/powerpoint/2010/main" val="1858999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4.1. Tổng quan nghiên cứu về đề tài</a:t>
            </a:r>
            <a:endParaRPr lang="vi-VN"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1066800"/>
            <a:ext cx="9144000" cy="5632311"/>
          </a:xfrm>
          <a:prstGeom prst="rect">
            <a:avLst/>
          </a:prstGeom>
          <a:noFill/>
        </p:spPr>
        <p:txBody>
          <a:bodyPr wrap="square" rtlCol="0">
            <a:spAutoFit/>
          </a:bodyPr>
          <a:lstStyle/>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Điều khiển từ xa được ứng dụng rất rộng rãi trong cuộc sống:</a:t>
            </a:r>
          </a:p>
          <a:p>
            <a:pPr marL="723900" indent="-368300" algn="just">
              <a:lnSpc>
                <a:spcPct val="150000"/>
              </a:lnSpc>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Đồ điện tử dân dụng: các thiết bị ngày nay hầu như đều được điều khiển từ xa: ti-vi, quạt, điều hòa, hệ thống đèn điện, cửa ra vào, …</a:t>
            </a:r>
          </a:p>
          <a:p>
            <a:pPr marL="723900" indent="-368300" algn="just">
              <a:lnSpc>
                <a:spcPct val="150000"/>
              </a:lnSpc>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Các hệ thống tự hành: xe tự hành, drone, … phục vụ cho các công việc di chuyển nhiều: giao hàng, giao đồ ăn, vận chuyển hành khách, … </a:t>
            </a:r>
          </a:p>
          <a:p>
            <a:pPr marL="723900" indent="-368300" algn="just">
              <a:lnSpc>
                <a:spcPct val="150000"/>
              </a:lnSpc>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Các ứng dụng trong quân sự: máy bay không người lái UAV, xe tăng tự hành, robot chiến đấu…</a:t>
            </a:r>
          </a:p>
          <a:p>
            <a:pPr marL="355600" indent="-355600" algn="just">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Các ứng dụng này ngày càng được nâng cao chất lượng truyền trao đổi tín hiệu và còn được tăng thêm các tính năng bảo mật.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249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4.1. Tổng quan nghiên cứu về đề tài</a:t>
            </a:r>
            <a:endParaRPr lang="vi-VN"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1066800"/>
            <a:ext cx="9144000" cy="3246530"/>
          </a:xfrm>
          <a:prstGeom prst="rect">
            <a:avLst/>
          </a:prstGeom>
          <a:noFill/>
        </p:spPr>
        <p:txBody>
          <a:bodyPr wrap="square" rtlCol="0">
            <a:spAutoFit/>
          </a:bodyPr>
          <a:lstStyle/>
          <a:p>
            <a:pPr marL="355600" indent="-355600">
              <a:lnSpc>
                <a:spcPct val="150000"/>
              </a:lnSpc>
              <a:buFont typeface="Courier New" panose="02070309020205020404" pitchFamily="49" charset="0"/>
              <a:buChar char="o"/>
            </a:pPr>
            <a:r>
              <a:rPr lang="en-US" sz="2800" smtClean="0">
                <a:latin typeface="Times New Roman" panose="02020603050405020304" pitchFamily="18" charset="0"/>
                <a:cs typeface="Times New Roman" panose="02020603050405020304" pitchFamily="18" charset="0"/>
              </a:rPr>
              <a:t>Một số công nghệ điều khiển từ xa phổ biến:</a:t>
            </a:r>
          </a:p>
          <a:p>
            <a:pPr marL="723900" indent="-355600">
              <a:lnSpc>
                <a:spcPct val="150000"/>
              </a:lnSpc>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Công nghệ hồng ngoại IR (Infrared</a:t>
            </a:r>
            <a:r>
              <a:rPr lang="en-US" sz="2800" smtClean="0">
                <a:latin typeface="Times New Roman" panose="02020603050405020304" pitchFamily="18" charset="0"/>
                <a:cs typeface="Times New Roman" panose="02020603050405020304" pitchFamily="18" charset="0"/>
              </a:rPr>
              <a:t>)</a:t>
            </a:r>
          </a:p>
          <a:p>
            <a:pPr marL="723900" indent="-355600">
              <a:lnSpc>
                <a:spcPct val="150000"/>
              </a:lnSpc>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Công nghệ sử dụng </a:t>
            </a:r>
            <a:r>
              <a:rPr lang="en-US" sz="2800" smtClean="0">
                <a:latin typeface="Times New Roman" panose="02020603050405020304" pitchFamily="18" charset="0"/>
                <a:cs typeface="Times New Roman" panose="02020603050405020304" pitchFamily="18" charset="0"/>
              </a:rPr>
              <a:t>sóng </a:t>
            </a:r>
            <a:r>
              <a:rPr lang="en-US" sz="2800">
                <a:latin typeface="Times New Roman" panose="02020603050405020304" pitchFamily="18" charset="0"/>
                <a:cs typeface="Times New Roman" panose="02020603050405020304" pitchFamily="18" charset="0"/>
              </a:rPr>
              <a:t>vô tuyến </a:t>
            </a:r>
            <a:r>
              <a:rPr lang="en-US" sz="2800" smtClean="0">
                <a:latin typeface="Times New Roman" panose="02020603050405020304" pitchFamily="18" charset="0"/>
                <a:cs typeface="Times New Roman" panose="02020603050405020304" pitchFamily="18" charset="0"/>
              </a:rPr>
              <a:t>RF</a:t>
            </a:r>
          </a:p>
          <a:p>
            <a:pPr marL="723900" indent="-355600">
              <a:lnSpc>
                <a:spcPct val="150000"/>
              </a:lnSpc>
              <a:buFont typeface="Wingdings" panose="05000000000000000000" pitchFamily="2" charset="2"/>
              <a:buChar char="§"/>
            </a:pPr>
            <a:r>
              <a:rPr lang="en-US" sz="2800" smtClean="0">
                <a:latin typeface="Times New Roman" panose="02020603050405020304" pitchFamily="18" charset="0"/>
                <a:cs typeface="Times New Roman" panose="02020603050405020304" pitchFamily="18" charset="0"/>
              </a:rPr>
              <a:t>Công nghệ sử dụng sóng Wifi</a:t>
            </a:r>
          </a:p>
          <a:p>
            <a:pPr marL="723900" indent="-355600">
              <a:lnSpc>
                <a:spcPct val="150000"/>
              </a:lnSpc>
              <a:buFont typeface="Wingdings" panose="05000000000000000000" pitchFamily="2" charset="2"/>
              <a:buChar char="§"/>
            </a:pPr>
            <a:r>
              <a:rPr lang="en-US" sz="2800" smtClean="0">
                <a:latin typeface="Times New Roman" panose="02020603050405020304" pitchFamily="18" charset="0"/>
                <a:cs typeface="Times New Roman" panose="02020603050405020304" pitchFamily="18" charset="0"/>
              </a:rPr>
              <a:t>Công nghệ sử dụng sóng Bluetooth</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050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197510" y="4691102"/>
            <a:ext cx="6015288" cy="498663"/>
          </a:xfrm>
          <a:prstGeom prst="rect">
            <a:avLst/>
          </a:prstGeom>
          <a:noFill/>
        </p:spPr>
        <p:txBody>
          <a:bodyPr wrap="square" rtlCol="0">
            <a:spAutoFit/>
          </a:bodyPr>
          <a:lstStyle/>
          <a:p>
            <a:pPr>
              <a:lnSpc>
                <a:spcPct val="150000"/>
              </a:lnSpc>
            </a:pPr>
            <a:r>
              <a:rPr lang="en-US" sz="2000" b="1"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2076719" y="2240766"/>
            <a:ext cx="1385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1150454" y="133587"/>
            <a:ext cx="6768445"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4.1. Tổng quan nghiên cứu về đề tài</a:t>
            </a:r>
            <a:endParaRPr lang="vi-VN"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883" y="3812034"/>
            <a:ext cx="9144000" cy="2862322"/>
          </a:xfrm>
          <a:prstGeom prst="rect">
            <a:avLst/>
          </a:prstGeom>
          <a:noFill/>
        </p:spPr>
        <p:txBody>
          <a:bodyPr wrap="square" rtlCol="0">
            <a:spAutoFit/>
          </a:bodyPr>
          <a:lstStyle/>
          <a:p>
            <a:pPr>
              <a:lnSpc>
                <a:spcPct val="150000"/>
              </a:lnSpc>
            </a:pPr>
            <a:r>
              <a:rPr lang="en-US" sz="2400" b="1" smtClean="0">
                <a:latin typeface="Times New Roman" panose="02020603050405020304" pitchFamily="18" charset="0"/>
                <a:cs typeface="Times New Roman" panose="02020603050405020304" pitchFamily="18" charset="0"/>
              </a:rPr>
              <a:t>Công </a:t>
            </a:r>
            <a:r>
              <a:rPr lang="en-US" sz="2400" b="1">
                <a:latin typeface="Times New Roman" panose="02020603050405020304" pitchFamily="18" charset="0"/>
                <a:cs typeface="Times New Roman" panose="02020603050405020304" pitchFamily="18" charset="0"/>
              </a:rPr>
              <a:t>nghệ hồng ngoại IR </a:t>
            </a:r>
            <a:r>
              <a:rPr lang="en-US" sz="2400">
                <a:latin typeface="Times New Roman" panose="02020603050405020304" pitchFamily="18" charset="0"/>
                <a:cs typeface="Times New Roman" panose="02020603050405020304" pitchFamily="18" charset="0"/>
              </a:rPr>
              <a:t>(Infrared</a:t>
            </a:r>
            <a:r>
              <a:rPr lang="en-US" sz="2400" smtClean="0">
                <a:latin typeface="Times New Roman" panose="02020603050405020304" pitchFamily="18" charset="0"/>
                <a:cs typeface="Times New Roman" panose="02020603050405020304" pitchFamily="18" charset="0"/>
              </a:rPr>
              <a:t>)</a:t>
            </a:r>
          </a:p>
          <a:p>
            <a:pPr marL="355600" indent="-355600">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Nguyên lý: sử dụng sóng hồng ngoại để truyền tin</a:t>
            </a:r>
          </a:p>
          <a:p>
            <a:pPr marL="355600" indent="-355600">
              <a:lnSpc>
                <a:spcPct val="150000"/>
              </a:lnSpc>
              <a:buFont typeface="Courier New" panose="02070309020205020404" pitchFamily="49" charset="0"/>
              <a:buChar char="o"/>
            </a:pPr>
            <a:r>
              <a:rPr lang="vi-VN" sz="2400" smtClean="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u điểm: </a:t>
            </a:r>
            <a:r>
              <a:rPr lang="en-US" sz="2400" smtClean="0">
                <a:latin typeface="Times New Roman" panose="02020603050405020304" pitchFamily="18" charset="0"/>
                <a:cs typeface="Times New Roman" panose="02020603050405020304" pitchFamily="18" charset="0"/>
              </a:rPr>
              <a:t>Nhỏ </a:t>
            </a:r>
            <a:r>
              <a:rPr lang="en-US" sz="2400">
                <a:latin typeface="Times New Roman" panose="02020603050405020304" pitchFamily="18" charset="0"/>
                <a:cs typeface="Times New Roman" panose="02020603050405020304" pitchFamily="18" charset="0"/>
              </a:rPr>
              <a:t>gọn, dễ lắp ráp và sử </a:t>
            </a:r>
            <a:r>
              <a:rPr lang="en-US" sz="2400" smtClean="0">
                <a:latin typeface="Times New Roman" panose="02020603050405020304" pitchFamily="18" charset="0"/>
                <a:cs typeface="Times New Roman" panose="02020603050405020304" pitchFamily="18" charset="0"/>
              </a:rPr>
              <a:t>dụng, công suất thấp</a:t>
            </a:r>
          </a:p>
          <a:p>
            <a:pPr marL="355600" indent="-355600">
              <a:lnSpc>
                <a:spcPct val="150000"/>
              </a:lnSpc>
              <a:buFont typeface="Courier New" panose="02070309020205020404" pitchFamily="49" charset="0"/>
              <a:buChar char="o"/>
            </a:pPr>
            <a:r>
              <a:rPr lang="en-US" sz="2400" smtClean="0">
                <a:latin typeface="Times New Roman" panose="02020603050405020304" pitchFamily="18" charset="0"/>
                <a:cs typeface="Times New Roman" panose="02020603050405020304" pitchFamily="18" charset="0"/>
              </a:rPr>
              <a:t>Nhược điểm: Tia hồng ngoại dễ bị hấp thụ và cần phải hướng thiết bị điều khiển vào đối tượng điều khiển.</a:t>
            </a:r>
          </a:p>
        </p:txBody>
      </p:sp>
      <p:pic>
        <p:nvPicPr>
          <p:cNvPr id="4" name="Picture 3"/>
          <p:cNvPicPr>
            <a:picLocks noChangeAspect="1"/>
          </p:cNvPicPr>
          <p:nvPr/>
        </p:nvPicPr>
        <p:blipFill>
          <a:blip r:embed="rId4"/>
          <a:stretch>
            <a:fillRect/>
          </a:stretch>
        </p:blipFill>
        <p:spPr>
          <a:xfrm>
            <a:off x="640483" y="1205552"/>
            <a:ext cx="7924800" cy="2119292"/>
          </a:xfrm>
          <a:prstGeom prst="rect">
            <a:avLst/>
          </a:prstGeom>
        </p:spPr>
      </p:pic>
    </p:spTree>
    <p:extLst>
      <p:ext uri="{BB962C8B-B14F-4D97-AF65-F5344CB8AC3E}">
        <p14:creationId xmlns:p14="http://schemas.microsoft.com/office/powerpoint/2010/main" val="3819119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3982</TotalTime>
  <Words>2194</Words>
  <Application>Microsoft Office PowerPoint</Application>
  <PresentationFormat>On-screen Show (4:3)</PresentationFormat>
  <Paragraphs>203</Paragraphs>
  <Slides>37</Slides>
  <Notes>19</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Calibri Light</vt:lpstr>
      <vt:lpstr>Cambria Math</vt:lpstr>
      <vt:lpstr>Consolas</vt:lpstr>
      <vt:lpstr>Courier New</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Thi Kim Ngoc</dc:creator>
  <cp:lastModifiedBy>Windows User</cp:lastModifiedBy>
  <cp:revision>376</cp:revision>
  <dcterms:created xsi:type="dcterms:W3CDTF">2019-10-17T07:54:11Z</dcterms:created>
  <dcterms:modified xsi:type="dcterms:W3CDTF">2021-07-29T18:48:36Z</dcterms:modified>
</cp:coreProperties>
</file>