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3" r:id="rId4"/>
    <p:sldId id="258" r:id="rId5"/>
    <p:sldId id="259" r:id="rId6"/>
    <p:sldId id="264" r:id="rId7"/>
    <p:sldId id="268" r:id="rId8"/>
    <p:sldId id="260" r:id="rId9"/>
    <p:sldId id="261" r:id="rId10"/>
    <p:sldId id="265" r:id="rId11"/>
    <p:sldId id="270" r:id="rId12"/>
    <p:sldId id="266" r:id="rId13"/>
    <p:sldId id="271" r:id="rId14"/>
    <p:sldId id="27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3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423E"/>
    <a:srgbClr val="FF0066"/>
    <a:srgbClr val="669900"/>
    <a:srgbClr val="3399FF"/>
    <a:srgbClr val="0033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73"/>
      </p:cViewPr>
      <p:guideLst>
        <p:guide orient="horz" pos="2208"/>
        <p:guide pos="39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98B6C-408F-478B-952C-FBA2E13FBC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473E9B-A40E-4C4E-AEA5-80809E3695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4D3D3E-E40F-4F48-8569-8DFADD947A73}"/>
              </a:ext>
            </a:extLst>
          </p:cNvPr>
          <p:cNvSpPr>
            <a:spLocks noGrp="1"/>
          </p:cNvSpPr>
          <p:nvPr>
            <p:ph type="dt" sz="half" idx="10"/>
          </p:nvPr>
        </p:nvSpPr>
        <p:spPr/>
        <p:txBody>
          <a:bodyPr/>
          <a:lstStyle/>
          <a:p>
            <a:fld id="{7EA59A71-F020-4CA8-B25F-DD537A1094E1}" type="datetimeFigureOut">
              <a:rPr lang="en-US" smtClean="0"/>
              <a:t>5/16/2025</a:t>
            </a:fld>
            <a:endParaRPr lang="en-US"/>
          </a:p>
        </p:txBody>
      </p:sp>
      <p:sp>
        <p:nvSpPr>
          <p:cNvPr id="5" name="Footer Placeholder 4">
            <a:extLst>
              <a:ext uri="{FF2B5EF4-FFF2-40B4-BE49-F238E27FC236}">
                <a16:creationId xmlns:a16="http://schemas.microsoft.com/office/drawing/2014/main" id="{B799995B-D80B-407B-B0C9-DD5DB42D6D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BE5548-F12B-4D31-AE44-A065B0A5EECB}"/>
              </a:ext>
            </a:extLst>
          </p:cNvPr>
          <p:cNvSpPr>
            <a:spLocks noGrp="1"/>
          </p:cNvSpPr>
          <p:nvPr>
            <p:ph type="sldNum" sz="quarter" idx="12"/>
          </p:nvPr>
        </p:nvSpPr>
        <p:spPr/>
        <p:txBody>
          <a:bodyPr/>
          <a:lstStyle/>
          <a:p>
            <a:fld id="{03C33E4D-7474-4C0F-BD4C-EE7755A9A816}" type="slidenum">
              <a:rPr lang="en-US" smtClean="0"/>
              <a:t>‹#›</a:t>
            </a:fld>
            <a:endParaRPr lang="en-US"/>
          </a:p>
        </p:txBody>
      </p:sp>
    </p:spTree>
    <p:extLst>
      <p:ext uri="{BB962C8B-B14F-4D97-AF65-F5344CB8AC3E}">
        <p14:creationId xmlns:p14="http://schemas.microsoft.com/office/powerpoint/2010/main" val="3610712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73F51-5472-4D79-86EA-A901602D71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CBDA4D-B090-4BC8-8EEF-6E2A3D03B9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90D7C1-AB58-4331-86EE-0E4E81741385}"/>
              </a:ext>
            </a:extLst>
          </p:cNvPr>
          <p:cNvSpPr>
            <a:spLocks noGrp="1"/>
          </p:cNvSpPr>
          <p:nvPr>
            <p:ph type="dt" sz="half" idx="10"/>
          </p:nvPr>
        </p:nvSpPr>
        <p:spPr/>
        <p:txBody>
          <a:bodyPr/>
          <a:lstStyle/>
          <a:p>
            <a:fld id="{7EA59A71-F020-4CA8-B25F-DD537A1094E1}" type="datetimeFigureOut">
              <a:rPr lang="en-US" smtClean="0"/>
              <a:t>5/16/2025</a:t>
            </a:fld>
            <a:endParaRPr lang="en-US"/>
          </a:p>
        </p:txBody>
      </p:sp>
      <p:sp>
        <p:nvSpPr>
          <p:cNvPr id="5" name="Footer Placeholder 4">
            <a:extLst>
              <a:ext uri="{FF2B5EF4-FFF2-40B4-BE49-F238E27FC236}">
                <a16:creationId xmlns:a16="http://schemas.microsoft.com/office/drawing/2014/main" id="{888DA182-FDC0-46CB-84E1-CBB0815C5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7D839B-E6B0-4C25-B114-603BE82FCE64}"/>
              </a:ext>
            </a:extLst>
          </p:cNvPr>
          <p:cNvSpPr>
            <a:spLocks noGrp="1"/>
          </p:cNvSpPr>
          <p:nvPr>
            <p:ph type="sldNum" sz="quarter" idx="12"/>
          </p:nvPr>
        </p:nvSpPr>
        <p:spPr/>
        <p:txBody>
          <a:bodyPr/>
          <a:lstStyle/>
          <a:p>
            <a:fld id="{03C33E4D-7474-4C0F-BD4C-EE7755A9A816}" type="slidenum">
              <a:rPr lang="en-US" smtClean="0"/>
              <a:t>‹#›</a:t>
            </a:fld>
            <a:endParaRPr lang="en-US"/>
          </a:p>
        </p:txBody>
      </p:sp>
    </p:spTree>
    <p:extLst>
      <p:ext uri="{BB962C8B-B14F-4D97-AF65-F5344CB8AC3E}">
        <p14:creationId xmlns:p14="http://schemas.microsoft.com/office/powerpoint/2010/main" val="4022985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8633AF-2F0D-4083-AC5D-9E00F5D816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726430-3FCB-4E5B-9A31-756133FA13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DF4EF3-B1E6-45E0-B201-18DF2FA154D4}"/>
              </a:ext>
            </a:extLst>
          </p:cNvPr>
          <p:cNvSpPr>
            <a:spLocks noGrp="1"/>
          </p:cNvSpPr>
          <p:nvPr>
            <p:ph type="dt" sz="half" idx="10"/>
          </p:nvPr>
        </p:nvSpPr>
        <p:spPr/>
        <p:txBody>
          <a:bodyPr/>
          <a:lstStyle/>
          <a:p>
            <a:fld id="{7EA59A71-F020-4CA8-B25F-DD537A1094E1}" type="datetimeFigureOut">
              <a:rPr lang="en-US" smtClean="0"/>
              <a:t>5/16/2025</a:t>
            </a:fld>
            <a:endParaRPr lang="en-US"/>
          </a:p>
        </p:txBody>
      </p:sp>
      <p:sp>
        <p:nvSpPr>
          <p:cNvPr id="5" name="Footer Placeholder 4">
            <a:extLst>
              <a:ext uri="{FF2B5EF4-FFF2-40B4-BE49-F238E27FC236}">
                <a16:creationId xmlns:a16="http://schemas.microsoft.com/office/drawing/2014/main" id="{49019D20-1399-4AA7-92AA-30CD25DB7A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C1AFFA-CB71-4BB3-AA97-30C219FE1B6F}"/>
              </a:ext>
            </a:extLst>
          </p:cNvPr>
          <p:cNvSpPr>
            <a:spLocks noGrp="1"/>
          </p:cNvSpPr>
          <p:nvPr>
            <p:ph type="sldNum" sz="quarter" idx="12"/>
          </p:nvPr>
        </p:nvSpPr>
        <p:spPr/>
        <p:txBody>
          <a:bodyPr/>
          <a:lstStyle/>
          <a:p>
            <a:fld id="{03C33E4D-7474-4C0F-BD4C-EE7755A9A816}" type="slidenum">
              <a:rPr lang="en-US" smtClean="0"/>
              <a:t>‹#›</a:t>
            </a:fld>
            <a:endParaRPr lang="en-US"/>
          </a:p>
        </p:txBody>
      </p:sp>
    </p:spTree>
    <p:extLst>
      <p:ext uri="{BB962C8B-B14F-4D97-AF65-F5344CB8AC3E}">
        <p14:creationId xmlns:p14="http://schemas.microsoft.com/office/powerpoint/2010/main" val="709327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D079D-C75F-4C69-AEC0-1B64E18510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93E02B-805E-4D73-B635-35422B75B7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67D7EF-94FC-484F-BFC7-73A110353324}"/>
              </a:ext>
            </a:extLst>
          </p:cNvPr>
          <p:cNvSpPr>
            <a:spLocks noGrp="1"/>
          </p:cNvSpPr>
          <p:nvPr>
            <p:ph type="dt" sz="half" idx="10"/>
          </p:nvPr>
        </p:nvSpPr>
        <p:spPr/>
        <p:txBody>
          <a:bodyPr/>
          <a:lstStyle/>
          <a:p>
            <a:fld id="{7EA59A71-F020-4CA8-B25F-DD537A1094E1}" type="datetimeFigureOut">
              <a:rPr lang="en-US" smtClean="0"/>
              <a:t>5/16/2025</a:t>
            </a:fld>
            <a:endParaRPr lang="en-US"/>
          </a:p>
        </p:txBody>
      </p:sp>
      <p:sp>
        <p:nvSpPr>
          <p:cNvPr id="5" name="Footer Placeholder 4">
            <a:extLst>
              <a:ext uri="{FF2B5EF4-FFF2-40B4-BE49-F238E27FC236}">
                <a16:creationId xmlns:a16="http://schemas.microsoft.com/office/drawing/2014/main" id="{B77D408A-59B2-41A2-AD49-66B1D04328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FDCADC-6301-4E9E-A955-48DB4814BF59}"/>
              </a:ext>
            </a:extLst>
          </p:cNvPr>
          <p:cNvSpPr>
            <a:spLocks noGrp="1"/>
          </p:cNvSpPr>
          <p:nvPr>
            <p:ph type="sldNum" sz="quarter" idx="12"/>
          </p:nvPr>
        </p:nvSpPr>
        <p:spPr/>
        <p:txBody>
          <a:bodyPr/>
          <a:lstStyle/>
          <a:p>
            <a:fld id="{03C33E4D-7474-4C0F-BD4C-EE7755A9A816}" type="slidenum">
              <a:rPr lang="en-US" smtClean="0"/>
              <a:t>‹#›</a:t>
            </a:fld>
            <a:endParaRPr lang="en-US"/>
          </a:p>
        </p:txBody>
      </p:sp>
    </p:spTree>
    <p:extLst>
      <p:ext uri="{BB962C8B-B14F-4D97-AF65-F5344CB8AC3E}">
        <p14:creationId xmlns:p14="http://schemas.microsoft.com/office/powerpoint/2010/main" val="613444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457EF-22BB-4616-8024-A9C3394D86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A2B1FAF-B4E1-45A8-A2EE-D3337F740C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4057AE-26C3-4E4E-85E7-416127A64979}"/>
              </a:ext>
            </a:extLst>
          </p:cNvPr>
          <p:cNvSpPr>
            <a:spLocks noGrp="1"/>
          </p:cNvSpPr>
          <p:nvPr>
            <p:ph type="dt" sz="half" idx="10"/>
          </p:nvPr>
        </p:nvSpPr>
        <p:spPr/>
        <p:txBody>
          <a:bodyPr/>
          <a:lstStyle/>
          <a:p>
            <a:fld id="{7EA59A71-F020-4CA8-B25F-DD537A1094E1}" type="datetimeFigureOut">
              <a:rPr lang="en-US" smtClean="0"/>
              <a:t>5/16/2025</a:t>
            </a:fld>
            <a:endParaRPr lang="en-US"/>
          </a:p>
        </p:txBody>
      </p:sp>
      <p:sp>
        <p:nvSpPr>
          <p:cNvPr id="5" name="Footer Placeholder 4">
            <a:extLst>
              <a:ext uri="{FF2B5EF4-FFF2-40B4-BE49-F238E27FC236}">
                <a16:creationId xmlns:a16="http://schemas.microsoft.com/office/drawing/2014/main" id="{39514912-0445-476F-B818-0FE0291624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CB48B0-56D2-4AE2-BE90-350D192382F9}"/>
              </a:ext>
            </a:extLst>
          </p:cNvPr>
          <p:cNvSpPr>
            <a:spLocks noGrp="1"/>
          </p:cNvSpPr>
          <p:nvPr>
            <p:ph type="sldNum" sz="quarter" idx="12"/>
          </p:nvPr>
        </p:nvSpPr>
        <p:spPr/>
        <p:txBody>
          <a:bodyPr/>
          <a:lstStyle/>
          <a:p>
            <a:fld id="{03C33E4D-7474-4C0F-BD4C-EE7755A9A816}" type="slidenum">
              <a:rPr lang="en-US" smtClean="0"/>
              <a:t>‹#›</a:t>
            </a:fld>
            <a:endParaRPr lang="en-US"/>
          </a:p>
        </p:txBody>
      </p:sp>
    </p:spTree>
    <p:extLst>
      <p:ext uri="{BB962C8B-B14F-4D97-AF65-F5344CB8AC3E}">
        <p14:creationId xmlns:p14="http://schemas.microsoft.com/office/powerpoint/2010/main" val="1399028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628DC-F04E-43CF-AE33-3268EFC169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1E3A67-FB62-4769-BB69-A69A922B8D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1B7C5F-1A1D-4800-83AF-440F1AD554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C3075B-2FF3-40C3-B1AD-F7008C21B6D5}"/>
              </a:ext>
            </a:extLst>
          </p:cNvPr>
          <p:cNvSpPr>
            <a:spLocks noGrp="1"/>
          </p:cNvSpPr>
          <p:nvPr>
            <p:ph type="dt" sz="half" idx="10"/>
          </p:nvPr>
        </p:nvSpPr>
        <p:spPr/>
        <p:txBody>
          <a:bodyPr/>
          <a:lstStyle/>
          <a:p>
            <a:fld id="{7EA59A71-F020-4CA8-B25F-DD537A1094E1}" type="datetimeFigureOut">
              <a:rPr lang="en-US" smtClean="0"/>
              <a:t>5/16/2025</a:t>
            </a:fld>
            <a:endParaRPr lang="en-US"/>
          </a:p>
        </p:txBody>
      </p:sp>
      <p:sp>
        <p:nvSpPr>
          <p:cNvPr id="6" name="Footer Placeholder 5">
            <a:extLst>
              <a:ext uri="{FF2B5EF4-FFF2-40B4-BE49-F238E27FC236}">
                <a16:creationId xmlns:a16="http://schemas.microsoft.com/office/drawing/2014/main" id="{0EFB8B11-5C21-42DD-8C73-04F96B6ECA7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DC90A6-7409-4990-BC21-845FCC6F25FC}"/>
              </a:ext>
            </a:extLst>
          </p:cNvPr>
          <p:cNvSpPr>
            <a:spLocks noGrp="1"/>
          </p:cNvSpPr>
          <p:nvPr>
            <p:ph type="sldNum" sz="quarter" idx="12"/>
          </p:nvPr>
        </p:nvSpPr>
        <p:spPr/>
        <p:txBody>
          <a:bodyPr/>
          <a:lstStyle/>
          <a:p>
            <a:fld id="{03C33E4D-7474-4C0F-BD4C-EE7755A9A816}" type="slidenum">
              <a:rPr lang="en-US" smtClean="0"/>
              <a:t>‹#›</a:t>
            </a:fld>
            <a:endParaRPr lang="en-US"/>
          </a:p>
        </p:txBody>
      </p:sp>
    </p:spTree>
    <p:extLst>
      <p:ext uri="{BB962C8B-B14F-4D97-AF65-F5344CB8AC3E}">
        <p14:creationId xmlns:p14="http://schemas.microsoft.com/office/powerpoint/2010/main" val="1512201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16F47-A59E-46B0-8B19-CAF811352F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CE6A92-1D37-494D-8160-B89E65133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B410ECB-5B2E-4CC3-9672-212D546C8E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BE5124-22C7-43C9-B725-84939C6833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3C43A45-2449-4364-9B34-2E171250D3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224552D-1BF7-4D41-A2E8-8D6FBFD46F16}"/>
              </a:ext>
            </a:extLst>
          </p:cNvPr>
          <p:cNvSpPr>
            <a:spLocks noGrp="1"/>
          </p:cNvSpPr>
          <p:nvPr>
            <p:ph type="dt" sz="half" idx="10"/>
          </p:nvPr>
        </p:nvSpPr>
        <p:spPr/>
        <p:txBody>
          <a:bodyPr/>
          <a:lstStyle/>
          <a:p>
            <a:fld id="{7EA59A71-F020-4CA8-B25F-DD537A1094E1}" type="datetimeFigureOut">
              <a:rPr lang="en-US" smtClean="0"/>
              <a:t>5/16/2025</a:t>
            </a:fld>
            <a:endParaRPr lang="en-US"/>
          </a:p>
        </p:txBody>
      </p:sp>
      <p:sp>
        <p:nvSpPr>
          <p:cNvPr id="8" name="Footer Placeholder 7">
            <a:extLst>
              <a:ext uri="{FF2B5EF4-FFF2-40B4-BE49-F238E27FC236}">
                <a16:creationId xmlns:a16="http://schemas.microsoft.com/office/drawing/2014/main" id="{A8F6DBA6-47C9-4F14-BB84-6C1499D4CE6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E87355-DC57-4E1D-B390-1305B5B04DE1}"/>
              </a:ext>
            </a:extLst>
          </p:cNvPr>
          <p:cNvSpPr>
            <a:spLocks noGrp="1"/>
          </p:cNvSpPr>
          <p:nvPr>
            <p:ph type="sldNum" sz="quarter" idx="12"/>
          </p:nvPr>
        </p:nvSpPr>
        <p:spPr/>
        <p:txBody>
          <a:bodyPr/>
          <a:lstStyle/>
          <a:p>
            <a:fld id="{03C33E4D-7474-4C0F-BD4C-EE7755A9A816}" type="slidenum">
              <a:rPr lang="en-US" smtClean="0"/>
              <a:t>‹#›</a:t>
            </a:fld>
            <a:endParaRPr lang="en-US"/>
          </a:p>
        </p:txBody>
      </p:sp>
    </p:spTree>
    <p:extLst>
      <p:ext uri="{BB962C8B-B14F-4D97-AF65-F5344CB8AC3E}">
        <p14:creationId xmlns:p14="http://schemas.microsoft.com/office/powerpoint/2010/main" val="2448695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EC621-8F3D-4CA1-90A9-5EB58C4F46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7230A6-9A93-400C-A050-770A00C8D6A1}"/>
              </a:ext>
            </a:extLst>
          </p:cNvPr>
          <p:cNvSpPr>
            <a:spLocks noGrp="1"/>
          </p:cNvSpPr>
          <p:nvPr>
            <p:ph type="dt" sz="half" idx="10"/>
          </p:nvPr>
        </p:nvSpPr>
        <p:spPr/>
        <p:txBody>
          <a:bodyPr/>
          <a:lstStyle/>
          <a:p>
            <a:fld id="{7EA59A71-F020-4CA8-B25F-DD537A1094E1}" type="datetimeFigureOut">
              <a:rPr lang="en-US" smtClean="0"/>
              <a:t>5/16/2025</a:t>
            </a:fld>
            <a:endParaRPr lang="en-US"/>
          </a:p>
        </p:txBody>
      </p:sp>
      <p:sp>
        <p:nvSpPr>
          <p:cNvPr id="4" name="Footer Placeholder 3">
            <a:extLst>
              <a:ext uri="{FF2B5EF4-FFF2-40B4-BE49-F238E27FC236}">
                <a16:creationId xmlns:a16="http://schemas.microsoft.com/office/drawing/2014/main" id="{63A6426B-08BD-499A-8C0C-19317F2D6CC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0864E5-919C-462D-B8A8-F15DEBCF139C}"/>
              </a:ext>
            </a:extLst>
          </p:cNvPr>
          <p:cNvSpPr>
            <a:spLocks noGrp="1"/>
          </p:cNvSpPr>
          <p:nvPr>
            <p:ph type="sldNum" sz="quarter" idx="12"/>
          </p:nvPr>
        </p:nvSpPr>
        <p:spPr/>
        <p:txBody>
          <a:bodyPr/>
          <a:lstStyle/>
          <a:p>
            <a:fld id="{03C33E4D-7474-4C0F-BD4C-EE7755A9A816}" type="slidenum">
              <a:rPr lang="en-US" smtClean="0"/>
              <a:t>‹#›</a:t>
            </a:fld>
            <a:endParaRPr lang="en-US"/>
          </a:p>
        </p:txBody>
      </p:sp>
    </p:spTree>
    <p:extLst>
      <p:ext uri="{BB962C8B-B14F-4D97-AF65-F5344CB8AC3E}">
        <p14:creationId xmlns:p14="http://schemas.microsoft.com/office/powerpoint/2010/main" val="1762160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69F598-F931-4C39-AE77-919C70F6DA29}"/>
              </a:ext>
            </a:extLst>
          </p:cNvPr>
          <p:cNvSpPr>
            <a:spLocks noGrp="1"/>
          </p:cNvSpPr>
          <p:nvPr>
            <p:ph type="dt" sz="half" idx="10"/>
          </p:nvPr>
        </p:nvSpPr>
        <p:spPr/>
        <p:txBody>
          <a:bodyPr/>
          <a:lstStyle/>
          <a:p>
            <a:fld id="{7EA59A71-F020-4CA8-B25F-DD537A1094E1}" type="datetimeFigureOut">
              <a:rPr lang="en-US" smtClean="0"/>
              <a:t>5/16/2025</a:t>
            </a:fld>
            <a:endParaRPr lang="en-US"/>
          </a:p>
        </p:txBody>
      </p:sp>
      <p:sp>
        <p:nvSpPr>
          <p:cNvPr id="3" name="Footer Placeholder 2">
            <a:extLst>
              <a:ext uri="{FF2B5EF4-FFF2-40B4-BE49-F238E27FC236}">
                <a16:creationId xmlns:a16="http://schemas.microsoft.com/office/drawing/2014/main" id="{B6DFE683-B1DB-460E-99BE-DA2D644650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72CDF0-1FB2-4DF7-A9E4-B2690CE6D395}"/>
              </a:ext>
            </a:extLst>
          </p:cNvPr>
          <p:cNvSpPr>
            <a:spLocks noGrp="1"/>
          </p:cNvSpPr>
          <p:nvPr>
            <p:ph type="sldNum" sz="quarter" idx="12"/>
          </p:nvPr>
        </p:nvSpPr>
        <p:spPr/>
        <p:txBody>
          <a:bodyPr/>
          <a:lstStyle/>
          <a:p>
            <a:fld id="{03C33E4D-7474-4C0F-BD4C-EE7755A9A816}" type="slidenum">
              <a:rPr lang="en-US" smtClean="0"/>
              <a:t>‹#›</a:t>
            </a:fld>
            <a:endParaRPr lang="en-US"/>
          </a:p>
        </p:txBody>
      </p:sp>
    </p:spTree>
    <p:extLst>
      <p:ext uri="{BB962C8B-B14F-4D97-AF65-F5344CB8AC3E}">
        <p14:creationId xmlns:p14="http://schemas.microsoft.com/office/powerpoint/2010/main" val="371371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420BF-9B7F-4731-9D5D-02722CCCF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28259A6-612D-4957-92D8-A2648E2101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63CB0BE-92AD-4B64-9685-3A42D8354A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94F0CC-2F6A-43E5-A3B1-73AAC0C49840}"/>
              </a:ext>
            </a:extLst>
          </p:cNvPr>
          <p:cNvSpPr>
            <a:spLocks noGrp="1"/>
          </p:cNvSpPr>
          <p:nvPr>
            <p:ph type="dt" sz="half" idx="10"/>
          </p:nvPr>
        </p:nvSpPr>
        <p:spPr/>
        <p:txBody>
          <a:bodyPr/>
          <a:lstStyle/>
          <a:p>
            <a:fld id="{7EA59A71-F020-4CA8-B25F-DD537A1094E1}" type="datetimeFigureOut">
              <a:rPr lang="en-US" smtClean="0"/>
              <a:t>5/16/2025</a:t>
            </a:fld>
            <a:endParaRPr lang="en-US"/>
          </a:p>
        </p:txBody>
      </p:sp>
      <p:sp>
        <p:nvSpPr>
          <p:cNvPr id="6" name="Footer Placeholder 5">
            <a:extLst>
              <a:ext uri="{FF2B5EF4-FFF2-40B4-BE49-F238E27FC236}">
                <a16:creationId xmlns:a16="http://schemas.microsoft.com/office/drawing/2014/main" id="{D400D029-B088-42BE-80C1-521B1CB50F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B12D0F-FB62-400E-AFA2-262B418297AA}"/>
              </a:ext>
            </a:extLst>
          </p:cNvPr>
          <p:cNvSpPr>
            <a:spLocks noGrp="1"/>
          </p:cNvSpPr>
          <p:nvPr>
            <p:ph type="sldNum" sz="quarter" idx="12"/>
          </p:nvPr>
        </p:nvSpPr>
        <p:spPr/>
        <p:txBody>
          <a:bodyPr/>
          <a:lstStyle/>
          <a:p>
            <a:fld id="{03C33E4D-7474-4C0F-BD4C-EE7755A9A816}" type="slidenum">
              <a:rPr lang="en-US" smtClean="0"/>
              <a:t>‹#›</a:t>
            </a:fld>
            <a:endParaRPr lang="en-US"/>
          </a:p>
        </p:txBody>
      </p:sp>
    </p:spTree>
    <p:extLst>
      <p:ext uri="{BB962C8B-B14F-4D97-AF65-F5344CB8AC3E}">
        <p14:creationId xmlns:p14="http://schemas.microsoft.com/office/powerpoint/2010/main" val="3650458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B9AA-C0D6-48E1-B219-1E55BBCAE9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5E8467-95CD-400C-98E9-B4E4BD4FDA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293D691-C922-4BA6-B610-6A0B54C8AC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BF0479-D155-4131-AA91-D55B1DDB9B5A}"/>
              </a:ext>
            </a:extLst>
          </p:cNvPr>
          <p:cNvSpPr>
            <a:spLocks noGrp="1"/>
          </p:cNvSpPr>
          <p:nvPr>
            <p:ph type="dt" sz="half" idx="10"/>
          </p:nvPr>
        </p:nvSpPr>
        <p:spPr/>
        <p:txBody>
          <a:bodyPr/>
          <a:lstStyle/>
          <a:p>
            <a:fld id="{7EA59A71-F020-4CA8-B25F-DD537A1094E1}" type="datetimeFigureOut">
              <a:rPr lang="en-US" smtClean="0"/>
              <a:t>5/16/2025</a:t>
            </a:fld>
            <a:endParaRPr lang="en-US"/>
          </a:p>
        </p:txBody>
      </p:sp>
      <p:sp>
        <p:nvSpPr>
          <p:cNvPr id="6" name="Footer Placeholder 5">
            <a:extLst>
              <a:ext uri="{FF2B5EF4-FFF2-40B4-BE49-F238E27FC236}">
                <a16:creationId xmlns:a16="http://schemas.microsoft.com/office/drawing/2014/main" id="{CE38C96B-01C3-420A-BB17-C83CD9D28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571F80-8522-4103-B37B-AEC512586067}"/>
              </a:ext>
            </a:extLst>
          </p:cNvPr>
          <p:cNvSpPr>
            <a:spLocks noGrp="1"/>
          </p:cNvSpPr>
          <p:nvPr>
            <p:ph type="sldNum" sz="quarter" idx="12"/>
          </p:nvPr>
        </p:nvSpPr>
        <p:spPr/>
        <p:txBody>
          <a:bodyPr/>
          <a:lstStyle/>
          <a:p>
            <a:fld id="{03C33E4D-7474-4C0F-BD4C-EE7755A9A816}" type="slidenum">
              <a:rPr lang="en-US" smtClean="0"/>
              <a:t>‹#›</a:t>
            </a:fld>
            <a:endParaRPr lang="en-US"/>
          </a:p>
        </p:txBody>
      </p:sp>
    </p:spTree>
    <p:extLst>
      <p:ext uri="{BB962C8B-B14F-4D97-AF65-F5344CB8AC3E}">
        <p14:creationId xmlns:p14="http://schemas.microsoft.com/office/powerpoint/2010/main" val="2916692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4EB527-9392-410E-9F27-BA5A552F1B5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2999BBC-A245-4BB7-BB7A-EBA4CA91BA1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4D1407-1867-4383-9F0A-97C221CD95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59A71-F020-4CA8-B25F-DD537A1094E1}" type="datetimeFigureOut">
              <a:rPr lang="en-US" smtClean="0"/>
              <a:t>5/16/2025</a:t>
            </a:fld>
            <a:endParaRPr lang="en-US"/>
          </a:p>
        </p:txBody>
      </p:sp>
      <p:sp>
        <p:nvSpPr>
          <p:cNvPr id="5" name="Footer Placeholder 4">
            <a:extLst>
              <a:ext uri="{FF2B5EF4-FFF2-40B4-BE49-F238E27FC236}">
                <a16:creationId xmlns:a16="http://schemas.microsoft.com/office/drawing/2014/main" id="{54358F28-8130-4FD8-83D9-963E9C9271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47FCB3-2517-4A27-82D9-553169D609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C33E4D-7474-4C0F-BD4C-EE7755A9A816}" type="slidenum">
              <a:rPr lang="en-US" smtClean="0"/>
              <a:t>‹#›</a:t>
            </a:fld>
            <a:endParaRPr lang="en-US"/>
          </a:p>
        </p:txBody>
      </p:sp>
    </p:spTree>
    <p:extLst>
      <p:ext uri="{BB962C8B-B14F-4D97-AF65-F5344CB8AC3E}">
        <p14:creationId xmlns:p14="http://schemas.microsoft.com/office/powerpoint/2010/main" val="41244463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muasamcong.mpi.gov.v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26585CC7-C258-4E1C-89BE-3819B405035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a16="http://schemas.microsoft.com/office/drawing/2014/main" id="{9C6C55D7-D065-4C59-AFBC-573F6A0BEE26}"/>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TextBox 10">
            <a:extLst>
              <a:ext uri="{FF2B5EF4-FFF2-40B4-BE49-F238E27FC236}">
                <a16:creationId xmlns:a16="http://schemas.microsoft.com/office/drawing/2014/main" id="{7F94115B-FF33-40CC-B7FE-65B0E900BB8B}"/>
              </a:ext>
            </a:extLst>
          </p:cNvPr>
          <p:cNvSpPr txBox="1"/>
          <p:nvPr/>
        </p:nvSpPr>
        <p:spPr>
          <a:xfrm>
            <a:off x="3048000" y="3244334"/>
            <a:ext cx="6096000" cy="369332"/>
          </a:xfrm>
          <a:prstGeom prst="rect">
            <a:avLst/>
          </a:prstGeom>
          <a:noFill/>
        </p:spPr>
        <p:txBody>
          <a:bodyPr wrap="square">
            <a:spAutoFit/>
          </a:bodyPr>
          <a:lstStyle/>
          <a:p>
            <a:endParaRPr lang="en-US" dirty="0"/>
          </a:p>
        </p:txBody>
      </p:sp>
      <p:pic>
        <p:nvPicPr>
          <p:cNvPr id="13" name="Picture 12">
            <a:extLst>
              <a:ext uri="{FF2B5EF4-FFF2-40B4-BE49-F238E27FC236}">
                <a16:creationId xmlns:a16="http://schemas.microsoft.com/office/drawing/2014/main" id="{019A7E15-4E66-4C92-A877-8F613E4C25A8}"/>
              </a:ext>
            </a:extLst>
          </p:cNvPr>
          <p:cNvPicPr>
            <a:picLocks noChangeAspect="1"/>
          </p:cNvPicPr>
          <p:nvPr/>
        </p:nvPicPr>
        <p:blipFill>
          <a:blip r:embed="rId2"/>
          <a:stretch>
            <a:fillRect/>
          </a:stretch>
        </p:blipFill>
        <p:spPr>
          <a:xfrm>
            <a:off x="0" y="2953"/>
            <a:ext cx="12192000" cy="6852093"/>
          </a:xfrm>
          <a:prstGeom prst="rect">
            <a:avLst/>
          </a:prstGeom>
        </p:spPr>
      </p:pic>
    </p:spTree>
    <p:extLst>
      <p:ext uri="{BB962C8B-B14F-4D97-AF65-F5344CB8AC3E}">
        <p14:creationId xmlns:p14="http://schemas.microsoft.com/office/powerpoint/2010/main" val="1356210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8F570AA-5359-4F74-9905-9C5677CDB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558" y="-33363"/>
            <a:ext cx="2754820" cy="7400925"/>
          </a:xfrm>
          <a:prstGeom prst="rect">
            <a:avLst/>
          </a:prstGeom>
        </p:spPr>
      </p:pic>
      <p:sp>
        <p:nvSpPr>
          <p:cNvPr id="6" name="TextBox 5">
            <a:extLst>
              <a:ext uri="{FF2B5EF4-FFF2-40B4-BE49-F238E27FC236}">
                <a16:creationId xmlns:a16="http://schemas.microsoft.com/office/drawing/2014/main" id="{9A186A52-CADF-4B1C-83CD-322C9CA0D7B3}"/>
              </a:ext>
            </a:extLst>
          </p:cNvPr>
          <p:cNvSpPr txBox="1"/>
          <p:nvPr/>
        </p:nvSpPr>
        <p:spPr>
          <a:xfrm>
            <a:off x="95563" y="3505200"/>
            <a:ext cx="1562100" cy="1446550"/>
          </a:xfrm>
          <a:prstGeom prst="rect">
            <a:avLst/>
          </a:prstGeom>
          <a:noFill/>
        </p:spPr>
        <p:txBody>
          <a:bodyPr wrap="square" rtlCol="0">
            <a:spAutoFit/>
          </a:bodyPr>
          <a:lstStyle/>
          <a:p>
            <a:r>
              <a:rPr lang="vi-VN" sz="4400" b="1" dirty="0">
                <a:latin typeface="+mj-lt"/>
              </a:rPr>
              <a:t>Mời thầu</a:t>
            </a:r>
            <a:endParaRPr lang="en-US" sz="4400" b="1" dirty="0">
              <a:latin typeface="+mj-lt"/>
            </a:endParaRPr>
          </a:p>
        </p:txBody>
      </p:sp>
      <p:grpSp>
        <p:nvGrpSpPr>
          <p:cNvPr id="7" name="Group 6">
            <a:extLst>
              <a:ext uri="{FF2B5EF4-FFF2-40B4-BE49-F238E27FC236}">
                <a16:creationId xmlns:a16="http://schemas.microsoft.com/office/drawing/2014/main" id="{7E2F1DCD-A20B-46A1-80E9-A552ED716E7A}"/>
              </a:ext>
            </a:extLst>
          </p:cNvPr>
          <p:cNvGrpSpPr/>
          <p:nvPr/>
        </p:nvGrpSpPr>
        <p:grpSpPr>
          <a:xfrm>
            <a:off x="2738719" y="1576292"/>
            <a:ext cx="8794165" cy="3705415"/>
            <a:chOff x="154111" y="1173432"/>
            <a:chExt cx="8794165" cy="3705415"/>
          </a:xfrm>
        </p:grpSpPr>
        <p:sp>
          <p:nvSpPr>
            <p:cNvPr id="9" name="TextBox 8">
              <a:extLst>
                <a:ext uri="{FF2B5EF4-FFF2-40B4-BE49-F238E27FC236}">
                  <a16:creationId xmlns:a16="http://schemas.microsoft.com/office/drawing/2014/main" id="{569F61BB-5DDF-4CBE-B6C5-98C5996A3548}"/>
                </a:ext>
              </a:extLst>
            </p:cNvPr>
            <p:cNvSpPr txBox="1"/>
            <p:nvPr/>
          </p:nvSpPr>
          <p:spPr>
            <a:xfrm>
              <a:off x="170511" y="1173432"/>
              <a:ext cx="3087859" cy="615553"/>
            </a:xfrm>
            <a:prstGeom prst="rect">
              <a:avLst/>
            </a:prstGeom>
            <a:noFill/>
            <a:ln>
              <a:noFill/>
            </a:ln>
          </p:spPr>
          <p:txBody>
            <a:bodyPr wrap="square" lIns="0" tIns="0" rIns="0" bIns="0" anchor="t">
              <a:spAutoFit/>
            </a:bodyPr>
            <a:lstStyle/>
            <a:p>
              <a:r>
                <a:rPr sz="2000" b="0" dirty="0" err="1">
                  <a:solidFill>
                    <a:srgbClr val="484848"/>
                  </a:solidFill>
                  <a:latin typeface="+mj-lt"/>
                </a:rPr>
                <a:t>Sửa</a:t>
              </a:r>
              <a:r>
                <a:rPr sz="2000" b="0" dirty="0">
                  <a:solidFill>
                    <a:srgbClr val="484848"/>
                  </a:solidFill>
                  <a:latin typeface="+mj-lt"/>
                </a:rPr>
                <a:t> </a:t>
              </a:r>
              <a:r>
                <a:rPr sz="2000" b="0" dirty="0" err="1">
                  <a:solidFill>
                    <a:srgbClr val="484848"/>
                  </a:solidFill>
                  <a:latin typeface="+mj-lt"/>
                </a:rPr>
                <a:t>đổi</a:t>
              </a:r>
              <a:r>
                <a:rPr sz="2000" b="0" dirty="0">
                  <a:solidFill>
                    <a:srgbClr val="484848"/>
                  </a:solidFill>
                  <a:latin typeface="+mj-lt"/>
                </a:rPr>
                <a:t> </a:t>
              </a:r>
              <a:r>
                <a:rPr sz="2000" b="0" dirty="0" err="1">
                  <a:solidFill>
                    <a:srgbClr val="484848"/>
                  </a:solidFill>
                  <a:latin typeface="+mj-lt"/>
                </a:rPr>
                <a:t>có</a:t>
              </a:r>
              <a:r>
                <a:rPr sz="2000" b="0" dirty="0">
                  <a:solidFill>
                    <a:srgbClr val="484848"/>
                  </a:solidFill>
                  <a:latin typeface="+mj-lt"/>
                </a:rPr>
                <a:t> </a:t>
              </a:r>
              <a:r>
                <a:rPr sz="2000" b="0" dirty="0" err="1">
                  <a:solidFill>
                    <a:srgbClr val="484848"/>
                  </a:solidFill>
                  <a:latin typeface="+mj-lt"/>
                </a:rPr>
                <a:t>thể</a:t>
              </a:r>
              <a:r>
                <a:rPr lang="vi-VN" sz="2000" dirty="0">
                  <a:solidFill>
                    <a:srgbClr val="484848"/>
                  </a:solidFill>
                  <a:latin typeface="+mj-lt"/>
                </a:rPr>
                <a:t> </a:t>
              </a:r>
              <a:r>
                <a:rPr sz="2000" b="0" dirty="0" err="1">
                  <a:solidFill>
                    <a:srgbClr val="484848"/>
                  </a:solidFill>
                  <a:latin typeface="+mj-lt"/>
                </a:rPr>
                <a:t>xảy</a:t>
              </a:r>
              <a:r>
                <a:rPr sz="2000" b="0" dirty="0">
                  <a:solidFill>
                    <a:srgbClr val="484848"/>
                  </a:solidFill>
                  <a:latin typeface="+mj-lt"/>
                </a:rPr>
                <a:t> ra </a:t>
              </a:r>
              <a:r>
                <a:rPr sz="2000" b="0" dirty="0" err="1">
                  <a:solidFill>
                    <a:srgbClr val="484848"/>
                  </a:solidFill>
                  <a:latin typeface="+mj-lt"/>
                </a:rPr>
                <a:t>bất</a:t>
              </a:r>
              <a:r>
                <a:rPr sz="2000" b="0" dirty="0">
                  <a:solidFill>
                    <a:srgbClr val="484848"/>
                  </a:solidFill>
                  <a:latin typeface="+mj-lt"/>
                </a:rPr>
                <a:t> </a:t>
              </a:r>
              <a:r>
                <a:rPr sz="2000" b="0" dirty="0" err="1">
                  <a:solidFill>
                    <a:srgbClr val="484848"/>
                  </a:solidFill>
                  <a:latin typeface="+mj-lt"/>
                </a:rPr>
                <a:t>cứ</a:t>
              </a:r>
              <a:r>
                <a:rPr sz="2000" b="0" dirty="0">
                  <a:solidFill>
                    <a:srgbClr val="484848"/>
                  </a:solidFill>
                  <a:latin typeface="+mj-lt"/>
                </a:rPr>
                <a:t> </a:t>
              </a:r>
              <a:r>
                <a:rPr sz="2000" b="0" dirty="0" err="1">
                  <a:solidFill>
                    <a:srgbClr val="484848"/>
                  </a:solidFill>
                  <a:latin typeface="+mj-lt"/>
                </a:rPr>
                <a:t>lúc</a:t>
              </a:r>
              <a:r>
                <a:rPr lang="vi-VN" sz="2000" dirty="0">
                  <a:solidFill>
                    <a:srgbClr val="484848"/>
                  </a:solidFill>
                  <a:latin typeface="+mj-lt"/>
                </a:rPr>
                <a:t> </a:t>
              </a:r>
              <a:r>
                <a:rPr sz="2000" b="0" dirty="0" err="1">
                  <a:solidFill>
                    <a:srgbClr val="484848"/>
                  </a:solidFill>
                  <a:latin typeface="+mj-lt"/>
                </a:rPr>
                <a:t>nào</a:t>
              </a:r>
              <a:endParaRPr sz="2000" b="0" dirty="0">
                <a:solidFill>
                  <a:srgbClr val="484848"/>
                </a:solidFill>
                <a:latin typeface="+mj-lt"/>
              </a:endParaRPr>
            </a:p>
          </p:txBody>
        </p:sp>
        <p:sp>
          <p:nvSpPr>
            <p:cNvPr id="11" name="TextBox 10">
              <a:extLst>
                <a:ext uri="{FF2B5EF4-FFF2-40B4-BE49-F238E27FC236}">
                  <a16:creationId xmlns:a16="http://schemas.microsoft.com/office/drawing/2014/main" id="{10DA5F95-CC78-4B80-BF90-107570C4F898}"/>
                </a:ext>
              </a:extLst>
            </p:cNvPr>
            <p:cNvSpPr txBox="1"/>
            <p:nvPr/>
          </p:nvSpPr>
          <p:spPr>
            <a:xfrm>
              <a:off x="154111" y="2019281"/>
              <a:ext cx="3087859" cy="1231106"/>
            </a:xfrm>
            <a:prstGeom prst="rect">
              <a:avLst/>
            </a:prstGeom>
            <a:noFill/>
            <a:ln>
              <a:noFill/>
            </a:ln>
          </p:spPr>
          <p:txBody>
            <a:bodyPr wrap="square" lIns="0" tIns="0" rIns="0" bIns="0" anchor="t">
              <a:spAutoFit/>
            </a:bodyPr>
            <a:lstStyle/>
            <a:p>
              <a:pPr algn="just"/>
              <a:r>
                <a:rPr lang="vi-VN" sz="2000" b="0" dirty="0">
                  <a:solidFill>
                    <a:srgbClr val="484848"/>
                  </a:solidFill>
                  <a:latin typeface="Times new New Roman"/>
                </a:rPr>
                <a:t>Đăng tải </a:t>
              </a:r>
              <a:r>
                <a:rPr lang="vi-VN" sz="2000" dirty="0">
                  <a:solidFill>
                    <a:srgbClr val="484848"/>
                  </a:solidFill>
                  <a:latin typeface="Times new New Roman"/>
                </a:rPr>
                <a:t>t</a:t>
              </a:r>
              <a:r>
                <a:rPr sz="2000" b="0" dirty="0" err="1">
                  <a:solidFill>
                    <a:srgbClr val="484848"/>
                  </a:solidFill>
                  <a:latin typeface="Times new New Roman"/>
                </a:rPr>
                <a:t>hông</a:t>
              </a:r>
              <a:r>
                <a:rPr sz="2000" b="0" dirty="0">
                  <a:solidFill>
                    <a:srgbClr val="484848"/>
                  </a:solidFill>
                  <a:latin typeface="Times new New Roman"/>
                </a:rPr>
                <a:t> </a:t>
              </a:r>
              <a:r>
                <a:rPr sz="2000" b="0" dirty="0" err="1">
                  <a:solidFill>
                    <a:srgbClr val="484848"/>
                  </a:solidFill>
                  <a:latin typeface="Times new New Roman"/>
                </a:rPr>
                <a:t>báo</a:t>
              </a:r>
              <a:r>
                <a:rPr sz="2000" b="0" dirty="0">
                  <a:solidFill>
                    <a:srgbClr val="484848"/>
                  </a:solidFill>
                  <a:latin typeface="Times new New Roman"/>
                </a:rPr>
                <a:t> </a:t>
              </a:r>
              <a:r>
                <a:rPr sz="2000" b="0" dirty="0" err="1">
                  <a:solidFill>
                    <a:srgbClr val="484848"/>
                  </a:solidFill>
                  <a:latin typeface="Times new New Roman"/>
                </a:rPr>
                <a:t>trên</a:t>
              </a:r>
              <a:r>
                <a:rPr lang="vi-VN" sz="2000" dirty="0">
                  <a:solidFill>
                    <a:srgbClr val="484848"/>
                  </a:solidFill>
                  <a:latin typeface="Times new New Roman"/>
                </a:rPr>
                <a:t> </a:t>
              </a:r>
              <a:r>
                <a:rPr sz="2000" b="0" dirty="0" err="1">
                  <a:solidFill>
                    <a:srgbClr val="484848"/>
                  </a:solidFill>
                  <a:latin typeface="Times new New Roman"/>
                </a:rPr>
                <a:t>phương</a:t>
              </a:r>
              <a:r>
                <a:rPr sz="2000" b="0" dirty="0">
                  <a:solidFill>
                    <a:srgbClr val="484848"/>
                  </a:solidFill>
                  <a:latin typeface="Times new New Roman"/>
                </a:rPr>
                <a:t> </a:t>
              </a:r>
              <a:r>
                <a:rPr sz="2000" b="0" dirty="0" err="1">
                  <a:solidFill>
                    <a:srgbClr val="484848"/>
                  </a:solidFill>
                  <a:latin typeface="Times new New Roman"/>
                </a:rPr>
                <a:t>tiện</a:t>
              </a:r>
              <a:r>
                <a:rPr lang="vi-VN" sz="2000" dirty="0">
                  <a:solidFill>
                    <a:srgbClr val="484848"/>
                  </a:solidFill>
                  <a:latin typeface="Times new New Roman"/>
                </a:rPr>
                <a:t> </a:t>
              </a:r>
              <a:r>
                <a:rPr sz="2000" b="0" dirty="0" err="1">
                  <a:solidFill>
                    <a:srgbClr val="484848"/>
                  </a:solidFill>
                  <a:latin typeface="Times new New Roman"/>
                </a:rPr>
                <a:t>truyền</a:t>
              </a:r>
              <a:r>
                <a:rPr sz="2000" b="0" dirty="0">
                  <a:solidFill>
                    <a:srgbClr val="484848"/>
                  </a:solidFill>
                  <a:latin typeface="Times new New Roman"/>
                </a:rPr>
                <a:t> </a:t>
              </a:r>
              <a:r>
                <a:rPr lang="vi-VN" sz="2000" b="0" dirty="0">
                  <a:solidFill>
                    <a:srgbClr val="484848"/>
                  </a:solidFill>
                  <a:latin typeface="Times new New Roman"/>
                </a:rPr>
                <a:t>thông, có thể gửi thư trực tiếp đến các NT tiềm năng</a:t>
              </a:r>
              <a:endParaRPr sz="2000" b="0" dirty="0">
                <a:solidFill>
                  <a:srgbClr val="484848"/>
                </a:solidFill>
                <a:latin typeface="Times new New Roman"/>
              </a:endParaRPr>
            </a:p>
          </p:txBody>
        </p:sp>
        <p:grpSp>
          <p:nvGrpSpPr>
            <p:cNvPr id="12" name="Group 11">
              <a:extLst>
                <a:ext uri="{FF2B5EF4-FFF2-40B4-BE49-F238E27FC236}">
                  <a16:creationId xmlns:a16="http://schemas.microsoft.com/office/drawing/2014/main" id="{EB1B0357-838E-47A4-B9F2-1CA76FB50889}"/>
                </a:ext>
              </a:extLst>
            </p:cNvPr>
            <p:cNvGrpSpPr/>
            <p:nvPr/>
          </p:nvGrpSpPr>
          <p:grpSpPr>
            <a:xfrm>
              <a:off x="3168479" y="1197009"/>
              <a:ext cx="5779797" cy="3681838"/>
              <a:chOff x="3168479" y="1197009"/>
              <a:chExt cx="5779797" cy="3681838"/>
            </a:xfrm>
          </p:grpSpPr>
          <p:sp>
            <p:nvSpPr>
              <p:cNvPr id="13" name="Rounded Rectangle 1">
                <a:extLst>
                  <a:ext uri="{FF2B5EF4-FFF2-40B4-BE49-F238E27FC236}">
                    <a16:creationId xmlns:a16="http://schemas.microsoft.com/office/drawing/2014/main" id="{667B6B23-7056-41DC-B7AA-7A73655F5F6F}"/>
                  </a:ext>
                </a:extLst>
              </p:cNvPr>
              <p:cNvSpPr/>
              <p:nvPr/>
            </p:nvSpPr>
            <p:spPr>
              <a:xfrm>
                <a:off x="3587341" y="3225837"/>
                <a:ext cx="2125301" cy="551912"/>
              </a:xfrm>
              <a:custGeom>
                <a:avLst/>
                <a:gdLst/>
                <a:ahLst/>
                <a:cxnLst/>
                <a:rect l="0" t="0" r="0" b="0"/>
                <a:pathLst>
                  <a:path w="1600200" h="433244">
                    <a:moveTo>
                      <a:pt x="1600200" y="228600"/>
                    </a:moveTo>
                    <a:lnTo>
                      <a:pt x="1600200" y="352053"/>
                    </a:lnTo>
                    <a:cubicBezTo>
                      <a:pt x="1600200" y="397811"/>
                      <a:pt x="1560156" y="433244"/>
                      <a:pt x="1514741" y="427682"/>
                    </a:cubicBezTo>
                    <a:lnTo>
                      <a:pt x="857250" y="347167"/>
                    </a:lnTo>
                    <a:moveTo>
                      <a:pt x="742950" y="333375"/>
                    </a:moveTo>
                    <a:lnTo>
                      <a:pt x="65941" y="241392"/>
                    </a:lnTo>
                    <a:cubicBezTo>
                      <a:pt x="28165" y="236258"/>
                      <a:pt x="0" y="204006"/>
                      <a:pt x="0" y="165877"/>
                    </a:cubicBezTo>
                    <a:lnTo>
                      <a:pt x="0" y="0"/>
                    </a:lnTo>
                  </a:path>
                </a:pathLst>
              </a:custGeom>
              <a:noFill/>
              <a:ln w="14287">
                <a:solidFill>
                  <a:srgbClr val="969696"/>
                </a:solidFill>
              </a:ln>
            </p:spPr>
            <p:txBody>
              <a:bodyPr rtlCol="0" anchor="ctr"/>
              <a:lstStyle/>
              <a:p>
                <a:pPr algn="ctr"/>
                <a:endParaRPr/>
              </a:p>
            </p:txBody>
          </p:sp>
          <p:grpSp>
            <p:nvGrpSpPr>
              <p:cNvPr id="14" name="Group 13">
                <a:extLst>
                  <a:ext uri="{FF2B5EF4-FFF2-40B4-BE49-F238E27FC236}">
                    <a16:creationId xmlns:a16="http://schemas.microsoft.com/office/drawing/2014/main" id="{EF4F3729-4546-40E1-8E47-E7A3191A73B2}"/>
                  </a:ext>
                </a:extLst>
              </p:cNvPr>
              <p:cNvGrpSpPr/>
              <p:nvPr/>
            </p:nvGrpSpPr>
            <p:grpSpPr>
              <a:xfrm>
                <a:off x="4046580" y="3612724"/>
                <a:ext cx="1142999" cy="1266123"/>
                <a:chOff x="2514599" y="2286000"/>
                <a:chExt cx="685800" cy="800100"/>
              </a:xfrm>
            </p:grpSpPr>
            <p:sp>
              <p:nvSpPr>
                <p:cNvPr id="27" name="Rounded Rectangle 2">
                  <a:extLst>
                    <a:ext uri="{FF2B5EF4-FFF2-40B4-BE49-F238E27FC236}">
                      <a16:creationId xmlns:a16="http://schemas.microsoft.com/office/drawing/2014/main" id="{F025F070-67B7-4DD0-B7A3-5EDB87480221}"/>
                    </a:ext>
                  </a:extLst>
                </p:cNvPr>
                <p:cNvSpPr/>
                <p:nvPr/>
              </p:nvSpPr>
              <p:spPr>
                <a:xfrm>
                  <a:off x="2514599" y="2286000"/>
                  <a:ext cx="685800" cy="800100"/>
                </a:xfrm>
                <a:custGeom>
                  <a:avLst/>
                  <a:gdLst/>
                  <a:ahLst/>
                  <a:cxnLst/>
                  <a:rect l="0" t="0" r="0" b="0"/>
                  <a:pathLst>
                    <a:path w="685800" h="800100">
                      <a:moveTo>
                        <a:pt x="285750" y="57150"/>
                      </a:moveTo>
                      <a:cubicBezTo>
                        <a:pt x="285750" y="25584"/>
                        <a:pt x="311334" y="0"/>
                        <a:pt x="342900" y="0"/>
                      </a:cubicBezTo>
                      <a:cubicBezTo>
                        <a:pt x="374465" y="0"/>
                        <a:pt x="400050" y="25584"/>
                        <a:pt x="400050" y="57150"/>
                      </a:cubicBezTo>
                      <a:cubicBezTo>
                        <a:pt x="400050" y="88715"/>
                        <a:pt x="374465" y="114300"/>
                        <a:pt x="342900" y="114300"/>
                      </a:cubicBezTo>
                      <a:cubicBezTo>
                        <a:pt x="311334" y="114300"/>
                        <a:pt x="285750" y="88715"/>
                        <a:pt x="285750" y="57150"/>
                      </a:cubicBezTo>
                      <a:close/>
                      <a:moveTo>
                        <a:pt x="314325" y="109851"/>
                      </a:moveTo>
                      <a:cubicBezTo>
                        <a:pt x="314325" y="109851"/>
                        <a:pt x="325869" y="117471"/>
                        <a:pt x="343309" y="117471"/>
                      </a:cubicBezTo>
                      <a:cubicBezTo>
                        <a:pt x="359625" y="117471"/>
                        <a:pt x="371475" y="109851"/>
                        <a:pt x="371475" y="109851"/>
                      </a:cubicBezTo>
                      <a:lnTo>
                        <a:pt x="371475" y="647652"/>
                      </a:lnTo>
                      <a:lnTo>
                        <a:pt x="314325" y="647652"/>
                      </a:lnTo>
                      <a:close/>
                      <a:moveTo>
                        <a:pt x="624840" y="723900"/>
                      </a:moveTo>
                      <a:cubicBezTo>
                        <a:pt x="658510" y="723900"/>
                        <a:pt x="685800" y="751189"/>
                        <a:pt x="685800" y="784859"/>
                      </a:cubicBezTo>
                      <a:cubicBezTo>
                        <a:pt x="685800" y="793280"/>
                        <a:pt x="678980" y="800100"/>
                        <a:pt x="670560" y="800100"/>
                      </a:cubicBezTo>
                      <a:lnTo>
                        <a:pt x="15240" y="800100"/>
                      </a:lnTo>
                      <a:cubicBezTo>
                        <a:pt x="6819" y="800100"/>
                        <a:pt x="0" y="793280"/>
                        <a:pt x="0" y="784859"/>
                      </a:cubicBezTo>
                      <a:cubicBezTo>
                        <a:pt x="0" y="751189"/>
                        <a:pt x="27289" y="723900"/>
                        <a:pt x="60959" y="723900"/>
                      </a:cubicBezTo>
                      <a:close/>
                      <a:moveTo>
                        <a:pt x="514350" y="647700"/>
                      </a:moveTo>
                      <a:cubicBezTo>
                        <a:pt x="545915" y="647700"/>
                        <a:pt x="571500" y="673284"/>
                        <a:pt x="571500" y="704850"/>
                      </a:cubicBezTo>
                      <a:lnTo>
                        <a:pt x="571500" y="723900"/>
                      </a:lnTo>
                      <a:lnTo>
                        <a:pt x="114300" y="723900"/>
                      </a:lnTo>
                      <a:lnTo>
                        <a:pt x="114300" y="704850"/>
                      </a:lnTo>
                      <a:cubicBezTo>
                        <a:pt x="114300" y="673284"/>
                        <a:pt x="139884" y="647700"/>
                        <a:pt x="171450" y="647700"/>
                      </a:cubicBezTo>
                      <a:close/>
                    </a:path>
                  </a:pathLst>
                </a:custGeom>
                <a:solidFill>
                  <a:srgbClr val="F5F5F5"/>
                </a:solidFill>
                <a:ln>
                  <a:noFill/>
                </a:ln>
              </p:spPr>
              <p:txBody>
                <a:bodyPr rtlCol="0" anchor="ctr"/>
                <a:lstStyle/>
                <a:p>
                  <a:pPr algn="ctr"/>
                  <a:endParaRPr/>
                </a:p>
              </p:txBody>
            </p:sp>
            <p:sp>
              <p:nvSpPr>
                <p:cNvPr id="28" name="Rounded Rectangle 3">
                  <a:extLst>
                    <a:ext uri="{FF2B5EF4-FFF2-40B4-BE49-F238E27FC236}">
                      <a16:creationId xmlns:a16="http://schemas.microsoft.com/office/drawing/2014/main" id="{1908284B-A622-4702-927E-405A59E7E3DC}"/>
                    </a:ext>
                  </a:extLst>
                </p:cNvPr>
                <p:cNvSpPr/>
                <p:nvPr/>
              </p:nvSpPr>
              <p:spPr>
                <a:xfrm>
                  <a:off x="2514599" y="2286000"/>
                  <a:ext cx="685800" cy="800100"/>
                </a:xfrm>
                <a:custGeom>
                  <a:avLst/>
                  <a:gdLst/>
                  <a:ahLst/>
                  <a:cxnLst/>
                  <a:rect l="0" t="0" r="0" b="0"/>
                  <a:pathLst>
                    <a:path w="685800" h="800100">
                      <a:moveTo>
                        <a:pt x="285750" y="57150"/>
                      </a:moveTo>
                      <a:cubicBezTo>
                        <a:pt x="285750" y="25584"/>
                        <a:pt x="311334" y="0"/>
                        <a:pt x="342900" y="0"/>
                      </a:cubicBezTo>
                      <a:cubicBezTo>
                        <a:pt x="374465" y="0"/>
                        <a:pt x="400050" y="25584"/>
                        <a:pt x="400050" y="57150"/>
                      </a:cubicBezTo>
                      <a:cubicBezTo>
                        <a:pt x="400050" y="88715"/>
                        <a:pt x="374465" y="114300"/>
                        <a:pt x="342900" y="114300"/>
                      </a:cubicBezTo>
                      <a:cubicBezTo>
                        <a:pt x="311334" y="114300"/>
                        <a:pt x="285750" y="88715"/>
                        <a:pt x="285750" y="57150"/>
                      </a:cubicBezTo>
                      <a:close/>
                      <a:moveTo>
                        <a:pt x="314325" y="109851"/>
                      </a:moveTo>
                      <a:cubicBezTo>
                        <a:pt x="314325" y="109851"/>
                        <a:pt x="325869" y="117471"/>
                        <a:pt x="343309" y="117471"/>
                      </a:cubicBezTo>
                      <a:cubicBezTo>
                        <a:pt x="359625" y="117471"/>
                        <a:pt x="371475" y="109851"/>
                        <a:pt x="371475" y="109851"/>
                      </a:cubicBezTo>
                      <a:lnTo>
                        <a:pt x="371475" y="647652"/>
                      </a:lnTo>
                      <a:lnTo>
                        <a:pt x="314325" y="647652"/>
                      </a:lnTo>
                      <a:close/>
                      <a:moveTo>
                        <a:pt x="624840" y="723900"/>
                      </a:moveTo>
                      <a:cubicBezTo>
                        <a:pt x="658510" y="723900"/>
                        <a:pt x="685800" y="751189"/>
                        <a:pt x="685800" y="784859"/>
                      </a:cubicBezTo>
                      <a:cubicBezTo>
                        <a:pt x="685800" y="793280"/>
                        <a:pt x="678980" y="800100"/>
                        <a:pt x="670560" y="800100"/>
                      </a:cubicBezTo>
                      <a:lnTo>
                        <a:pt x="15240" y="800100"/>
                      </a:lnTo>
                      <a:cubicBezTo>
                        <a:pt x="6819" y="800100"/>
                        <a:pt x="0" y="793280"/>
                        <a:pt x="0" y="784859"/>
                      </a:cubicBezTo>
                      <a:cubicBezTo>
                        <a:pt x="0" y="751189"/>
                        <a:pt x="27289" y="723900"/>
                        <a:pt x="60959" y="723900"/>
                      </a:cubicBezTo>
                      <a:close/>
                      <a:moveTo>
                        <a:pt x="514350" y="647700"/>
                      </a:moveTo>
                      <a:cubicBezTo>
                        <a:pt x="545915" y="647700"/>
                        <a:pt x="571500" y="673284"/>
                        <a:pt x="571500" y="704850"/>
                      </a:cubicBezTo>
                      <a:lnTo>
                        <a:pt x="571500" y="723900"/>
                      </a:lnTo>
                      <a:lnTo>
                        <a:pt x="114300" y="723900"/>
                      </a:lnTo>
                      <a:lnTo>
                        <a:pt x="114300" y="704850"/>
                      </a:lnTo>
                      <a:cubicBezTo>
                        <a:pt x="114300" y="673284"/>
                        <a:pt x="139884" y="647700"/>
                        <a:pt x="171450" y="647700"/>
                      </a:cubicBezTo>
                      <a:close/>
                    </a:path>
                  </a:pathLst>
                </a:custGeom>
                <a:noFill/>
                <a:ln w="14287">
                  <a:solidFill>
                    <a:srgbClr val="969696"/>
                  </a:solidFill>
                </a:ln>
              </p:spPr>
              <p:txBody>
                <a:bodyPr rtlCol="0" anchor="ctr"/>
                <a:lstStyle/>
                <a:p>
                  <a:pPr algn="ctr"/>
                  <a:endParaRPr/>
                </a:p>
              </p:txBody>
            </p:sp>
          </p:grpSp>
          <p:grpSp>
            <p:nvGrpSpPr>
              <p:cNvPr id="15" name="Group 14">
                <a:extLst>
                  <a:ext uri="{FF2B5EF4-FFF2-40B4-BE49-F238E27FC236}">
                    <a16:creationId xmlns:a16="http://schemas.microsoft.com/office/drawing/2014/main" id="{58508625-3E41-4C8F-A18C-B4AE85676000}"/>
                  </a:ext>
                </a:extLst>
              </p:cNvPr>
              <p:cNvGrpSpPr/>
              <p:nvPr/>
            </p:nvGrpSpPr>
            <p:grpSpPr>
              <a:xfrm>
                <a:off x="5377406" y="3343275"/>
                <a:ext cx="685800" cy="171450"/>
                <a:chOff x="3314700" y="2060600"/>
                <a:chExt cx="685800" cy="171450"/>
              </a:xfrm>
            </p:grpSpPr>
            <p:sp>
              <p:nvSpPr>
                <p:cNvPr id="25" name="Rounded Rectangle 5">
                  <a:extLst>
                    <a:ext uri="{FF2B5EF4-FFF2-40B4-BE49-F238E27FC236}">
                      <a16:creationId xmlns:a16="http://schemas.microsoft.com/office/drawing/2014/main" id="{9CBF72AA-DEA3-4795-A0D7-D6362193F15D}"/>
                    </a:ext>
                  </a:extLst>
                </p:cNvPr>
                <p:cNvSpPr/>
                <p:nvPr/>
              </p:nvSpPr>
              <p:spPr>
                <a:xfrm>
                  <a:off x="3314700" y="2060600"/>
                  <a:ext cx="685800" cy="171450"/>
                </a:xfrm>
                <a:custGeom>
                  <a:avLst/>
                  <a:gdLst/>
                  <a:ahLst/>
                  <a:cxnLst/>
                  <a:rect l="0" t="0" r="0" b="0"/>
                  <a:pathLst>
                    <a:path w="685800" h="171450">
                      <a:moveTo>
                        <a:pt x="0" y="17145"/>
                      </a:moveTo>
                      <a:cubicBezTo>
                        <a:pt x="0" y="7677"/>
                        <a:pt x="7677" y="0"/>
                        <a:pt x="17145" y="0"/>
                      </a:cubicBezTo>
                      <a:lnTo>
                        <a:pt x="668655" y="0"/>
                      </a:lnTo>
                      <a:cubicBezTo>
                        <a:pt x="678122" y="0"/>
                        <a:pt x="685800" y="7677"/>
                        <a:pt x="685800" y="17145"/>
                      </a:cubicBezTo>
                      <a:cubicBezTo>
                        <a:pt x="685800" y="102365"/>
                        <a:pt x="616715" y="171450"/>
                        <a:pt x="531495" y="171450"/>
                      </a:cubicBezTo>
                      <a:lnTo>
                        <a:pt x="154305" y="171450"/>
                      </a:lnTo>
                      <a:cubicBezTo>
                        <a:pt x="69084" y="171450"/>
                        <a:pt x="0" y="102365"/>
                        <a:pt x="0" y="17145"/>
                      </a:cubicBezTo>
                      <a:close/>
                    </a:path>
                  </a:pathLst>
                </a:custGeom>
                <a:solidFill>
                  <a:srgbClr val="E8F9FF"/>
                </a:solidFill>
                <a:ln>
                  <a:noFill/>
                </a:ln>
              </p:spPr>
              <p:txBody>
                <a:bodyPr rtlCol="0" anchor="ctr"/>
                <a:lstStyle/>
                <a:p>
                  <a:pPr algn="ctr"/>
                  <a:endParaRPr/>
                </a:p>
              </p:txBody>
            </p:sp>
            <p:sp>
              <p:nvSpPr>
                <p:cNvPr id="26" name="Rounded Rectangle 6">
                  <a:extLst>
                    <a:ext uri="{FF2B5EF4-FFF2-40B4-BE49-F238E27FC236}">
                      <a16:creationId xmlns:a16="http://schemas.microsoft.com/office/drawing/2014/main" id="{2EC0A608-64ED-4D46-A412-C9580238B60B}"/>
                    </a:ext>
                  </a:extLst>
                </p:cNvPr>
                <p:cNvSpPr/>
                <p:nvPr/>
              </p:nvSpPr>
              <p:spPr>
                <a:xfrm>
                  <a:off x="3314700" y="2060600"/>
                  <a:ext cx="685800" cy="171450"/>
                </a:xfrm>
                <a:custGeom>
                  <a:avLst/>
                  <a:gdLst/>
                  <a:ahLst/>
                  <a:cxnLst/>
                  <a:rect l="0" t="0" r="0" b="0"/>
                  <a:pathLst>
                    <a:path w="685800" h="171450">
                      <a:moveTo>
                        <a:pt x="0" y="17145"/>
                      </a:moveTo>
                      <a:cubicBezTo>
                        <a:pt x="0" y="7677"/>
                        <a:pt x="7677" y="0"/>
                        <a:pt x="17145" y="0"/>
                      </a:cubicBezTo>
                      <a:lnTo>
                        <a:pt x="668655" y="0"/>
                      </a:lnTo>
                      <a:cubicBezTo>
                        <a:pt x="678122" y="0"/>
                        <a:pt x="685800" y="7677"/>
                        <a:pt x="685800" y="17145"/>
                      </a:cubicBezTo>
                      <a:cubicBezTo>
                        <a:pt x="685800" y="102365"/>
                        <a:pt x="616715" y="171450"/>
                        <a:pt x="531495" y="171450"/>
                      </a:cubicBezTo>
                      <a:lnTo>
                        <a:pt x="154305" y="171450"/>
                      </a:lnTo>
                      <a:cubicBezTo>
                        <a:pt x="69084" y="171450"/>
                        <a:pt x="0" y="102365"/>
                        <a:pt x="0" y="17145"/>
                      </a:cubicBezTo>
                      <a:close/>
                    </a:path>
                  </a:pathLst>
                </a:custGeom>
                <a:noFill/>
                <a:ln w="14287">
                  <a:solidFill>
                    <a:srgbClr val="1EABDA"/>
                  </a:solidFill>
                </a:ln>
              </p:spPr>
              <p:txBody>
                <a:bodyPr rtlCol="0" anchor="ctr"/>
                <a:lstStyle/>
                <a:p>
                  <a:pPr algn="ctr"/>
                  <a:endParaRPr/>
                </a:p>
              </p:txBody>
            </p:sp>
          </p:grpSp>
          <p:grpSp>
            <p:nvGrpSpPr>
              <p:cNvPr id="16" name="Group 15">
                <a:extLst>
                  <a:ext uri="{FF2B5EF4-FFF2-40B4-BE49-F238E27FC236}">
                    <a16:creationId xmlns:a16="http://schemas.microsoft.com/office/drawing/2014/main" id="{CB5D8C4C-A573-4439-AA56-BA58EEA42882}"/>
                  </a:ext>
                </a:extLst>
              </p:cNvPr>
              <p:cNvGrpSpPr/>
              <p:nvPr/>
            </p:nvGrpSpPr>
            <p:grpSpPr>
              <a:xfrm>
                <a:off x="3168479" y="3022204"/>
                <a:ext cx="844781" cy="200433"/>
                <a:chOff x="1714500" y="1828800"/>
                <a:chExt cx="685800" cy="171450"/>
              </a:xfrm>
            </p:grpSpPr>
            <p:sp>
              <p:nvSpPr>
                <p:cNvPr id="23" name="Rounded Rectangle 8">
                  <a:extLst>
                    <a:ext uri="{FF2B5EF4-FFF2-40B4-BE49-F238E27FC236}">
                      <a16:creationId xmlns:a16="http://schemas.microsoft.com/office/drawing/2014/main" id="{2B5767B0-189A-4A72-9DE9-BE4DF02087A8}"/>
                    </a:ext>
                  </a:extLst>
                </p:cNvPr>
                <p:cNvSpPr/>
                <p:nvPr/>
              </p:nvSpPr>
              <p:spPr>
                <a:xfrm>
                  <a:off x="1714500" y="1828800"/>
                  <a:ext cx="685800" cy="171450"/>
                </a:xfrm>
                <a:custGeom>
                  <a:avLst/>
                  <a:gdLst/>
                  <a:ahLst/>
                  <a:cxnLst/>
                  <a:rect l="0" t="0" r="0" b="0"/>
                  <a:pathLst>
                    <a:path w="685800" h="171450">
                      <a:moveTo>
                        <a:pt x="0" y="17145"/>
                      </a:moveTo>
                      <a:cubicBezTo>
                        <a:pt x="0" y="7677"/>
                        <a:pt x="7677" y="0"/>
                        <a:pt x="17145" y="0"/>
                      </a:cubicBezTo>
                      <a:lnTo>
                        <a:pt x="668655" y="0"/>
                      </a:lnTo>
                      <a:cubicBezTo>
                        <a:pt x="678122" y="0"/>
                        <a:pt x="685800" y="7677"/>
                        <a:pt x="685800" y="17145"/>
                      </a:cubicBezTo>
                      <a:cubicBezTo>
                        <a:pt x="685800" y="102365"/>
                        <a:pt x="616715" y="171450"/>
                        <a:pt x="531495" y="171450"/>
                      </a:cubicBezTo>
                      <a:lnTo>
                        <a:pt x="154305" y="171450"/>
                      </a:lnTo>
                      <a:cubicBezTo>
                        <a:pt x="69084" y="171450"/>
                        <a:pt x="0" y="102365"/>
                        <a:pt x="0" y="17145"/>
                      </a:cubicBezTo>
                      <a:close/>
                    </a:path>
                  </a:pathLst>
                </a:custGeom>
                <a:solidFill>
                  <a:srgbClr val="FFF2E5"/>
                </a:solidFill>
                <a:ln>
                  <a:noFill/>
                </a:ln>
              </p:spPr>
              <p:txBody>
                <a:bodyPr rtlCol="0" anchor="ctr"/>
                <a:lstStyle/>
                <a:p>
                  <a:pPr algn="ctr"/>
                  <a:endParaRPr/>
                </a:p>
              </p:txBody>
            </p:sp>
            <p:sp>
              <p:nvSpPr>
                <p:cNvPr id="24" name="Rounded Rectangle 9">
                  <a:extLst>
                    <a:ext uri="{FF2B5EF4-FFF2-40B4-BE49-F238E27FC236}">
                      <a16:creationId xmlns:a16="http://schemas.microsoft.com/office/drawing/2014/main" id="{C58374CD-8282-46A5-B6D6-5BABE432F682}"/>
                    </a:ext>
                  </a:extLst>
                </p:cNvPr>
                <p:cNvSpPr/>
                <p:nvPr/>
              </p:nvSpPr>
              <p:spPr>
                <a:xfrm>
                  <a:off x="1714500" y="1828800"/>
                  <a:ext cx="685800" cy="171450"/>
                </a:xfrm>
                <a:custGeom>
                  <a:avLst/>
                  <a:gdLst/>
                  <a:ahLst/>
                  <a:cxnLst/>
                  <a:rect l="0" t="0" r="0" b="0"/>
                  <a:pathLst>
                    <a:path w="685800" h="171450">
                      <a:moveTo>
                        <a:pt x="0" y="17145"/>
                      </a:moveTo>
                      <a:cubicBezTo>
                        <a:pt x="0" y="7677"/>
                        <a:pt x="7677" y="0"/>
                        <a:pt x="17145" y="0"/>
                      </a:cubicBezTo>
                      <a:lnTo>
                        <a:pt x="668655" y="0"/>
                      </a:lnTo>
                      <a:cubicBezTo>
                        <a:pt x="678122" y="0"/>
                        <a:pt x="685800" y="7677"/>
                        <a:pt x="685800" y="17145"/>
                      </a:cubicBezTo>
                      <a:cubicBezTo>
                        <a:pt x="685800" y="102365"/>
                        <a:pt x="616715" y="171450"/>
                        <a:pt x="531495" y="171450"/>
                      </a:cubicBezTo>
                      <a:lnTo>
                        <a:pt x="154305" y="171450"/>
                      </a:lnTo>
                      <a:cubicBezTo>
                        <a:pt x="69084" y="171450"/>
                        <a:pt x="0" y="102365"/>
                        <a:pt x="0" y="17145"/>
                      </a:cubicBezTo>
                      <a:close/>
                    </a:path>
                  </a:pathLst>
                </a:custGeom>
                <a:noFill/>
                <a:ln w="14287">
                  <a:solidFill>
                    <a:srgbClr val="DE8431"/>
                  </a:solidFill>
                </a:ln>
              </p:spPr>
              <p:txBody>
                <a:bodyPr rtlCol="0" anchor="ctr"/>
                <a:lstStyle/>
                <a:p>
                  <a:pPr algn="ctr"/>
                  <a:endParaRPr/>
                </a:p>
              </p:txBody>
            </p:sp>
          </p:grpSp>
          <p:sp>
            <p:nvSpPr>
              <p:cNvPr id="17" name="TextBox 16">
                <a:extLst>
                  <a:ext uri="{FF2B5EF4-FFF2-40B4-BE49-F238E27FC236}">
                    <a16:creationId xmlns:a16="http://schemas.microsoft.com/office/drawing/2014/main" id="{11A4EF52-FCDB-4979-B400-FD42ECE624A5}"/>
                  </a:ext>
                </a:extLst>
              </p:cNvPr>
              <p:cNvSpPr txBox="1"/>
              <p:nvPr/>
            </p:nvSpPr>
            <p:spPr>
              <a:xfrm>
                <a:off x="5943455" y="1571950"/>
                <a:ext cx="3004821" cy="615553"/>
              </a:xfrm>
              <a:prstGeom prst="rect">
                <a:avLst/>
              </a:prstGeom>
              <a:noFill/>
              <a:ln>
                <a:noFill/>
              </a:ln>
            </p:spPr>
            <p:txBody>
              <a:bodyPr wrap="square" lIns="0" tIns="0" rIns="0" bIns="0" anchor="t">
                <a:spAutoFit/>
              </a:bodyPr>
              <a:lstStyle/>
              <a:p>
                <a:pPr algn="l"/>
                <a:r>
                  <a:rPr sz="2000" b="0" dirty="0" err="1">
                    <a:solidFill>
                      <a:srgbClr val="484848"/>
                    </a:solidFill>
                    <a:latin typeface="+mj-lt"/>
                  </a:rPr>
                  <a:t>Sửa</a:t>
                </a:r>
                <a:r>
                  <a:rPr sz="2000" b="0" dirty="0">
                    <a:solidFill>
                      <a:srgbClr val="484848"/>
                    </a:solidFill>
                    <a:latin typeface="+mj-lt"/>
                  </a:rPr>
                  <a:t> </a:t>
                </a:r>
                <a:r>
                  <a:rPr sz="2000" b="0" dirty="0" err="1">
                    <a:solidFill>
                      <a:srgbClr val="484848"/>
                    </a:solidFill>
                    <a:latin typeface="+mj-lt"/>
                  </a:rPr>
                  <a:t>đổi</a:t>
                </a:r>
                <a:r>
                  <a:rPr sz="2000" b="0" dirty="0">
                    <a:solidFill>
                      <a:srgbClr val="484848"/>
                    </a:solidFill>
                    <a:latin typeface="+mj-lt"/>
                  </a:rPr>
                  <a:t> </a:t>
                </a:r>
                <a:r>
                  <a:rPr sz="2000" b="0" dirty="0" err="1">
                    <a:solidFill>
                      <a:srgbClr val="484848"/>
                    </a:solidFill>
                    <a:latin typeface="+mj-lt"/>
                  </a:rPr>
                  <a:t>trước</a:t>
                </a:r>
                <a:r>
                  <a:rPr lang="vi-VN" sz="2000" b="0" dirty="0">
                    <a:solidFill>
                      <a:srgbClr val="484848"/>
                    </a:solidFill>
                    <a:latin typeface="+mj-lt"/>
                  </a:rPr>
                  <a:t> </a:t>
                </a:r>
                <a:r>
                  <a:rPr sz="2000" b="0" dirty="0" err="1">
                    <a:solidFill>
                      <a:srgbClr val="484848"/>
                    </a:solidFill>
                    <a:latin typeface="+mj-lt"/>
                  </a:rPr>
                  <a:t>thời</a:t>
                </a:r>
                <a:r>
                  <a:rPr sz="2000" b="0" dirty="0">
                    <a:solidFill>
                      <a:srgbClr val="484848"/>
                    </a:solidFill>
                    <a:latin typeface="+mj-lt"/>
                  </a:rPr>
                  <a:t> </a:t>
                </a:r>
                <a:r>
                  <a:rPr sz="2000" b="0" dirty="0" err="1">
                    <a:solidFill>
                      <a:srgbClr val="484848"/>
                    </a:solidFill>
                    <a:latin typeface="+mj-lt"/>
                  </a:rPr>
                  <a:t>hạn</a:t>
                </a:r>
                <a:r>
                  <a:rPr sz="2000" b="0" dirty="0">
                    <a:solidFill>
                      <a:srgbClr val="484848"/>
                    </a:solidFill>
                    <a:latin typeface="+mj-lt"/>
                  </a:rPr>
                  <a:t> </a:t>
                </a:r>
                <a:r>
                  <a:rPr sz="2000" b="0" dirty="0" err="1">
                    <a:solidFill>
                      <a:srgbClr val="484848"/>
                    </a:solidFill>
                    <a:latin typeface="+mj-lt"/>
                  </a:rPr>
                  <a:t>đóng</a:t>
                </a:r>
                <a:r>
                  <a:rPr lang="vi-VN" sz="2000" dirty="0">
                    <a:solidFill>
                      <a:srgbClr val="484848"/>
                    </a:solidFill>
                    <a:latin typeface="+mj-lt"/>
                  </a:rPr>
                  <a:t> </a:t>
                </a:r>
                <a:r>
                  <a:rPr sz="2000" b="0" dirty="0" err="1">
                    <a:solidFill>
                      <a:srgbClr val="484848"/>
                    </a:solidFill>
                    <a:latin typeface="+mj-lt"/>
                  </a:rPr>
                  <a:t>thầu</a:t>
                </a:r>
                <a:endParaRPr sz="2000" b="0" dirty="0">
                  <a:solidFill>
                    <a:srgbClr val="484848"/>
                  </a:solidFill>
                  <a:latin typeface="+mj-lt"/>
                </a:endParaRPr>
              </a:p>
            </p:txBody>
          </p:sp>
          <p:sp>
            <p:nvSpPr>
              <p:cNvPr id="18" name="TextBox 17">
                <a:extLst>
                  <a:ext uri="{FF2B5EF4-FFF2-40B4-BE49-F238E27FC236}">
                    <a16:creationId xmlns:a16="http://schemas.microsoft.com/office/drawing/2014/main" id="{01EC7F27-ED85-4E7E-82C9-B23BE404266F}"/>
                  </a:ext>
                </a:extLst>
              </p:cNvPr>
              <p:cNvSpPr txBox="1"/>
              <p:nvPr/>
            </p:nvSpPr>
            <p:spPr>
              <a:xfrm>
                <a:off x="5992985" y="2588895"/>
                <a:ext cx="2955291" cy="615553"/>
              </a:xfrm>
              <a:prstGeom prst="rect">
                <a:avLst/>
              </a:prstGeom>
              <a:noFill/>
              <a:ln>
                <a:noFill/>
              </a:ln>
            </p:spPr>
            <p:txBody>
              <a:bodyPr wrap="square" lIns="0" tIns="0" rIns="0" bIns="0" anchor="t">
                <a:spAutoFit/>
              </a:bodyPr>
              <a:lstStyle/>
              <a:p>
                <a:pPr algn="l"/>
                <a:r>
                  <a:rPr sz="2000" b="0" dirty="0" err="1">
                    <a:solidFill>
                      <a:srgbClr val="484848"/>
                    </a:solidFill>
                    <a:latin typeface="+mj-lt"/>
                  </a:rPr>
                  <a:t>Thông</a:t>
                </a:r>
                <a:r>
                  <a:rPr sz="2000" b="0" dirty="0">
                    <a:solidFill>
                      <a:srgbClr val="484848"/>
                    </a:solidFill>
                    <a:latin typeface="+mj-lt"/>
                  </a:rPr>
                  <a:t> </a:t>
                </a:r>
                <a:r>
                  <a:rPr sz="2000" b="0" dirty="0" err="1">
                    <a:solidFill>
                      <a:srgbClr val="484848"/>
                    </a:solidFill>
                    <a:latin typeface="+mj-lt"/>
                  </a:rPr>
                  <a:t>báo</a:t>
                </a:r>
                <a:r>
                  <a:rPr sz="2000" b="0" dirty="0">
                    <a:solidFill>
                      <a:srgbClr val="484848"/>
                    </a:solidFill>
                    <a:latin typeface="+mj-lt"/>
                  </a:rPr>
                  <a:t> </a:t>
                </a:r>
                <a:r>
                  <a:rPr sz="2000" b="0" dirty="0" err="1">
                    <a:solidFill>
                      <a:srgbClr val="484848"/>
                    </a:solidFill>
                    <a:latin typeface="+mj-lt"/>
                  </a:rPr>
                  <a:t>trên</a:t>
                </a:r>
                <a:r>
                  <a:rPr lang="vi-VN" sz="2000" dirty="0">
                    <a:solidFill>
                      <a:srgbClr val="484848"/>
                    </a:solidFill>
                    <a:latin typeface="+mj-lt"/>
                  </a:rPr>
                  <a:t> </a:t>
                </a:r>
                <a:r>
                  <a:rPr sz="2000" b="0" dirty="0" err="1">
                    <a:solidFill>
                      <a:srgbClr val="484848"/>
                    </a:solidFill>
                    <a:latin typeface="+mj-lt"/>
                  </a:rPr>
                  <a:t>hệ</a:t>
                </a:r>
                <a:r>
                  <a:rPr sz="2000" b="0" dirty="0">
                    <a:solidFill>
                      <a:srgbClr val="484848"/>
                    </a:solidFill>
                    <a:latin typeface="+mj-lt"/>
                  </a:rPr>
                  <a:t> </a:t>
                </a:r>
                <a:r>
                  <a:rPr sz="2000" b="0" dirty="0" err="1">
                    <a:solidFill>
                      <a:srgbClr val="484848"/>
                    </a:solidFill>
                    <a:latin typeface="+mj-lt"/>
                  </a:rPr>
                  <a:t>thống</a:t>
                </a:r>
                <a:r>
                  <a:rPr sz="2000" b="0" dirty="0">
                    <a:solidFill>
                      <a:srgbClr val="484848"/>
                    </a:solidFill>
                    <a:latin typeface="+mj-lt"/>
                  </a:rPr>
                  <a:t> </a:t>
                </a:r>
                <a:r>
                  <a:rPr sz="2000" b="0" dirty="0" err="1">
                    <a:solidFill>
                      <a:srgbClr val="484848"/>
                    </a:solidFill>
                    <a:latin typeface="+mj-lt"/>
                  </a:rPr>
                  <a:t>trực</a:t>
                </a:r>
                <a:r>
                  <a:rPr lang="vi-VN" sz="2000" dirty="0">
                    <a:solidFill>
                      <a:srgbClr val="484848"/>
                    </a:solidFill>
                    <a:latin typeface="+mj-lt"/>
                  </a:rPr>
                  <a:t> </a:t>
                </a:r>
                <a:r>
                  <a:rPr sz="2000" b="0" dirty="0" err="1">
                    <a:solidFill>
                      <a:srgbClr val="484848"/>
                    </a:solidFill>
                    <a:latin typeface="+mj-lt"/>
                  </a:rPr>
                  <a:t>tuyến</a:t>
                </a:r>
                <a:endParaRPr sz="2000" b="0" dirty="0">
                  <a:solidFill>
                    <a:srgbClr val="484848"/>
                  </a:solidFill>
                  <a:latin typeface="+mj-lt"/>
                </a:endParaRPr>
              </a:p>
            </p:txBody>
          </p:sp>
          <p:sp>
            <p:nvSpPr>
              <p:cNvPr id="19" name="Rounded Rectangle 18">
                <a:extLst>
                  <a:ext uri="{FF2B5EF4-FFF2-40B4-BE49-F238E27FC236}">
                    <a16:creationId xmlns:a16="http://schemas.microsoft.com/office/drawing/2014/main" id="{B7EC30DF-7F32-42A6-9B12-41DA1A2CFABD}"/>
                  </a:ext>
                </a:extLst>
              </p:cNvPr>
              <p:cNvSpPr/>
              <p:nvPr/>
            </p:nvSpPr>
            <p:spPr>
              <a:xfrm>
                <a:off x="3345455" y="1197009"/>
                <a:ext cx="652478" cy="622020"/>
              </a:xfrm>
              <a:custGeom>
                <a:avLst/>
                <a:gdLst/>
                <a:ahLst/>
                <a:cxnLst/>
                <a:rect l="0" t="0" r="0" b="0"/>
                <a:pathLst>
                  <a:path w="429609" h="439753">
                    <a:moveTo>
                      <a:pt x="111709" y="214362"/>
                    </a:moveTo>
                    <a:lnTo>
                      <a:pt x="214312" y="214362"/>
                    </a:lnTo>
                    <a:lnTo>
                      <a:pt x="288931" y="307631"/>
                    </a:lnTo>
                    <a:moveTo>
                      <a:pt x="330879" y="372915"/>
                    </a:moveTo>
                    <a:cubicBezTo>
                      <a:pt x="330876" y="357205"/>
                      <a:pt x="343611" y="344469"/>
                      <a:pt x="359321" y="344469"/>
                    </a:cubicBezTo>
                    <a:cubicBezTo>
                      <a:pt x="375030" y="344469"/>
                      <a:pt x="387765" y="357205"/>
                      <a:pt x="387762" y="372915"/>
                    </a:cubicBezTo>
                    <a:cubicBezTo>
                      <a:pt x="387765" y="388625"/>
                      <a:pt x="375030" y="401362"/>
                      <a:pt x="359321" y="401362"/>
                    </a:cubicBezTo>
                    <a:cubicBezTo>
                      <a:pt x="343611" y="401362"/>
                      <a:pt x="330876" y="388625"/>
                      <a:pt x="330879" y="372915"/>
                    </a:cubicBezTo>
                    <a:moveTo>
                      <a:pt x="6877" y="161346"/>
                    </a:moveTo>
                    <a:cubicBezTo>
                      <a:pt x="12821" y="137809"/>
                      <a:pt x="22729" y="115455"/>
                      <a:pt x="36175" y="95242"/>
                    </a:cubicBezTo>
                    <a:moveTo>
                      <a:pt x="81743" y="46189"/>
                    </a:moveTo>
                    <a:cubicBezTo>
                      <a:pt x="100697" y="30984"/>
                      <a:pt x="122211" y="19282"/>
                      <a:pt x="145275" y="11632"/>
                    </a:cubicBezTo>
                    <a:moveTo>
                      <a:pt x="211226" y="202"/>
                    </a:moveTo>
                    <a:cubicBezTo>
                      <a:pt x="235490" y="0"/>
                      <a:pt x="259622" y="3777"/>
                      <a:pt x="282663" y="11384"/>
                    </a:cubicBezTo>
                    <a:moveTo>
                      <a:pt x="341871" y="42474"/>
                    </a:moveTo>
                    <a:cubicBezTo>
                      <a:pt x="361363" y="56948"/>
                      <a:pt x="378313" y="74562"/>
                      <a:pt x="392029" y="94595"/>
                    </a:cubicBezTo>
                    <a:moveTo>
                      <a:pt x="420204" y="155383"/>
                    </a:moveTo>
                    <a:cubicBezTo>
                      <a:pt x="426898" y="178727"/>
                      <a:pt x="429609" y="203033"/>
                      <a:pt x="428224" y="227278"/>
                    </a:cubicBezTo>
                    <a:moveTo>
                      <a:pt x="413861" y="292639"/>
                    </a:moveTo>
                    <a:cubicBezTo>
                      <a:pt x="405511" y="314255"/>
                      <a:pt x="393392" y="334218"/>
                      <a:pt x="378066" y="351598"/>
                    </a:cubicBezTo>
                    <a:moveTo>
                      <a:pt x="293922" y="413397"/>
                    </a:moveTo>
                    <a:cubicBezTo>
                      <a:pt x="227896" y="439753"/>
                      <a:pt x="153100" y="431671"/>
                      <a:pt x="94228" y="391820"/>
                    </a:cubicBezTo>
                    <a:cubicBezTo>
                      <a:pt x="35355" y="351969"/>
                      <a:pt x="62" y="285530"/>
                      <a:pt x="0" y="214438"/>
                    </a:cubicBezTo>
                  </a:path>
                </a:pathLst>
              </a:custGeom>
              <a:noFill/>
              <a:ln w="14287">
                <a:solidFill>
                  <a:srgbClr val="484848"/>
                </a:solidFill>
              </a:ln>
            </p:spPr>
            <p:txBody>
              <a:bodyPr rtlCol="0" anchor="ctr"/>
              <a:lstStyle/>
              <a:p>
                <a:pPr algn="ctr"/>
                <a:endParaRPr dirty="0"/>
              </a:p>
            </p:txBody>
          </p:sp>
          <p:sp>
            <p:nvSpPr>
              <p:cNvPr id="20" name="Rounded Rectangle 19">
                <a:extLst>
                  <a:ext uri="{FF2B5EF4-FFF2-40B4-BE49-F238E27FC236}">
                    <a16:creationId xmlns:a16="http://schemas.microsoft.com/office/drawing/2014/main" id="{D5A25912-57D7-411F-BFA9-88F5BBAA9B75}"/>
                  </a:ext>
                </a:extLst>
              </p:cNvPr>
              <p:cNvSpPr/>
              <p:nvPr/>
            </p:nvSpPr>
            <p:spPr>
              <a:xfrm>
                <a:off x="4975194" y="1579177"/>
                <a:ext cx="737448" cy="622020"/>
              </a:xfrm>
              <a:custGeom>
                <a:avLst/>
                <a:gdLst/>
                <a:ahLst/>
                <a:cxnLst/>
                <a:rect l="0" t="0" r="0" b="0"/>
                <a:pathLst>
                  <a:path w="400050" h="418223">
                    <a:moveTo>
                      <a:pt x="45453" y="54540"/>
                    </a:moveTo>
                    <a:lnTo>
                      <a:pt x="45453" y="418223"/>
                    </a:lnTo>
                    <a:moveTo>
                      <a:pt x="0" y="90906"/>
                    </a:moveTo>
                    <a:lnTo>
                      <a:pt x="400050" y="90906"/>
                    </a:lnTo>
                    <a:moveTo>
                      <a:pt x="118186" y="281844"/>
                    </a:moveTo>
                    <a:cubicBezTo>
                      <a:pt x="118186" y="206524"/>
                      <a:pt x="179245" y="145465"/>
                      <a:pt x="254565" y="145465"/>
                    </a:cubicBezTo>
                    <a:cubicBezTo>
                      <a:pt x="329885" y="145465"/>
                      <a:pt x="390944" y="206524"/>
                      <a:pt x="390944" y="281844"/>
                    </a:cubicBezTo>
                    <a:cubicBezTo>
                      <a:pt x="390944" y="357164"/>
                      <a:pt x="329885" y="418223"/>
                      <a:pt x="254565" y="418223"/>
                    </a:cubicBezTo>
                    <a:cubicBezTo>
                      <a:pt x="179245" y="418223"/>
                      <a:pt x="118186" y="357164"/>
                      <a:pt x="118186" y="281844"/>
                    </a:cubicBezTo>
                    <a:moveTo>
                      <a:pt x="172745" y="172745"/>
                    </a:moveTo>
                    <a:lnTo>
                      <a:pt x="172745" y="90906"/>
                    </a:lnTo>
                    <a:moveTo>
                      <a:pt x="336403" y="172745"/>
                    </a:moveTo>
                    <a:lnTo>
                      <a:pt x="336403" y="90906"/>
                    </a:lnTo>
                    <a:moveTo>
                      <a:pt x="254565" y="172745"/>
                    </a:moveTo>
                    <a:lnTo>
                      <a:pt x="254565" y="145465"/>
                    </a:lnTo>
                    <a:moveTo>
                      <a:pt x="254565" y="418223"/>
                    </a:moveTo>
                    <a:lnTo>
                      <a:pt x="254565" y="390944"/>
                    </a:lnTo>
                    <a:moveTo>
                      <a:pt x="363683" y="281844"/>
                    </a:moveTo>
                    <a:lnTo>
                      <a:pt x="390944" y="281844"/>
                    </a:lnTo>
                    <a:moveTo>
                      <a:pt x="118186" y="281844"/>
                    </a:moveTo>
                    <a:lnTo>
                      <a:pt x="145465" y="281844"/>
                    </a:lnTo>
                    <a:moveTo>
                      <a:pt x="254565" y="223837"/>
                    </a:moveTo>
                    <a:lnTo>
                      <a:pt x="254565" y="281844"/>
                    </a:lnTo>
                    <a:lnTo>
                      <a:pt x="293103" y="281844"/>
                    </a:lnTo>
                    <a:moveTo>
                      <a:pt x="18173" y="27279"/>
                    </a:moveTo>
                    <a:cubicBezTo>
                      <a:pt x="18173" y="12213"/>
                      <a:pt x="30387" y="0"/>
                      <a:pt x="45453" y="0"/>
                    </a:cubicBezTo>
                    <a:cubicBezTo>
                      <a:pt x="60519" y="0"/>
                      <a:pt x="72732" y="12213"/>
                      <a:pt x="72732" y="27279"/>
                    </a:cubicBezTo>
                    <a:cubicBezTo>
                      <a:pt x="72732" y="42345"/>
                      <a:pt x="60519" y="54559"/>
                      <a:pt x="45453" y="54559"/>
                    </a:cubicBezTo>
                    <a:cubicBezTo>
                      <a:pt x="30387" y="54559"/>
                      <a:pt x="18173" y="42345"/>
                      <a:pt x="18173" y="27279"/>
                    </a:cubicBezTo>
                  </a:path>
                </a:pathLst>
              </a:custGeom>
              <a:noFill/>
              <a:ln w="14287">
                <a:solidFill>
                  <a:srgbClr val="484848"/>
                </a:solidFill>
              </a:ln>
            </p:spPr>
            <p:txBody>
              <a:bodyPr rtlCol="0" anchor="ctr"/>
              <a:lstStyle/>
              <a:p>
                <a:pPr algn="ctr"/>
                <a:endParaRPr/>
              </a:p>
            </p:txBody>
          </p:sp>
          <p:sp>
            <p:nvSpPr>
              <p:cNvPr id="21" name="Rounded Rectangle 20">
                <a:extLst>
                  <a:ext uri="{FF2B5EF4-FFF2-40B4-BE49-F238E27FC236}">
                    <a16:creationId xmlns:a16="http://schemas.microsoft.com/office/drawing/2014/main" id="{E7DBFFFD-F208-4B46-9630-95841061272D}"/>
                  </a:ext>
                </a:extLst>
              </p:cNvPr>
              <p:cNvSpPr/>
              <p:nvPr/>
            </p:nvSpPr>
            <p:spPr>
              <a:xfrm>
                <a:off x="3395160" y="2138491"/>
                <a:ext cx="685798" cy="551912"/>
              </a:xfrm>
              <a:custGeom>
                <a:avLst/>
                <a:gdLst/>
                <a:ahLst/>
                <a:cxnLst/>
                <a:rect l="0" t="0" r="0" b="0"/>
                <a:pathLst>
                  <a:path w="438150" h="438150">
                    <a:moveTo>
                      <a:pt x="171450" y="85725"/>
                    </a:moveTo>
                    <a:cubicBezTo>
                      <a:pt x="171450" y="80464"/>
                      <a:pt x="167185" y="76200"/>
                      <a:pt x="161925" y="76200"/>
                    </a:cubicBezTo>
                    <a:lnTo>
                      <a:pt x="66675" y="76200"/>
                    </a:lnTo>
                    <a:cubicBezTo>
                      <a:pt x="61414" y="76200"/>
                      <a:pt x="57150" y="80464"/>
                      <a:pt x="57150" y="85725"/>
                    </a:cubicBezTo>
                    <a:lnTo>
                      <a:pt x="57150" y="180975"/>
                    </a:lnTo>
                    <a:cubicBezTo>
                      <a:pt x="57150" y="186235"/>
                      <a:pt x="61414" y="190500"/>
                      <a:pt x="66675" y="190500"/>
                    </a:cubicBezTo>
                    <a:lnTo>
                      <a:pt x="161925" y="190500"/>
                    </a:lnTo>
                    <a:cubicBezTo>
                      <a:pt x="167185" y="190500"/>
                      <a:pt x="171450" y="186235"/>
                      <a:pt x="171450" y="180975"/>
                    </a:cubicBezTo>
                    <a:close/>
                    <a:moveTo>
                      <a:pt x="266700" y="76200"/>
                    </a:moveTo>
                    <a:lnTo>
                      <a:pt x="209550" y="76200"/>
                    </a:lnTo>
                    <a:moveTo>
                      <a:pt x="266700" y="133350"/>
                    </a:moveTo>
                    <a:lnTo>
                      <a:pt x="209550" y="133350"/>
                    </a:lnTo>
                    <a:moveTo>
                      <a:pt x="266700" y="190500"/>
                    </a:moveTo>
                    <a:lnTo>
                      <a:pt x="209550" y="190500"/>
                    </a:lnTo>
                    <a:moveTo>
                      <a:pt x="57150" y="247650"/>
                    </a:moveTo>
                    <a:lnTo>
                      <a:pt x="266700" y="247650"/>
                    </a:lnTo>
                    <a:moveTo>
                      <a:pt x="266700" y="304800"/>
                    </a:moveTo>
                    <a:lnTo>
                      <a:pt x="57150" y="304800"/>
                    </a:lnTo>
                    <a:moveTo>
                      <a:pt x="266700" y="361950"/>
                    </a:moveTo>
                    <a:lnTo>
                      <a:pt x="57150" y="361950"/>
                    </a:lnTo>
                    <a:moveTo>
                      <a:pt x="381000" y="438150"/>
                    </a:moveTo>
                    <a:lnTo>
                      <a:pt x="57150" y="438150"/>
                    </a:lnTo>
                    <a:cubicBezTo>
                      <a:pt x="25586" y="438150"/>
                      <a:pt x="0" y="412563"/>
                      <a:pt x="0" y="381000"/>
                    </a:cubicBezTo>
                    <a:lnTo>
                      <a:pt x="0" y="19050"/>
                    </a:lnTo>
                    <a:cubicBezTo>
                      <a:pt x="0" y="8528"/>
                      <a:pt x="8528" y="0"/>
                      <a:pt x="19050" y="0"/>
                    </a:cubicBezTo>
                    <a:lnTo>
                      <a:pt x="304800" y="0"/>
                    </a:lnTo>
                    <a:cubicBezTo>
                      <a:pt x="315321" y="0"/>
                      <a:pt x="323850" y="8528"/>
                      <a:pt x="323850" y="19050"/>
                    </a:cubicBezTo>
                    <a:lnTo>
                      <a:pt x="323850" y="381000"/>
                    </a:lnTo>
                    <a:cubicBezTo>
                      <a:pt x="323850" y="412563"/>
                      <a:pt x="349437" y="438150"/>
                      <a:pt x="381000" y="438150"/>
                    </a:cubicBezTo>
                    <a:cubicBezTo>
                      <a:pt x="412563" y="438150"/>
                      <a:pt x="438150" y="412563"/>
                      <a:pt x="438150" y="381000"/>
                    </a:cubicBezTo>
                    <a:lnTo>
                      <a:pt x="438150" y="57150"/>
                    </a:lnTo>
                    <a:moveTo>
                      <a:pt x="381000" y="57150"/>
                    </a:moveTo>
                    <a:lnTo>
                      <a:pt x="381000" y="390525"/>
                    </a:lnTo>
                  </a:path>
                </a:pathLst>
              </a:custGeom>
              <a:noFill/>
              <a:ln w="14287">
                <a:solidFill>
                  <a:srgbClr val="484848"/>
                </a:solidFill>
              </a:ln>
            </p:spPr>
            <p:txBody>
              <a:bodyPr rtlCol="0" anchor="ctr"/>
              <a:lstStyle/>
              <a:p>
                <a:pPr algn="ctr"/>
                <a:endParaRPr/>
              </a:p>
            </p:txBody>
          </p:sp>
          <p:sp>
            <p:nvSpPr>
              <p:cNvPr id="22" name="Rounded Rectangle 21">
                <a:extLst>
                  <a:ext uri="{FF2B5EF4-FFF2-40B4-BE49-F238E27FC236}">
                    <a16:creationId xmlns:a16="http://schemas.microsoft.com/office/drawing/2014/main" id="{1BB2CAB5-EFD4-4B41-909A-B373376B3103}"/>
                  </a:ext>
                </a:extLst>
              </p:cNvPr>
              <p:cNvSpPr/>
              <p:nvPr/>
            </p:nvSpPr>
            <p:spPr>
              <a:xfrm>
                <a:off x="5081525" y="2609714"/>
                <a:ext cx="685799" cy="578326"/>
              </a:xfrm>
              <a:custGeom>
                <a:avLst/>
                <a:gdLst/>
                <a:ahLst/>
                <a:cxnLst/>
                <a:rect l="0" t="0" r="0" b="0"/>
                <a:pathLst>
                  <a:path w="438150" h="438150">
                    <a:moveTo>
                      <a:pt x="400050" y="95250"/>
                    </a:moveTo>
                    <a:lnTo>
                      <a:pt x="409575" y="95250"/>
                    </a:lnTo>
                    <a:cubicBezTo>
                      <a:pt x="425313" y="95353"/>
                      <a:pt x="438046" y="108086"/>
                      <a:pt x="438150" y="123825"/>
                    </a:cubicBezTo>
                    <a:lnTo>
                      <a:pt x="438150" y="371475"/>
                    </a:lnTo>
                    <a:cubicBezTo>
                      <a:pt x="438046" y="387213"/>
                      <a:pt x="425313" y="399946"/>
                      <a:pt x="409575" y="400050"/>
                    </a:cubicBezTo>
                    <a:lnTo>
                      <a:pt x="28575" y="400050"/>
                    </a:lnTo>
                    <a:cubicBezTo>
                      <a:pt x="12836" y="399946"/>
                      <a:pt x="103" y="387213"/>
                      <a:pt x="0" y="371475"/>
                    </a:cubicBezTo>
                    <a:lnTo>
                      <a:pt x="0" y="123825"/>
                    </a:lnTo>
                    <a:cubicBezTo>
                      <a:pt x="103" y="108086"/>
                      <a:pt x="12836" y="95353"/>
                      <a:pt x="28575" y="95250"/>
                    </a:cubicBezTo>
                    <a:lnTo>
                      <a:pt x="38100" y="95250"/>
                    </a:lnTo>
                    <a:moveTo>
                      <a:pt x="123825" y="438150"/>
                    </a:moveTo>
                    <a:lnTo>
                      <a:pt x="314325" y="438150"/>
                    </a:lnTo>
                    <a:moveTo>
                      <a:pt x="219075" y="400050"/>
                    </a:moveTo>
                    <a:lnTo>
                      <a:pt x="219075" y="438150"/>
                    </a:lnTo>
                    <a:moveTo>
                      <a:pt x="361950" y="285750"/>
                    </a:moveTo>
                    <a:lnTo>
                      <a:pt x="361950" y="19050"/>
                    </a:lnTo>
                    <a:cubicBezTo>
                      <a:pt x="361950" y="8528"/>
                      <a:pt x="353421" y="0"/>
                      <a:pt x="342900" y="0"/>
                    </a:cubicBezTo>
                    <a:lnTo>
                      <a:pt x="95250" y="0"/>
                    </a:lnTo>
                    <a:cubicBezTo>
                      <a:pt x="84728" y="0"/>
                      <a:pt x="76200" y="8528"/>
                      <a:pt x="76200" y="19050"/>
                    </a:cubicBezTo>
                    <a:lnTo>
                      <a:pt x="76200" y="285750"/>
                    </a:lnTo>
                    <a:moveTo>
                      <a:pt x="123825" y="133350"/>
                    </a:moveTo>
                    <a:lnTo>
                      <a:pt x="180975" y="133350"/>
                    </a:lnTo>
                    <a:cubicBezTo>
                      <a:pt x="180975" y="133350"/>
                      <a:pt x="190500" y="133350"/>
                      <a:pt x="190500" y="142875"/>
                    </a:cubicBezTo>
                    <a:lnTo>
                      <a:pt x="190500" y="190500"/>
                    </a:lnTo>
                    <a:cubicBezTo>
                      <a:pt x="190500" y="190500"/>
                      <a:pt x="190500" y="200025"/>
                      <a:pt x="180975" y="200025"/>
                    </a:cubicBezTo>
                    <a:lnTo>
                      <a:pt x="123825" y="200025"/>
                    </a:lnTo>
                    <a:cubicBezTo>
                      <a:pt x="123825" y="200025"/>
                      <a:pt x="114300" y="200025"/>
                      <a:pt x="114300" y="190500"/>
                    </a:cubicBezTo>
                    <a:lnTo>
                      <a:pt x="114300" y="142875"/>
                    </a:lnTo>
                    <a:cubicBezTo>
                      <a:pt x="114300" y="142875"/>
                      <a:pt x="114300" y="133350"/>
                      <a:pt x="123825" y="133350"/>
                    </a:cubicBezTo>
                    <a:moveTo>
                      <a:pt x="230504" y="190500"/>
                    </a:moveTo>
                    <a:lnTo>
                      <a:pt x="323850" y="190500"/>
                    </a:lnTo>
                    <a:moveTo>
                      <a:pt x="230504" y="133350"/>
                    </a:moveTo>
                    <a:lnTo>
                      <a:pt x="323850" y="133350"/>
                    </a:lnTo>
                    <a:moveTo>
                      <a:pt x="323850" y="247650"/>
                    </a:moveTo>
                    <a:lnTo>
                      <a:pt x="114300" y="247650"/>
                    </a:lnTo>
                    <a:moveTo>
                      <a:pt x="438150" y="342900"/>
                    </a:moveTo>
                    <a:lnTo>
                      <a:pt x="0" y="342900"/>
                    </a:lnTo>
                    <a:moveTo>
                      <a:pt x="361950" y="85725"/>
                    </a:moveTo>
                    <a:lnTo>
                      <a:pt x="76200" y="85725"/>
                    </a:lnTo>
                    <a:moveTo>
                      <a:pt x="119062" y="38100"/>
                    </a:moveTo>
                    <a:cubicBezTo>
                      <a:pt x="121692" y="38100"/>
                      <a:pt x="123825" y="40232"/>
                      <a:pt x="123825" y="42862"/>
                    </a:cubicBezTo>
                    <a:cubicBezTo>
                      <a:pt x="123825" y="45492"/>
                      <a:pt x="121692" y="47625"/>
                      <a:pt x="119062" y="47625"/>
                    </a:cubicBezTo>
                    <a:cubicBezTo>
                      <a:pt x="116432" y="47625"/>
                      <a:pt x="114300" y="45492"/>
                      <a:pt x="114300" y="42862"/>
                    </a:cubicBezTo>
                    <a:cubicBezTo>
                      <a:pt x="114300" y="40232"/>
                      <a:pt x="116432" y="38100"/>
                      <a:pt x="119062" y="38100"/>
                    </a:cubicBezTo>
                    <a:moveTo>
                      <a:pt x="166687" y="38100"/>
                    </a:moveTo>
                    <a:cubicBezTo>
                      <a:pt x="169317" y="38100"/>
                      <a:pt x="171450" y="40232"/>
                      <a:pt x="171450" y="42862"/>
                    </a:cubicBezTo>
                    <a:cubicBezTo>
                      <a:pt x="171450" y="45492"/>
                      <a:pt x="169317" y="47625"/>
                      <a:pt x="166687" y="47625"/>
                    </a:cubicBezTo>
                    <a:cubicBezTo>
                      <a:pt x="164057" y="47625"/>
                      <a:pt x="161925" y="45492"/>
                      <a:pt x="161925" y="42862"/>
                    </a:cubicBezTo>
                    <a:cubicBezTo>
                      <a:pt x="161925" y="40232"/>
                      <a:pt x="164057" y="38100"/>
                      <a:pt x="166687" y="38100"/>
                    </a:cubicBezTo>
                    <a:moveTo>
                      <a:pt x="214312" y="38100"/>
                    </a:moveTo>
                    <a:cubicBezTo>
                      <a:pt x="216942" y="38100"/>
                      <a:pt x="219075" y="40232"/>
                      <a:pt x="219075" y="42862"/>
                    </a:cubicBezTo>
                    <a:cubicBezTo>
                      <a:pt x="219075" y="45492"/>
                      <a:pt x="216942" y="47625"/>
                      <a:pt x="214312" y="47625"/>
                    </a:cubicBezTo>
                    <a:cubicBezTo>
                      <a:pt x="211682" y="47625"/>
                      <a:pt x="209550" y="45492"/>
                      <a:pt x="209550" y="42862"/>
                    </a:cubicBezTo>
                    <a:cubicBezTo>
                      <a:pt x="209550" y="40232"/>
                      <a:pt x="211682" y="38100"/>
                      <a:pt x="214312" y="38100"/>
                    </a:cubicBezTo>
                  </a:path>
                </a:pathLst>
              </a:custGeom>
              <a:noFill/>
              <a:ln w="14287">
                <a:solidFill>
                  <a:srgbClr val="484848"/>
                </a:solidFill>
              </a:ln>
            </p:spPr>
            <p:txBody>
              <a:bodyPr rtlCol="0" anchor="ctr"/>
              <a:lstStyle/>
              <a:p>
                <a:pPr algn="ctr"/>
                <a:endParaRPr/>
              </a:p>
            </p:txBody>
          </p:sp>
        </p:grpSp>
      </p:grpSp>
      <p:sp>
        <p:nvSpPr>
          <p:cNvPr id="2" name="TextBox 1">
            <a:extLst>
              <a:ext uri="{FF2B5EF4-FFF2-40B4-BE49-F238E27FC236}">
                <a16:creationId xmlns:a16="http://schemas.microsoft.com/office/drawing/2014/main" id="{E1F2158C-B3A5-41E4-8A1E-19C1A10D0DE9}"/>
              </a:ext>
            </a:extLst>
          </p:cNvPr>
          <p:cNvSpPr txBox="1"/>
          <p:nvPr/>
        </p:nvSpPr>
        <p:spPr>
          <a:xfrm>
            <a:off x="2850383" y="4580863"/>
            <a:ext cx="2467342" cy="369332"/>
          </a:xfrm>
          <a:prstGeom prst="rect">
            <a:avLst/>
          </a:prstGeom>
          <a:noFill/>
        </p:spPr>
        <p:txBody>
          <a:bodyPr wrap="none" rtlCol="0">
            <a:spAutoFit/>
          </a:bodyPr>
          <a:lstStyle/>
          <a:p>
            <a:r>
              <a:rPr lang="vi-VN" dirty="0">
                <a:highlight>
                  <a:srgbClr val="FF0000"/>
                </a:highlight>
              </a:rPr>
              <a:t>Đấu thầu truyền thống</a:t>
            </a:r>
            <a:endParaRPr lang="en-US" dirty="0">
              <a:highlight>
                <a:srgbClr val="FF0000"/>
              </a:highlight>
            </a:endParaRPr>
          </a:p>
        </p:txBody>
      </p:sp>
      <p:sp>
        <p:nvSpPr>
          <p:cNvPr id="29" name="TextBox 28">
            <a:extLst>
              <a:ext uri="{FF2B5EF4-FFF2-40B4-BE49-F238E27FC236}">
                <a16:creationId xmlns:a16="http://schemas.microsoft.com/office/drawing/2014/main" id="{61A809E1-6AA7-49D3-9B2B-CB9128DFEFD5}"/>
              </a:ext>
            </a:extLst>
          </p:cNvPr>
          <p:cNvSpPr txBox="1"/>
          <p:nvPr/>
        </p:nvSpPr>
        <p:spPr>
          <a:xfrm>
            <a:off x="8779669" y="4651899"/>
            <a:ext cx="6434136" cy="369332"/>
          </a:xfrm>
          <a:prstGeom prst="rect">
            <a:avLst/>
          </a:prstGeom>
          <a:noFill/>
        </p:spPr>
        <p:txBody>
          <a:bodyPr wrap="square">
            <a:spAutoFit/>
          </a:bodyPr>
          <a:lstStyle/>
          <a:p>
            <a:r>
              <a:rPr lang="vi-VN" dirty="0">
                <a:highlight>
                  <a:srgbClr val="FF0000"/>
                </a:highlight>
              </a:rPr>
              <a:t>Đấu thầuqua mạng</a:t>
            </a:r>
            <a:endParaRPr lang="en-US" dirty="0">
              <a:highlight>
                <a:srgbClr val="FF0000"/>
              </a:highlight>
            </a:endParaRPr>
          </a:p>
        </p:txBody>
      </p:sp>
      <p:pic>
        <p:nvPicPr>
          <p:cNvPr id="30" name="Picture 29">
            <a:extLst>
              <a:ext uri="{FF2B5EF4-FFF2-40B4-BE49-F238E27FC236}">
                <a16:creationId xmlns:a16="http://schemas.microsoft.com/office/drawing/2014/main" id="{3DE46C6E-866E-488F-90A3-B22CF69DBD71}"/>
              </a:ext>
            </a:extLst>
          </p:cNvPr>
          <p:cNvPicPr>
            <a:picLocks noChangeAspect="1"/>
          </p:cNvPicPr>
          <p:nvPr/>
        </p:nvPicPr>
        <p:blipFill>
          <a:blip r:embed="rId3"/>
          <a:stretch>
            <a:fillRect/>
          </a:stretch>
        </p:blipFill>
        <p:spPr>
          <a:xfrm>
            <a:off x="-133349" y="-33363"/>
            <a:ext cx="1145594" cy="955426"/>
          </a:xfrm>
          <a:prstGeom prst="rect">
            <a:avLst/>
          </a:prstGeom>
        </p:spPr>
      </p:pic>
    </p:spTree>
    <p:extLst>
      <p:ext uri="{BB962C8B-B14F-4D97-AF65-F5344CB8AC3E}">
        <p14:creationId xmlns:p14="http://schemas.microsoft.com/office/powerpoint/2010/main" val="4027002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FAE5979-6F51-444C-A0DD-04857AC6787B}"/>
              </a:ext>
            </a:extLst>
          </p:cNvPr>
          <p:cNvGrpSpPr/>
          <p:nvPr/>
        </p:nvGrpSpPr>
        <p:grpSpPr>
          <a:xfrm>
            <a:off x="1145594" y="1031594"/>
            <a:ext cx="2794866" cy="5492645"/>
            <a:chOff x="1007113" y="1031594"/>
            <a:chExt cx="2794866" cy="5492645"/>
          </a:xfrm>
          <a:solidFill>
            <a:schemeClr val="bg1">
              <a:lumMod val="95000"/>
            </a:schemeClr>
          </a:solidFill>
        </p:grpSpPr>
        <p:sp>
          <p:nvSpPr>
            <p:cNvPr id="11" name="Freeform: Shape 10">
              <a:extLst>
                <a:ext uri="{FF2B5EF4-FFF2-40B4-BE49-F238E27FC236}">
                  <a16:creationId xmlns:a16="http://schemas.microsoft.com/office/drawing/2014/main" id="{B8CBA62F-C369-46AE-B47B-B968AF4594FA}"/>
                </a:ext>
              </a:extLst>
            </p:cNvPr>
            <p:cNvSpPr/>
            <p:nvPr/>
          </p:nvSpPr>
          <p:spPr>
            <a:xfrm>
              <a:off x="1155503" y="1031594"/>
              <a:ext cx="2646476" cy="5492645"/>
            </a:xfrm>
            <a:custGeom>
              <a:avLst/>
              <a:gdLst>
                <a:gd name="connsiteX0" fmla="*/ 0 w 2646476"/>
                <a:gd name="connsiteY0" fmla="*/ 0 h 5492645"/>
                <a:gd name="connsiteX1" fmla="*/ 183751 w 2646476"/>
                <a:gd name="connsiteY1" fmla="*/ 9305 h 5492645"/>
                <a:gd name="connsiteX2" fmla="*/ 2646476 w 2646476"/>
                <a:gd name="connsiteY2" fmla="*/ 2746322 h 5492645"/>
                <a:gd name="connsiteX3" fmla="*/ 183751 w 2646476"/>
                <a:gd name="connsiteY3" fmla="*/ 5483339 h 5492645"/>
                <a:gd name="connsiteX4" fmla="*/ 0 w 2646476"/>
                <a:gd name="connsiteY4" fmla="*/ 5492645 h 5492645"/>
                <a:gd name="connsiteX5" fmla="*/ 0 w 2646476"/>
                <a:gd name="connsiteY5" fmla="*/ 5279497 h 5492645"/>
                <a:gd name="connsiteX6" fmla="*/ 161958 w 2646476"/>
                <a:gd name="connsiteY6" fmla="*/ 5271292 h 5492645"/>
                <a:gd name="connsiteX7" fmla="*/ 2433329 w 2646476"/>
                <a:gd name="connsiteY7" fmla="*/ 2746322 h 5492645"/>
                <a:gd name="connsiteX8" fmla="*/ 161958 w 2646476"/>
                <a:gd name="connsiteY8" fmla="*/ 221352 h 5492645"/>
                <a:gd name="connsiteX9" fmla="*/ 0 w 2646476"/>
                <a:gd name="connsiteY9" fmla="*/ 213148 h 549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46476" h="5492645">
                  <a:moveTo>
                    <a:pt x="0" y="0"/>
                  </a:moveTo>
                  <a:lnTo>
                    <a:pt x="183751" y="9305"/>
                  </a:lnTo>
                  <a:cubicBezTo>
                    <a:pt x="1567027" y="150195"/>
                    <a:pt x="2646476" y="1321831"/>
                    <a:pt x="2646476" y="2746322"/>
                  </a:cubicBezTo>
                  <a:cubicBezTo>
                    <a:pt x="2646476" y="4170813"/>
                    <a:pt x="1567027" y="5342449"/>
                    <a:pt x="183751" y="5483339"/>
                  </a:cubicBezTo>
                  <a:lnTo>
                    <a:pt x="0" y="5492645"/>
                  </a:lnTo>
                  <a:lnTo>
                    <a:pt x="0" y="5279497"/>
                  </a:lnTo>
                  <a:lnTo>
                    <a:pt x="161958" y="5271292"/>
                  </a:lnTo>
                  <a:cubicBezTo>
                    <a:pt x="1437753" y="5141318"/>
                    <a:pt x="2433329" y="4060454"/>
                    <a:pt x="2433329" y="2746322"/>
                  </a:cubicBezTo>
                  <a:cubicBezTo>
                    <a:pt x="2433329" y="1432191"/>
                    <a:pt x="1437753" y="351327"/>
                    <a:pt x="161958" y="221352"/>
                  </a:cubicBezTo>
                  <a:lnTo>
                    <a:pt x="0" y="213148"/>
                  </a:lnTo>
                  <a:close/>
                </a:path>
              </a:pathLst>
            </a:cu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3" name="Oval 12">
              <a:extLst>
                <a:ext uri="{FF2B5EF4-FFF2-40B4-BE49-F238E27FC236}">
                  <a16:creationId xmlns:a16="http://schemas.microsoft.com/office/drawing/2014/main" id="{AF80B1D6-581F-4DA2-BF1F-123148544FBD}"/>
                </a:ext>
              </a:extLst>
            </p:cNvPr>
            <p:cNvSpPr/>
            <p:nvPr/>
          </p:nvSpPr>
          <p:spPr>
            <a:xfrm>
              <a:off x="1075057" y="1031595"/>
              <a:ext cx="296779" cy="23243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0FF2A604-D6D9-40C9-B4FA-E76CADE70D7F}"/>
                </a:ext>
              </a:extLst>
            </p:cNvPr>
            <p:cNvSpPr/>
            <p:nvPr/>
          </p:nvSpPr>
          <p:spPr>
            <a:xfrm>
              <a:off x="1007113" y="6291809"/>
              <a:ext cx="296779" cy="23243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Oval 16">
            <a:extLst>
              <a:ext uri="{FF2B5EF4-FFF2-40B4-BE49-F238E27FC236}">
                <a16:creationId xmlns:a16="http://schemas.microsoft.com/office/drawing/2014/main" id="{5CCF84E1-1301-4A76-8CD9-D7FB019832FF}"/>
              </a:ext>
            </a:extLst>
          </p:cNvPr>
          <p:cNvSpPr/>
          <p:nvPr/>
        </p:nvSpPr>
        <p:spPr>
          <a:xfrm>
            <a:off x="3447402" y="3439499"/>
            <a:ext cx="717176" cy="676835"/>
          </a:xfrm>
          <a:prstGeom prst="ellipse">
            <a:avLst/>
          </a:prstGeom>
          <a:solidFill>
            <a:schemeClr val="accent1">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DB4AD56-B625-4540-ABCE-686F0C4CF0D1}"/>
              </a:ext>
            </a:extLst>
          </p:cNvPr>
          <p:cNvSpPr/>
          <p:nvPr/>
        </p:nvSpPr>
        <p:spPr>
          <a:xfrm>
            <a:off x="2258634" y="1264025"/>
            <a:ext cx="717176" cy="676835"/>
          </a:xfrm>
          <a:prstGeom prst="ellipse">
            <a:avLst/>
          </a:prstGeom>
          <a:solidFill>
            <a:schemeClr val="accent6">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72E23332-D8E7-4C62-BD8A-990E03C23AF6}"/>
              </a:ext>
            </a:extLst>
          </p:cNvPr>
          <p:cNvSpPr/>
          <p:nvPr/>
        </p:nvSpPr>
        <p:spPr>
          <a:xfrm>
            <a:off x="2258634" y="5593975"/>
            <a:ext cx="717176" cy="676835"/>
          </a:xfrm>
          <a:prstGeom prst="ellipse">
            <a:avLst/>
          </a:prstGeom>
          <a:solidFill>
            <a:schemeClr val="accent2">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Subtitle 2">
            <a:extLst>
              <a:ext uri="{FF2B5EF4-FFF2-40B4-BE49-F238E27FC236}">
                <a16:creationId xmlns:a16="http://schemas.microsoft.com/office/drawing/2014/main" id="{AF8A2551-646E-487E-9ED2-E3B5AB80A965}"/>
              </a:ext>
            </a:extLst>
          </p:cNvPr>
          <p:cNvSpPr txBox="1">
            <a:spLocks/>
          </p:cNvSpPr>
          <p:nvPr/>
        </p:nvSpPr>
        <p:spPr>
          <a:xfrm>
            <a:off x="644640" y="3222126"/>
            <a:ext cx="2505989" cy="11723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vi-VN" sz="4000" b="1" dirty="0">
                <a:latin typeface="+mj-lt"/>
              </a:rPr>
              <a:t>NỘI DUNG</a:t>
            </a:r>
            <a:endParaRPr lang="en-US" sz="4000" b="1" dirty="0">
              <a:latin typeface="+mj-lt"/>
            </a:endParaRPr>
          </a:p>
        </p:txBody>
      </p:sp>
      <p:grpSp>
        <p:nvGrpSpPr>
          <p:cNvPr id="14" name="Group 13">
            <a:extLst>
              <a:ext uri="{FF2B5EF4-FFF2-40B4-BE49-F238E27FC236}">
                <a16:creationId xmlns:a16="http://schemas.microsoft.com/office/drawing/2014/main" id="{F94F75B0-8199-45C2-9179-7C9E2CB3294D}"/>
              </a:ext>
            </a:extLst>
          </p:cNvPr>
          <p:cNvGrpSpPr/>
          <p:nvPr/>
        </p:nvGrpSpPr>
        <p:grpSpPr>
          <a:xfrm>
            <a:off x="5033621" y="2837741"/>
            <a:ext cx="7158379" cy="1738844"/>
            <a:chOff x="5107785" y="5214771"/>
            <a:chExt cx="6843582" cy="1066197"/>
          </a:xfrm>
        </p:grpSpPr>
        <p:grpSp>
          <p:nvGrpSpPr>
            <p:cNvPr id="20" name="Group 19">
              <a:extLst>
                <a:ext uri="{FF2B5EF4-FFF2-40B4-BE49-F238E27FC236}">
                  <a16:creationId xmlns:a16="http://schemas.microsoft.com/office/drawing/2014/main" id="{EFB36550-A253-4655-866E-328337B80460}"/>
                </a:ext>
              </a:extLst>
            </p:cNvPr>
            <p:cNvGrpSpPr/>
            <p:nvPr/>
          </p:nvGrpSpPr>
          <p:grpSpPr>
            <a:xfrm>
              <a:off x="5259088" y="5235700"/>
              <a:ext cx="6692279" cy="1045268"/>
              <a:chOff x="5259088" y="5235700"/>
              <a:chExt cx="6692279" cy="1045268"/>
            </a:xfrm>
          </p:grpSpPr>
          <p:sp>
            <p:nvSpPr>
              <p:cNvPr id="22" name="Rectangle: Rounded Corners 21">
                <a:extLst>
                  <a:ext uri="{FF2B5EF4-FFF2-40B4-BE49-F238E27FC236}">
                    <a16:creationId xmlns:a16="http://schemas.microsoft.com/office/drawing/2014/main" id="{41501C80-DB1B-4D8E-AAF5-4E95310267C3}"/>
                  </a:ext>
                </a:extLst>
              </p:cNvPr>
              <p:cNvSpPr/>
              <p:nvPr/>
            </p:nvSpPr>
            <p:spPr>
              <a:xfrm>
                <a:off x="5961528" y="5235700"/>
                <a:ext cx="5989839" cy="1045268"/>
              </a:xfrm>
              <a:prstGeom prst="roundRect">
                <a:avLst>
                  <a:gd name="adj" fmla="val 50000"/>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ĐIỂM MẠNH – ĐIỂM YẾU CỦA CHỦ ĐẦU TƯ VÀ ĐƠN VỊ THAM DỰ THẦU</a:t>
                </a:r>
                <a:endParaRPr lang="en-US" dirty="0"/>
              </a:p>
            </p:txBody>
          </p:sp>
          <p:sp>
            <p:nvSpPr>
              <p:cNvPr id="23" name="TextBox 22">
                <a:extLst>
                  <a:ext uri="{FF2B5EF4-FFF2-40B4-BE49-F238E27FC236}">
                    <a16:creationId xmlns:a16="http://schemas.microsoft.com/office/drawing/2014/main" id="{06EA0F6A-346A-423A-A200-9E48A22A2DA4}"/>
                  </a:ext>
                </a:extLst>
              </p:cNvPr>
              <p:cNvSpPr txBox="1"/>
              <p:nvPr/>
            </p:nvSpPr>
            <p:spPr>
              <a:xfrm>
                <a:off x="5259088" y="5575306"/>
                <a:ext cx="577516" cy="369332"/>
              </a:xfrm>
              <a:prstGeom prst="rect">
                <a:avLst/>
              </a:prstGeom>
              <a:noFill/>
            </p:spPr>
            <p:txBody>
              <a:bodyPr wrap="square" rtlCol="0">
                <a:spAutoFit/>
              </a:bodyPr>
              <a:lstStyle/>
              <a:p>
                <a:r>
                  <a:rPr lang="vi-VN" dirty="0"/>
                  <a:t>1</a:t>
                </a:r>
                <a:endParaRPr lang="en-US" dirty="0"/>
              </a:p>
            </p:txBody>
          </p:sp>
        </p:grpSp>
        <p:sp>
          <p:nvSpPr>
            <p:cNvPr id="21" name="Rectangle: Rounded Corners 20">
              <a:extLst>
                <a:ext uri="{FF2B5EF4-FFF2-40B4-BE49-F238E27FC236}">
                  <a16:creationId xmlns:a16="http://schemas.microsoft.com/office/drawing/2014/main" id="{41594B23-917E-4E80-B2AD-D73E7732C759}"/>
                </a:ext>
              </a:extLst>
            </p:cNvPr>
            <p:cNvSpPr/>
            <p:nvPr/>
          </p:nvSpPr>
          <p:spPr>
            <a:xfrm rot="18768202">
              <a:off x="5360327" y="4962229"/>
              <a:ext cx="772466" cy="1277549"/>
            </a:xfrm>
            <a:prstGeom prst="roundRect">
              <a:avLst/>
            </a:prstGeom>
            <a:solidFill>
              <a:schemeClr val="accent2">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Subtitle 2">
            <a:extLst>
              <a:ext uri="{FF2B5EF4-FFF2-40B4-BE49-F238E27FC236}">
                <a16:creationId xmlns:a16="http://schemas.microsoft.com/office/drawing/2014/main" id="{506AE413-4B51-45A1-9CD1-48E062352943}"/>
              </a:ext>
            </a:extLst>
          </p:cNvPr>
          <p:cNvSpPr txBox="1">
            <a:spLocks/>
          </p:cNvSpPr>
          <p:nvPr/>
        </p:nvSpPr>
        <p:spPr>
          <a:xfrm>
            <a:off x="4448784" y="2943962"/>
            <a:ext cx="2505989" cy="11723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4000" b="1" dirty="0">
              <a:latin typeface="+mj-lt"/>
            </a:endParaRPr>
          </a:p>
        </p:txBody>
      </p:sp>
      <p:sp>
        <p:nvSpPr>
          <p:cNvPr id="28" name="Subtitle 2">
            <a:extLst>
              <a:ext uri="{FF2B5EF4-FFF2-40B4-BE49-F238E27FC236}">
                <a16:creationId xmlns:a16="http://schemas.microsoft.com/office/drawing/2014/main" id="{DEBD64A0-1A4C-4CE7-8901-4156D7D9CA9E}"/>
              </a:ext>
            </a:extLst>
          </p:cNvPr>
          <p:cNvSpPr txBox="1">
            <a:spLocks/>
          </p:cNvSpPr>
          <p:nvPr/>
        </p:nvSpPr>
        <p:spPr>
          <a:xfrm>
            <a:off x="4924261" y="3111702"/>
            <a:ext cx="1555034" cy="7869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vi-VN" sz="4000" b="1" dirty="0">
                <a:solidFill>
                  <a:schemeClr val="bg1"/>
                </a:solidFill>
                <a:latin typeface="+mj-lt"/>
              </a:rPr>
              <a:t>3</a:t>
            </a:r>
            <a:endParaRPr lang="en-US" sz="4000" b="1" dirty="0">
              <a:solidFill>
                <a:schemeClr val="bg1"/>
              </a:solidFill>
              <a:latin typeface="+mj-lt"/>
            </a:endParaRPr>
          </a:p>
        </p:txBody>
      </p:sp>
      <p:pic>
        <p:nvPicPr>
          <p:cNvPr id="29" name="Picture 28">
            <a:extLst>
              <a:ext uri="{FF2B5EF4-FFF2-40B4-BE49-F238E27FC236}">
                <a16:creationId xmlns:a16="http://schemas.microsoft.com/office/drawing/2014/main" id="{4C6F26EC-9C85-4975-A561-21D1D1E4AA04}"/>
              </a:ext>
            </a:extLst>
          </p:cNvPr>
          <p:cNvPicPr>
            <a:picLocks noChangeAspect="1"/>
          </p:cNvPicPr>
          <p:nvPr/>
        </p:nvPicPr>
        <p:blipFill>
          <a:blip r:embed="rId2"/>
          <a:stretch>
            <a:fillRect/>
          </a:stretch>
        </p:blipFill>
        <p:spPr>
          <a:xfrm>
            <a:off x="1" y="-19610"/>
            <a:ext cx="1145594" cy="955426"/>
          </a:xfrm>
          <a:prstGeom prst="rect">
            <a:avLst/>
          </a:prstGeom>
        </p:spPr>
      </p:pic>
    </p:spTree>
    <p:extLst>
      <p:ext uri="{BB962C8B-B14F-4D97-AF65-F5344CB8AC3E}">
        <p14:creationId xmlns:p14="http://schemas.microsoft.com/office/powerpoint/2010/main" val="3555520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000"/>
                                        <p:tgtEl>
                                          <p:spTgt spid="1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1000" fill="hold"/>
                                        <p:tgtEl>
                                          <p:spTgt spid="14"/>
                                        </p:tgtEl>
                                        <p:attrNameLst>
                                          <p:attrName>ppt_x</p:attrName>
                                        </p:attrNameLst>
                                      </p:cBhvr>
                                      <p:tavLst>
                                        <p:tav tm="0">
                                          <p:val>
                                            <p:strVal val="#ppt_x"/>
                                          </p:val>
                                        </p:tav>
                                        <p:tav tm="100000">
                                          <p:val>
                                            <p:strVal val="#ppt_x"/>
                                          </p:val>
                                        </p:tav>
                                      </p:tavLst>
                                    </p:anim>
                                    <p:anim calcmode="lin" valueType="num">
                                      <p:cBhvr additive="base">
                                        <p:cTn id="30"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378627E-4E66-46DD-8F2A-C0D619A70490}"/>
              </a:ext>
            </a:extLst>
          </p:cNvPr>
          <p:cNvGrpSpPr/>
          <p:nvPr/>
        </p:nvGrpSpPr>
        <p:grpSpPr>
          <a:xfrm>
            <a:off x="876300" y="1495425"/>
            <a:ext cx="10039349" cy="4999619"/>
            <a:chOff x="287045" y="1980574"/>
            <a:chExt cx="8687727" cy="4438269"/>
          </a:xfrm>
        </p:grpSpPr>
        <p:sp>
          <p:nvSpPr>
            <p:cNvPr id="3" name="Rounded Rectangle 1">
              <a:extLst>
                <a:ext uri="{FF2B5EF4-FFF2-40B4-BE49-F238E27FC236}">
                  <a16:creationId xmlns:a16="http://schemas.microsoft.com/office/drawing/2014/main" id="{99DDF349-1B5C-43E8-BC48-7CF8B7C895BB}"/>
                </a:ext>
              </a:extLst>
            </p:cNvPr>
            <p:cNvSpPr/>
            <p:nvPr/>
          </p:nvSpPr>
          <p:spPr>
            <a:xfrm>
              <a:off x="287045" y="1980574"/>
              <a:ext cx="2048204" cy="4438269"/>
            </a:xfrm>
            <a:custGeom>
              <a:avLst/>
              <a:gdLst/>
              <a:ahLst/>
              <a:cxnLst/>
              <a:rect l="0" t="0" r="0" b="0"/>
              <a:pathLst>
                <a:path w="1696177" h="2826961">
                  <a:moveTo>
                    <a:pt x="1696177" y="1130784"/>
                  </a:moveTo>
                  <a:lnTo>
                    <a:pt x="0" y="1130784"/>
                  </a:lnTo>
                  <a:lnTo>
                    <a:pt x="0" y="0"/>
                  </a:lnTo>
                  <a:lnTo>
                    <a:pt x="1696177" y="0"/>
                  </a:lnTo>
                  <a:close/>
                  <a:moveTo>
                    <a:pt x="0" y="1130784"/>
                  </a:moveTo>
                  <a:lnTo>
                    <a:pt x="1696177" y="1130784"/>
                  </a:lnTo>
                  <a:lnTo>
                    <a:pt x="1696177" y="2002431"/>
                  </a:lnTo>
                  <a:cubicBezTo>
                    <a:pt x="1696177" y="2457806"/>
                    <a:pt x="1327022" y="2826961"/>
                    <a:pt x="871646" y="2826961"/>
                  </a:cubicBezTo>
                  <a:lnTo>
                    <a:pt x="824530" y="2826961"/>
                  </a:lnTo>
                  <a:cubicBezTo>
                    <a:pt x="369154" y="2826961"/>
                    <a:pt x="0" y="2457806"/>
                    <a:pt x="0" y="2002431"/>
                  </a:cubicBezTo>
                  <a:close/>
                </a:path>
              </a:pathLst>
            </a:custGeom>
            <a:solidFill>
              <a:srgbClr val="FFFBDA"/>
            </a:solidFill>
            <a:ln>
              <a:noFill/>
            </a:ln>
          </p:spPr>
          <p:txBody>
            <a:bodyPr rtlCol="0" anchor="ctr"/>
            <a:lstStyle/>
            <a:p>
              <a:pPr algn="ctr"/>
              <a:endParaRPr/>
            </a:p>
          </p:txBody>
        </p:sp>
        <p:sp>
          <p:nvSpPr>
            <p:cNvPr id="4" name="Rounded Rectangle 2">
              <a:extLst>
                <a:ext uri="{FF2B5EF4-FFF2-40B4-BE49-F238E27FC236}">
                  <a16:creationId xmlns:a16="http://schemas.microsoft.com/office/drawing/2014/main" id="{D1A12D79-F74B-4A09-86CC-3752570178BF}"/>
                </a:ext>
              </a:extLst>
            </p:cNvPr>
            <p:cNvSpPr/>
            <p:nvPr/>
          </p:nvSpPr>
          <p:spPr>
            <a:xfrm>
              <a:off x="2629794" y="2039340"/>
              <a:ext cx="2050712" cy="3983405"/>
            </a:xfrm>
            <a:custGeom>
              <a:avLst/>
              <a:gdLst/>
              <a:ahLst/>
              <a:cxnLst/>
              <a:rect l="0" t="0" r="0" b="0"/>
              <a:pathLst>
                <a:path w="1696177" h="2826961">
                  <a:moveTo>
                    <a:pt x="1696177" y="1130784"/>
                  </a:moveTo>
                  <a:lnTo>
                    <a:pt x="0" y="1130784"/>
                  </a:lnTo>
                  <a:lnTo>
                    <a:pt x="0" y="0"/>
                  </a:lnTo>
                  <a:lnTo>
                    <a:pt x="1696177" y="0"/>
                  </a:lnTo>
                  <a:close/>
                  <a:moveTo>
                    <a:pt x="0" y="1130784"/>
                  </a:moveTo>
                  <a:lnTo>
                    <a:pt x="1696177" y="1130784"/>
                  </a:lnTo>
                  <a:lnTo>
                    <a:pt x="1696177" y="2002431"/>
                  </a:lnTo>
                  <a:cubicBezTo>
                    <a:pt x="1696177" y="2457806"/>
                    <a:pt x="1327022" y="2826961"/>
                    <a:pt x="871646" y="2826961"/>
                  </a:cubicBezTo>
                  <a:lnTo>
                    <a:pt x="824530" y="2826961"/>
                  </a:lnTo>
                  <a:cubicBezTo>
                    <a:pt x="369154" y="2826961"/>
                    <a:pt x="0" y="2457806"/>
                    <a:pt x="0" y="2002431"/>
                  </a:cubicBezTo>
                  <a:close/>
                </a:path>
              </a:pathLst>
            </a:custGeom>
            <a:solidFill>
              <a:srgbClr val="FFF2E5"/>
            </a:solidFill>
            <a:ln>
              <a:noFill/>
            </a:ln>
          </p:spPr>
          <p:txBody>
            <a:bodyPr rtlCol="0" anchor="ctr"/>
            <a:lstStyle/>
            <a:p>
              <a:pPr algn="ctr"/>
              <a:endParaRPr dirty="0"/>
            </a:p>
          </p:txBody>
        </p:sp>
        <p:sp>
          <p:nvSpPr>
            <p:cNvPr id="5" name="Rounded Rectangle 3">
              <a:extLst>
                <a:ext uri="{FF2B5EF4-FFF2-40B4-BE49-F238E27FC236}">
                  <a16:creationId xmlns:a16="http://schemas.microsoft.com/office/drawing/2014/main" id="{395E3D80-1AD6-4665-8F74-463223F1FA55}"/>
                </a:ext>
              </a:extLst>
            </p:cNvPr>
            <p:cNvSpPr/>
            <p:nvPr/>
          </p:nvSpPr>
          <p:spPr>
            <a:xfrm>
              <a:off x="4960768" y="2039340"/>
              <a:ext cx="1922429" cy="3924639"/>
            </a:xfrm>
            <a:custGeom>
              <a:avLst/>
              <a:gdLst/>
              <a:ahLst/>
              <a:cxnLst/>
              <a:rect l="0" t="0" r="0" b="0"/>
              <a:pathLst>
                <a:path w="1696177" h="2826961">
                  <a:moveTo>
                    <a:pt x="1696177" y="1130784"/>
                  </a:moveTo>
                  <a:lnTo>
                    <a:pt x="0" y="1130784"/>
                  </a:lnTo>
                  <a:lnTo>
                    <a:pt x="0" y="0"/>
                  </a:lnTo>
                  <a:lnTo>
                    <a:pt x="1696177" y="0"/>
                  </a:lnTo>
                  <a:close/>
                  <a:moveTo>
                    <a:pt x="0" y="1130784"/>
                  </a:moveTo>
                  <a:lnTo>
                    <a:pt x="1696177" y="1130784"/>
                  </a:lnTo>
                  <a:lnTo>
                    <a:pt x="1696177" y="2002431"/>
                  </a:lnTo>
                  <a:cubicBezTo>
                    <a:pt x="1696177" y="2457806"/>
                    <a:pt x="1327022" y="2826961"/>
                    <a:pt x="871646" y="2826961"/>
                  </a:cubicBezTo>
                  <a:lnTo>
                    <a:pt x="824530" y="2826961"/>
                  </a:lnTo>
                  <a:cubicBezTo>
                    <a:pt x="369154" y="2826961"/>
                    <a:pt x="0" y="2457806"/>
                    <a:pt x="0" y="2002431"/>
                  </a:cubicBezTo>
                  <a:close/>
                </a:path>
              </a:pathLst>
            </a:custGeom>
            <a:solidFill>
              <a:srgbClr val="FFECEB"/>
            </a:solidFill>
            <a:ln>
              <a:noFill/>
            </a:ln>
          </p:spPr>
          <p:txBody>
            <a:bodyPr rtlCol="0" anchor="ctr"/>
            <a:lstStyle/>
            <a:p>
              <a:pPr algn="ctr"/>
              <a:endParaRPr/>
            </a:p>
          </p:txBody>
        </p:sp>
        <p:sp>
          <p:nvSpPr>
            <p:cNvPr id="6" name="Rounded Rectangle 4">
              <a:extLst>
                <a:ext uri="{FF2B5EF4-FFF2-40B4-BE49-F238E27FC236}">
                  <a16:creationId xmlns:a16="http://schemas.microsoft.com/office/drawing/2014/main" id="{47FF85F0-EBFD-4FEC-92A6-9B1B65042A5F}"/>
                </a:ext>
              </a:extLst>
            </p:cNvPr>
            <p:cNvSpPr/>
            <p:nvPr/>
          </p:nvSpPr>
          <p:spPr>
            <a:xfrm>
              <a:off x="7052343" y="2039341"/>
              <a:ext cx="1922429" cy="3924638"/>
            </a:xfrm>
            <a:custGeom>
              <a:avLst/>
              <a:gdLst/>
              <a:ahLst/>
              <a:cxnLst/>
              <a:rect l="0" t="0" r="0" b="0"/>
              <a:pathLst>
                <a:path w="1696177" h="2826961">
                  <a:moveTo>
                    <a:pt x="1696177" y="1130784"/>
                  </a:moveTo>
                  <a:lnTo>
                    <a:pt x="0" y="1130784"/>
                  </a:lnTo>
                  <a:lnTo>
                    <a:pt x="0" y="0"/>
                  </a:lnTo>
                  <a:lnTo>
                    <a:pt x="1696177" y="0"/>
                  </a:lnTo>
                  <a:close/>
                  <a:moveTo>
                    <a:pt x="0" y="1130784"/>
                  </a:moveTo>
                  <a:lnTo>
                    <a:pt x="1696177" y="1130784"/>
                  </a:lnTo>
                  <a:lnTo>
                    <a:pt x="1696177" y="2002431"/>
                  </a:lnTo>
                  <a:cubicBezTo>
                    <a:pt x="1696177" y="2457806"/>
                    <a:pt x="1327022" y="2826961"/>
                    <a:pt x="871646" y="2826961"/>
                  </a:cubicBezTo>
                  <a:lnTo>
                    <a:pt x="824530" y="2826961"/>
                  </a:lnTo>
                  <a:cubicBezTo>
                    <a:pt x="369154" y="2826961"/>
                    <a:pt x="0" y="2457806"/>
                    <a:pt x="0" y="2002431"/>
                  </a:cubicBezTo>
                  <a:close/>
                </a:path>
              </a:pathLst>
            </a:custGeom>
            <a:solidFill>
              <a:srgbClr val="FFEBF7"/>
            </a:solidFill>
            <a:ln>
              <a:noFill/>
            </a:ln>
          </p:spPr>
          <p:txBody>
            <a:bodyPr rtlCol="0" anchor="ctr"/>
            <a:lstStyle/>
            <a:p>
              <a:pPr algn="ctr"/>
              <a:endParaRPr/>
            </a:p>
          </p:txBody>
        </p:sp>
        <p:sp>
          <p:nvSpPr>
            <p:cNvPr id="7" name="TextBox 6">
              <a:extLst>
                <a:ext uri="{FF2B5EF4-FFF2-40B4-BE49-F238E27FC236}">
                  <a16:creationId xmlns:a16="http://schemas.microsoft.com/office/drawing/2014/main" id="{3CD0BC3D-4290-428E-89B7-14080FC5C42E}"/>
                </a:ext>
              </a:extLst>
            </p:cNvPr>
            <p:cNvSpPr txBox="1"/>
            <p:nvPr/>
          </p:nvSpPr>
          <p:spPr>
            <a:xfrm>
              <a:off x="592787" y="2124517"/>
              <a:ext cx="1457993" cy="1107996"/>
            </a:xfrm>
            <a:prstGeom prst="rect">
              <a:avLst/>
            </a:prstGeom>
            <a:noFill/>
            <a:ln>
              <a:noFill/>
            </a:ln>
          </p:spPr>
          <p:txBody>
            <a:bodyPr wrap="square" lIns="0" tIns="0" rIns="0" bIns="0" anchor="t">
              <a:spAutoFit/>
            </a:bodyPr>
            <a:lstStyle/>
            <a:p>
              <a:pPr algn="ctr"/>
              <a:r>
                <a:rPr sz="2400" b="1" dirty="0" err="1">
                  <a:solidFill>
                    <a:srgbClr val="E0CB15"/>
                  </a:solidFill>
                  <a:latin typeface="Times  New Roman"/>
                </a:rPr>
                <a:t>Điểm</a:t>
              </a:r>
              <a:r>
                <a:rPr sz="2400" b="1" dirty="0">
                  <a:solidFill>
                    <a:srgbClr val="E0CB15"/>
                  </a:solidFill>
                  <a:latin typeface="Times  New Roman"/>
                </a:rPr>
                <a:t> </a:t>
              </a:r>
              <a:r>
                <a:rPr sz="2400" b="1" dirty="0" err="1">
                  <a:solidFill>
                    <a:srgbClr val="E0CB15"/>
                  </a:solidFill>
                  <a:latin typeface="Times  New Roman"/>
                </a:rPr>
                <a:t>mạnh</a:t>
              </a:r>
              <a:r>
                <a:rPr sz="2400" b="1" dirty="0">
                  <a:solidFill>
                    <a:srgbClr val="E0CB15"/>
                  </a:solidFill>
                  <a:latin typeface="Times  New Roman"/>
                </a:rPr>
                <a:t> </a:t>
              </a:r>
              <a:r>
                <a:rPr sz="2400" b="1" dirty="0" err="1">
                  <a:solidFill>
                    <a:srgbClr val="E0CB15"/>
                  </a:solidFill>
                  <a:latin typeface="Times  New Roman"/>
                </a:rPr>
                <a:t>của</a:t>
              </a:r>
              <a:r>
                <a:rPr sz="2400" b="1" dirty="0">
                  <a:solidFill>
                    <a:srgbClr val="E0CB15"/>
                  </a:solidFill>
                  <a:latin typeface="Times  New Roman"/>
                </a:rPr>
                <a:t>
</a:t>
              </a:r>
              <a:r>
                <a:rPr sz="2400" b="1" dirty="0" err="1">
                  <a:solidFill>
                    <a:srgbClr val="E0CB15"/>
                  </a:solidFill>
                  <a:latin typeface="Times  New Roman"/>
                </a:rPr>
                <a:t>nhà</a:t>
              </a:r>
              <a:r>
                <a:rPr sz="2400" b="1" dirty="0">
                  <a:solidFill>
                    <a:srgbClr val="E0CB15"/>
                  </a:solidFill>
                  <a:latin typeface="Times  New Roman"/>
                </a:rPr>
                <a:t> </a:t>
              </a:r>
              <a:r>
                <a:rPr sz="2400" b="1" dirty="0" err="1">
                  <a:solidFill>
                    <a:srgbClr val="E0CB15"/>
                  </a:solidFill>
                  <a:latin typeface="Times  New Roman"/>
                </a:rPr>
                <a:t>đầu</a:t>
              </a:r>
              <a:r>
                <a:rPr sz="2400" b="1" dirty="0">
                  <a:solidFill>
                    <a:srgbClr val="E0CB15"/>
                  </a:solidFill>
                  <a:latin typeface="Times  New Roman"/>
                </a:rPr>
                <a:t> </a:t>
              </a:r>
              <a:r>
                <a:rPr sz="2400" b="1" dirty="0" err="1">
                  <a:solidFill>
                    <a:srgbClr val="E0CB15"/>
                  </a:solidFill>
                  <a:latin typeface="Times  New Roman"/>
                </a:rPr>
                <a:t>tư</a:t>
              </a:r>
              <a:endParaRPr sz="2400" b="1" dirty="0">
                <a:solidFill>
                  <a:srgbClr val="E0CB15"/>
                </a:solidFill>
                <a:latin typeface="Times  New Roman"/>
              </a:endParaRPr>
            </a:p>
          </p:txBody>
        </p:sp>
        <p:sp>
          <p:nvSpPr>
            <p:cNvPr id="8" name="TextBox 7">
              <a:extLst>
                <a:ext uri="{FF2B5EF4-FFF2-40B4-BE49-F238E27FC236}">
                  <a16:creationId xmlns:a16="http://schemas.microsoft.com/office/drawing/2014/main" id="{0CB9A6D7-0FE8-4A02-B5FF-3F6C9B97956E}"/>
                </a:ext>
              </a:extLst>
            </p:cNvPr>
            <p:cNvSpPr txBox="1"/>
            <p:nvPr/>
          </p:nvSpPr>
          <p:spPr>
            <a:xfrm>
              <a:off x="2893958" y="2080842"/>
              <a:ext cx="1539336" cy="1107996"/>
            </a:xfrm>
            <a:prstGeom prst="rect">
              <a:avLst/>
            </a:prstGeom>
            <a:noFill/>
            <a:ln>
              <a:noFill/>
            </a:ln>
          </p:spPr>
          <p:txBody>
            <a:bodyPr wrap="square" lIns="0" tIns="0" rIns="0" bIns="0" anchor="t">
              <a:spAutoFit/>
            </a:bodyPr>
            <a:lstStyle/>
            <a:p>
              <a:pPr algn="ctr"/>
              <a:r>
                <a:rPr sz="2400" b="1" dirty="0" err="1">
                  <a:solidFill>
                    <a:srgbClr val="DE8431"/>
                  </a:solidFill>
                  <a:latin typeface="Times  New Roman"/>
                </a:rPr>
                <a:t>Điểm</a:t>
              </a:r>
              <a:r>
                <a:rPr sz="2400" b="1" dirty="0">
                  <a:solidFill>
                    <a:srgbClr val="DE8431"/>
                  </a:solidFill>
                  <a:latin typeface="Times  New Roman"/>
                </a:rPr>
                <a:t> </a:t>
              </a:r>
              <a:r>
                <a:rPr sz="2400" b="1" dirty="0" err="1">
                  <a:solidFill>
                    <a:srgbClr val="DE8431"/>
                  </a:solidFill>
                  <a:latin typeface="Times  New Roman"/>
                </a:rPr>
                <a:t>yếu</a:t>
              </a:r>
              <a:r>
                <a:rPr sz="2400" b="1" dirty="0">
                  <a:solidFill>
                    <a:srgbClr val="DE8431"/>
                  </a:solidFill>
                  <a:latin typeface="Times  New Roman"/>
                </a:rPr>
                <a:t> </a:t>
              </a:r>
              <a:r>
                <a:rPr sz="2400" b="1" dirty="0" err="1">
                  <a:solidFill>
                    <a:srgbClr val="DE8431"/>
                  </a:solidFill>
                  <a:latin typeface="Times  New Roman"/>
                </a:rPr>
                <a:t>của</a:t>
              </a:r>
              <a:r>
                <a:rPr sz="2400" b="1" dirty="0">
                  <a:solidFill>
                    <a:srgbClr val="DE8431"/>
                  </a:solidFill>
                  <a:latin typeface="Times  New Roman"/>
                </a:rPr>
                <a:t> </a:t>
              </a:r>
              <a:r>
                <a:rPr sz="2400" b="1" dirty="0" err="1">
                  <a:solidFill>
                    <a:srgbClr val="DE8431"/>
                  </a:solidFill>
                  <a:latin typeface="Times  New Roman"/>
                </a:rPr>
                <a:t>nhà</a:t>
              </a:r>
              <a:r>
                <a:rPr sz="2400" b="1" dirty="0">
                  <a:solidFill>
                    <a:srgbClr val="DE8431"/>
                  </a:solidFill>
                  <a:latin typeface="Times  New Roman"/>
                </a:rPr>
                <a:t>
</a:t>
              </a:r>
              <a:r>
                <a:rPr sz="2400" b="1" dirty="0" err="1">
                  <a:solidFill>
                    <a:srgbClr val="DE8431"/>
                  </a:solidFill>
                  <a:latin typeface="Times  New Roman"/>
                </a:rPr>
                <a:t>đầu</a:t>
              </a:r>
              <a:r>
                <a:rPr sz="2400" b="1" dirty="0">
                  <a:solidFill>
                    <a:srgbClr val="DE8431"/>
                  </a:solidFill>
                  <a:latin typeface="Times  New Roman"/>
                </a:rPr>
                <a:t> </a:t>
              </a:r>
              <a:r>
                <a:rPr sz="2400" b="1" dirty="0" err="1">
                  <a:solidFill>
                    <a:srgbClr val="DE8431"/>
                  </a:solidFill>
                  <a:latin typeface="Times  New Roman"/>
                </a:rPr>
                <a:t>tư</a:t>
              </a:r>
              <a:endParaRPr sz="2400" b="1" dirty="0">
                <a:solidFill>
                  <a:srgbClr val="DE8431"/>
                </a:solidFill>
                <a:latin typeface="Times  New Roman"/>
              </a:endParaRPr>
            </a:p>
          </p:txBody>
        </p:sp>
        <p:sp>
          <p:nvSpPr>
            <p:cNvPr id="9" name="TextBox 8">
              <a:extLst>
                <a:ext uri="{FF2B5EF4-FFF2-40B4-BE49-F238E27FC236}">
                  <a16:creationId xmlns:a16="http://schemas.microsoft.com/office/drawing/2014/main" id="{897D43DF-25CE-4C4A-8297-685EB26F803A}"/>
                </a:ext>
              </a:extLst>
            </p:cNvPr>
            <p:cNvSpPr txBox="1"/>
            <p:nvPr/>
          </p:nvSpPr>
          <p:spPr>
            <a:xfrm>
              <a:off x="5265804" y="2125517"/>
              <a:ext cx="1312355" cy="1107996"/>
            </a:xfrm>
            <a:prstGeom prst="rect">
              <a:avLst/>
            </a:prstGeom>
            <a:noFill/>
            <a:ln>
              <a:noFill/>
            </a:ln>
          </p:spPr>
          <p:txBody>
            <a:bodyPr wrap="square" lIns="0" tIns="0" rIns="0" bIns="0" anchor="t">
              <a:spAutoFit/>
            </a:bodyPr>
            <a:lstStyle/>
            <a:p>
              <a:pPr algn="ctr"/>
              <a:r>
                <a:rPr sz="2400" b="1" dirty="0" err="1">
                  <a:solidFill>
                    <a:srgbClr val="E55753"/>
                  </a:solidFill>
                  <a:latin typeface="Times  New Roman"/>
                </a:rPr>
                <a:t>Điểm</a:t>
              </a:r>
              <a:r>
                <a:rPr sz="2400" b="1" dirty="0">
                  <a:solidFill>
                    <a:srgbClr val="E55753"/>
                  </a:solidFill>
                  <a:latin typeface="Times  New Roman"/>
                </a:rPr>
                <a:t> </a:t>
              </a:r>
              <a:r>
                <a:rPr sz="2400" b="1" dirty="0" err="1">
                  <a:solidFill>
                    <a:srgbClr val="E55753"/>
                  </a:solidFill>
                  <a:latin typeface="Times  New Roman"/>
                </a:rPr>
                <a:t>mạnh</a:t>
              </a:r>
              <a:r>
                <a:rPr sz="2400" b="1" dirty="0">
                  <a:solidFill>
                    <a:srgbClr val="E55753"/>
                  </a:solidFill>
                  <a:latin typeface="Times  New Roman"/>
                </a:rPr>
                <a:t> </a:t>
              </a:r>
              <a:r>
                <a:rPr sz="2400" b="1" dirty="0" err="1">
                  <a:solidFill>
                    <a:srgbClr val="E55753"/>
                  </a:solidFill>
                  <a:latin typeface="Times  New Roman"/>
                </a:rPr>
                <a:t>của</a:t>
              </a:r>
              <a:r>
                <a:rPr sz="2400" b="1" dirty="0">
                  <a:solidFill>
                    <a:srgbClr val="E55753"/>
                  </a:solidFill>
                  <a:latin typeface="Times  New Roman"/>
                </a:rPr>
                <a:t>
</a:t>
              </a:r>
              <a:r>
                <a:rPr sz="2400" b="1" dirty="0" err="1">
                  <a:solidFill>
                    <a:srgbClr val="E55753"/>
                  </a:solidFill>
                  <a:latin typeface="Times  New Roman"/>
                </a:rPr>
                <a:t>nhà</a:t>
              </a:r>
              <a:r>
                <a:rPr sz="2400" b="1" dirty="0">
                  <a:solidFill>
                    <a:srgbClr val="E55753"/>
                  </a:solidFill>
                  <a:latin typeface="Times  New Roman"/>
                </a:rPr>
                <a:t> </a:t>
              </a:r>
              <a:r>
                <a:rPr sz="2400" b="1" dirty="0" err="1">
                  <a:solidFill>
                    <a:srgbClr val="E55753"/>
                  </a:solidFill>
                  <a:latin typeface="Times  New Roman"/>
                </a:rPr>
                <a:t>thầu</a:t>
              </a:r>
              <a:endParaRPr sz="2400" b="1" dirty="0">
                <a:solidFill>
                  <a:srgbClr val="E55753"/>
                </a:solidFill>
                <a:latin typeface="Times  New Roman"/>
              </a:endParaRPr>
            </a:p>
          </p:txBody>
        </p:sp>
        <p:sp>
          <p:nvSpPr>
            <p:cNvPr id="10" name="TextBox 9">
              <a:extLst>
                <a:ext uri="{FF2B5EF4-FFF2-40B4-BE49-F238E27FC236}">
                  <a16:creationId xmlns:a16="http://schemas.microsoft.com/office/drawing/2014/main" id="{FE179580-F646-4C55-A9F0-D73802604C73}"/>
                </a:ext>
              </a:extLst>
            </p:cNvPr>
            <p:cNvSpPr txBox="1"/>
            <p:nvPr/>
          </p:nvSpPr>
          <p:spPr>
            <a:xfrm>
              <a:off x="7178027" y="2191356"/>
              <a:ext cx="1540512" cy="1107996"/>
            </a:xfrm>
            <a:prstGeom prst="rect">
              <a:avLst/>
            </a:prstGeom>
            <a:noFill/>
            <a:ln>
              <a:noFill/>
            </a:ln>
          </p:spPr>
          <p:txBody>
            <a:bodyPr wrap="square" lIns="0" tIns="0" rIns="0" bIns="0" anchor="t">
              <a:spAutoFit/>
            </a:bodyPr>
            <a:lstStyle/>
            <a:p>
              <a:pPr algn="ctr"/>
              <a:r>
                <a:rPr sz="2400" b="1" dirty="0" err="1">
                  <a:solidFill>
                    <a:srgbClr val="DE58A9"/>
                  </a:solidFill>
                  <a:latin typeface="Times  New Roman"/>
                </a:rPr>
                <a:t>Điểm</a:t>
              </a:r>
              <a:r>
                <a:rPr sz="2400" b="1" dirty="0">
                  <a:solidFill>
                    <a:srgbClr val="DE58A9"/>
                  </a:solidFill>
                  <a:latin typeface="Times  New Roman"/>
                </a:rPr>
                <a:t> </a:t>
              </a:r>
              <a:r>
                <a:rPr sz="2400" b="1" dirty="0" err="1">
                  <a:solidFill>
                    <a:srgbClr val="DE58A9"/>
                  </a:solidFill>
                  <a:latin typeface="Times  New Roman"/>
                </a:rPr>
                <a:t>yếu</a:t>
              </a:r>
              <a:r>
                <a:rPr sz="2400" b="1" dirty="0">
                  <a:solidFill>
                    <a:srgbClr val="DE58A9"/>
                  </a:solidFill>
                  <a:latin typeface="Times  New Roman"/>
                </a:rPr>
                <a:t> </a:t>
              </a:r>
              <a:r>
                <a:rPr sz="2400" b="1" dirty="0" err="1">
                  <a:solidFill>
                    <a:srgbClr val="DE58A9"/>
                  </a:solidFill>
                  <a:latin typeface="Times  New Roman"/>
                </a:rPr>
                <a:t>của</a:t>
              </a:r>
              <a:r>
                <a:rPr sz="2400" b="1" dirty="0">
                  <a:solidFill>
                    <a:srgbClr val="DE58A9"/>
                  </a:solidFill>
                  <a:latin typeface="Times  New Roman"/>
                </a:rPr>
                <a:t> </a:t>
              </a:r>
              <a:r>
                <a:rPr sz="2400" b="1" dirty="0" err="1">
                  <a:solidFill>
                    <a:srgbClr val="DE58A9"/>
                  </a:solidFill>
                  <a:latin typeface="Times  New Roman"/>
                </a:rPr>
                <a:t>nhà</a:t>
              </a:r>
              <a:r>
                <a:rPr sz="2400" b="1" dirty="0">
                  <a:solidFill>
                    <a:srgbClr val="DE58A9"/>
                  </a:solidFill>
                  <a:latin typeface="Times  New Roman"/>
                </a:rPr>
                <a:t>
</a:t>
              </a:r>
              <a:r>
                <a:rPr sz="2400" b="1" dirty="0" err="1">
                  <a:solidFill>
                    <a:srgbClr val="DE58A9"/>
                  </a:solidFill>
                  <a:latin typeface="Times  New Roman"/>
                </a:rPr>
                <a:t>thầu</a:t>
              </a:r>
              <a:endParaRPr sz="2400" b="1" dirty="0">
                <a:solidFill>
                  <a:srgbClr val="DE58A9"/>
                </a:solidFill>
                <a:latin typeface="Times  New Roman"/>
              </a:endParaRPr>
            </a:p>
          </p:txBody>
        </p:sp>
        <p:sp>
          <p:nvSpPr>
            <p:cNvPr id="11" name="TextBox 10">
              <a:extLst>
                <a:ext uri="{FF2B5EF4-FFF2-40B4-BE49-F238E27FC236}">
                  <a16:creationId xmlns:a16="http://schemas.microsoft.com/office/drawing/2014/main" id="{10603C5F-ECAF-470D-968A-4E05F45A1D29}"/>
                </a:ext>
              </a:extLst>
            </p:cNvPr>
            <p:cNvSpPr txBox="1"/>
            <p:nvPr/>
          </p:nvSpPr>
          <p:spPr>
            <a:xfrm>
              <a:off x="287046" y="3299353"/>
              <a:ext cx="2029680" cy="1092879"/>
            </a:xfrm>
            <a:prstGeom prst="rect">
              <a:avLst/>
            </a:prstGeom>
            <a:noFill/>
            <a:ln>
              <a:noFill/>
            </a:ln>
          </p:spPr>
          <p:txBody>
            <a:bodyPr wrap="square" lIns="0" tIns="0" rIns="0" bIns="0" anchor="t">
              <a:spAutoFit/>
            </a:bodyPr>
            <a:lstStyle/>
            <a:p>
              <a:pPr algn="just"/>
              <a:r>
                <a:rPr lang="vi-VN" sz="1600" dirty="0">
                  <a:solidFill>
                    <a:srgbClr val="E0CB15"/>
                  </a:solidFill>
                  <a:latin typeface="Times  New Roman"/>
                </a:rPr>
                <a:t>- </a:t>
              </a:r>
              <a:r>
                <a:rPr sz="1600" b="0" dirty="0" err="1">
                  <a:latin typeface="Times  New Roman"/>
                </a:rPr>
                <a:t>Thảo</a:t>
              </a:r>
              <a:r>
                <a:rPr sz="1600" b="0" dirty="0">
                  <a:latin typeface="Times  New Roman"/>
                </a:rPr>
                <a:t> </a:t>
              </a:r>
              <a:r>
                <a:rPr sz="1600" b="0" dirty="0" err="1">
                  <a:latin typeface="Times  New Roman"/>
                </a:rPr>
                <a:t>luận</a:t>
              </a:r>
              <a:r>
                <a:rPr sz="1600" b="0" dirty="0">
                  <a:latin typeface="Times  New Roman"/>
                </a:rPr>
                <a:t> </a:t>
              </a:r>
              <a:r>
                <a:rPr sz="1600" b="0" dirty="0" err="1">
                  <a:latin typeface="Times  New Roman"/>
                </a:rPr>
                <a:t>trực</a:t>
              </a:r>
              <a:r>
                <a:rPr sz="1600" b="0" dirty="0">
                  <a:latin typeface="Times  New Roman"/>
                </a:rPr>
                <a:t> </a:t>
              </a:r>
              <a:r>
                <a:rPr sz="1600" b="0" dirty="0" err="1">
                  <a:latin typeface="Times  New Roman"/>
                </a:rPr>
                <a:t>tiếp</a:t>
              </a:r>
              <a:r>
                <a:rPr sz="1600" b="0" dirty="0">
                  <a:latin typeface="Times  New Roman"/>
                </a:rPr>
                <a:t> </a:t>
              </a:r>
              <a:r>
                <a:rPr sz="1600" b="0" dirty="0" err="1">
                  <a:latin typeface="Times  New Roman"/>
                </a:rPr>
                <a:t>với</a:t>
              </a:r>
              <a:r>
                <a:rPr sz="1600" b="0" dirty="0">
                  <a:latin typeface="Times  New Roman"/>
                </a:rPr>
                <a:t>
</a:t>
              </a:r>
              <a:r>
                <a:rPr sz="1600" b="0" dirty="0" err="1">
                  <a:latin typeface="Times  New Roman"/>
                </a:rPr>
                <a:t>các</a:t>
              </a:r>
              <a:r>
                <a:rPr sz="1600" b="0" dirty="0">
                  <a:latin typeface="Times  New Roman"/>
                </a:rPr>
                <a:t> </a:t>
              </a:r>
              <a:r>
                <a:rPr sz="1600" b="0" dirty="0" err="1">
                  <a:latin typeface="Times  New Roman"/>
                </a:rPr>
                <a:t>nhà</a:t>
              </a:r>
              <a:r>
                <a:rPr sz="1600" b="0" dirty="0">
                  <a:latin typeface="Times  New Roman"/>
                </a:rPr>
                <a:t> </a:t>
              </a:r>
              <a:r>
                <a:rPr sz="1600" b="0" dirty="0" err="1">
                  <a:latin typeface="Times  New Roman"/>
                </a:rPr>
                <a:t>thầu</a:t>
              </a:r>
              <a:r>
                <a:rPr lang="vi-VN" sz="1600" dirty="0">
                  <a:latin typeface="Times  New Roman"/>
                </a:rPr>
                <a:t> trong quá trình phát hành hồ sơ và làm thông tin</a:t>
              </a:r>
              <a:endParaRPr lang="vi-VN" sz="1600" b="0" dirty="0">
                <a:latin typeface="Times  New Roman"/>
              </a:endParaRPr>
            </a:p>
            <a:p>
              <a:pPr algn="just"/>
              <a:r>
                <a:rPr lang="vi-VN" sz="1600" b="0" dirty="0">
                  <a:latin typeface="Times  New Roman"/>
                </a:rPr>
                <a:t>- </a:t>
              </a:r>
              <a:r>
                <a:rPr lang="vi-VN" sz="1600" dirty="0">
                  <a:latin typeface="Times  New Roman"/>
                </a:rPr>
                <a:t>Đ</a:t>
              </a:r>
              <a:r>
                <a:rPr sz="1600" b="0" dirty="0" err="1">
                  <a:latin typeface="Times  New Roman"/>
                </a:rPr>
                <a:t>ánh</a:t>
              </a:r>
              <a:r>
                <a:rPr sz="1600" b="0" dirty="0">
                  <a:latin typeface="Times  New Roman"/>
                </a:rPr>
                <a:t> </a:t>
              </a:r>
              <a:r>
                <a:rPr sz="1600" b="0" dirty="0" err="1">
                  <a:latin typeface="Times  New Roman"/>
                </a:rPr>
                <a:t>giá</a:t>
              </a:r>
              <a:r>
                <a:rPr lang="vi-VN" sz="1600" dirty="0">
                  <a:latin typeface="Times  New Roman"/>
                </a:rPr>
                <a:t> </a:t>
              </a:r>
              <a:r>
                <a:rPr sz="1600" b="0" dirty="0" err="1">
                  <a:latin typeface="Times  New Roman"/>
                </a:rPr>
                <a:t>kỹ</a:t>
              </a:r>
              <a:r>
                <a:rPr sz="1600" b="0" dirty="0">
                  <a:latin typeface="Times  New Roman"/>
                </a:rPr>
                <a:t> </a:t>
              </a:r>
              <a:r>
                <a:rPr sz="1600" b="0" dirty="0" err="1">
                  <a:latin typeface="Times  New Roman"/>
                </a:rPr>
                <a:t>thuật</a:t>
              </a:r>
              <a:r>
                <a:rPr sz="1600" b="0" dirty="0">
                  <a:latin typeface="Times  New Roman"/>
                </a:rPr>
                <a:t> chi </a:t>
              </a:r>
              <a:r>
                <a:rPr sz="1600" b="0" dirty="0" err="1">
                  <a:latin typeface="Times  New Roman"/>
                </a:rPr>
                <a:t>tiết</a:t>
              </a:r>
              <a:r>
                <a:rPr sz="1600" b="0" dirty="0">
                  <a:latin typeface="Times  New Roman"/>
                </a:rPr>
                <a:t>.</a:t>
              </a:r>
            </a:p>
          </p:txBody>
        </p:sp>
        <p:sp>
          <p:nvSpPr>
            <p:cNvPr id="12" name="TextBox 11">
              <a:extLst>
                <a:ext uri="{FF2B5EF4-FFF2-40B4-BE49-F238E27FC236}">
                  <a16:creationId xmlns:a16="http://schemas.microsoft.com/office/drawing/2014/main" id="{A28DE0F5-04B3-43DA-9D6E-76453AE079BB}"/>
                </a:ext>
              </a:extLst>
            </p:cNvPr>
            <p:cNvSpPr txBox="1"/>
            <p:nvPr/>
          </p:nvSpPr>
          <p:spPr>
            <a:xfrm>
              <a:off x="2683087" y="3169268"/>
              <a:ext cx="1983101" cy="1723549"/>
            </a:xfrm>
            <a:prstGeom prst="rect">
              <a:avLst/>
            </a:prstGeom>
            <a:noFill/>
            <a:ln>
              <a:noFill/>
            </a:ln>
          </p:spPr>
          <p:txBody>
            <a:bodyPr wrap="square" lIns="0" tIns="0" rIns="0" bIns="0" anchor="t">
              <a:spAutoFit/>
            </a:bodyPr>
            <a:lstStyle/>
            <a:p>
              <a:pPr marL="285750" indent="-285750" algn="just">
                <a:buFontTx/>
                <a:buChar char="-"/>
              </a:pPr>
              <a:r>
                <a:rPr sz="1600" b="0" dirty="0" err="1">
                  <a:latin typeface="Times  New Roman"/>
                </a:rPr>
                <a:t>Thủ</a:t>
              </a:r>
              <a:r>
                <a:rPr sz="1600" b="0" dirty="0">
                  <a:latin typeface="Times  New Roman"/>
                </a:rPr>
                <a:t> </a:t>
              </a:r>
              <a:r>
                <a:rPr sz="1600" b="0" dirty="0" err="1">
                  <a:latin typeface="Times  New Roman"/>
                </a:rPr>
                <a:t>tục</a:t>
              </a:r>
              <a:r>
                <a:rPr sz="1600" b="0" dirty="0">
                  <a:latin typeface="Times  New Roman"/>
                </a:rPr>
                <a:t> </a:t>
              </a:r>
              <a:r>
                <a:rPr sz="1600" b="0" dirty="0" err="1">
                  <a:latin typeface="Times  New Roman"/>
                </a:rPr>
                <a:t>giấy</a:t>
              </a:r>
              <a:r>
                <a:rPr sz="1600" b="0" dirty="0">
                  <a:latin typeface="Times  New Roman"/>
                </a:rPr>
                <a:t> </a:t>
              </a:r>
              <a:r>
                <a:rPr sz="1600" b="0" dirty="0" err="1">
                  <a:latin typeface="Times  New Roman"/>
                </a:rPr>
                <a:t>tờ</a:t>
              </a:r>
              <a:r>
                <a:rPr sz="1600" b="0" dirty="0">
                  <a:latin typeface="Times  New Roman"/>
                </a:rPr>
                <a:t> </a:t>
              </a:r>
              <a:r>
                <a:rPr sz="1600" b="0" dirty="0" err="1">
                  <a:latin typeface="Times  New Roman"/>
                </a:rPr>
                <a:t>dài</a:t>
              </a:r>
              <a:r>
                <a:rPr sz="1600" b="0" dirty="0">
                  <a:latin typeface="Times  New Roman"/>
                </a:rPr>
                <a:t> </a:t>
              </a:r>
              <a:r>
                <a:rPr sz="1600" b="0" dirty="0" err="1">
                  <a:latin typeface="Times  New Roman"/>
                </a:rPr>
                <a:t>dòng</a:t>
              </a:r>
              <a:r>
                <a:rPr sz="1600" b="0" dirty="0">
                  <a:latin typeface="Times  New Roman"/>
                </a:rPr>
                <a:t>,</a:t>
              </a:r>
              <a:endParaRPr lang="vi-VN" sz="1600" b="0" dirty="0">
                <a:latin typeface="Times  New Roman"/>
              </a:endParaRPr>
            </a:p>
            <a:p>
              <a:pPr marL="285750" indent="-285750" algn="just">
                <a:buFontTx/>
                <a:buChar char="-"/>
              </a:pPr>
              <a:r>
                <a:rPr lang="vi-VN" sz="1600" dirty="0">
                  <a:latin typeface="Times  New Roman"/>
                </a:rPr>
                <a:t>T</a:t>
              </a:r>
              <a:r>
                <a:rPr sz="1600" b="0" dirty="0" err="1">
                  <a:latin typeface="Times  New Roman"/>
                </a:rPr>
                <a:t>ính</a:t>
              </a:r>
              <a:r>
                <a:rPr sz="1600" b="0" dirty="0">
                  <a:latin typeface="Times  New Roman"/>
                </a:rPr>
                <a:t> </a:t>
              </a:r>
              <a:r>
                <a:rPr sz="1600" b="0" dirty="0" err="1">
                  <a:latin typeface="Times  New Roman"/>
                </a:rPr>
                <a:t>minh</a:t>
              </a:r>
              <a:r>
                <a:rPr sz="1600" b="0" dirty="0">
                  <a:latin typeface="Times  New Roman"/>
                </a:rPr>
                <a:t> </a:t>
              </a:r>
              <a:r>
                <a:rPr lang="vi-VN" sz="1600" b="0" dirty="0">
                  <a:latin typeface="Times  New Roman"/>
                </a:rPr>
                <a:t>bạch, công khai</a:t>
              </a:r>
              <a:r>
                <a:rPr sz="1600" b="0" dirty="0">
                  <a:latin typeface="Times  New Roman"/>
                </a:rPr>
                <a:t> </a:t>
              </a:r>
              <a:r>
                <a:rPr sz="1600" b="0" dirty="0" err="1">
                  <a:latin typeface="Times  New Roman"/>
                </a:rPr>
                <a:t>thấp</a:t>
              </a:r>
              <a:r>
                <a:rPr sz="1600" b="0" dirty="0">
                  <a:latin typeface="Times  New Roman"/>
                </a:rPr>
                <a:t> </a:t>
              </a:r>
              <a:endParaRPr lang="vi-VN" sz="1600" b="0" dirty="0">
                <a:latin typeface="Times  New Roman"/>
              </a:endParaRPr>
            </a:p>
            <a:p>
              <a:pPr marL="285750" indent="-285750" algn="just">
                <a:buFontTx/>
                <a:buChar char="-"/>
              </a:pPr>
              <a:r>
                <a:rPr lang="vi-VN" sz="1600" dirty="0">
                  <a:latin typeface="Times  New Roman"/>
                </a:rPr>
                <a:t>S</a:t>
              </a:r>
              <a:r>
                <a:rPr sz="1600" b="0" dirty="0">
                  <a:latin typeface="Times  New Roman"/>
                </a:rPr>
                <a:t>ự</a:t>
              </a:r>
              <a:r>
                <a:rPr lang="vi-VN" sz="1600" dirty="0">
                  <a:latin typeface="Times  New Roman"/>
                </a:rPr>
                <a:t> </a:t>
              </a:r>
              <a:r>
                <a:rPr sz="1600" b="0" dirty="0" err="1">
                  <a:latin typeface="Times  New Roman"/>
                </a:rPr>
                <a:t>tham</a:t>
              </a:r>
              <a:r>
                <a:rPr sz="1600" b="0" dirty="0">
                  <a:latin typeface="Times  New Roman"/>
                </a:rPr>
                <a:t> </a:t>
              </a:r>
              <a:r>
                <a:rPr sz="1600" b="0" dirty="0" err="1">
                  <a:latin typeface="Times  New Roman"/>
                </a:rPr>
                <a:t>gia</a:t>
              </a:r>
              <a:r>
                <a:rPr lang="vi-VN" sz="1600" b="0" dirty="0">
                  <a:latin typeface="Times  New Roman"/>
                </a:rPr>
                <a:t> của các nhà thầu còn</a:t>
              </a:r>
              <a:r>
                <a:rPr sz="1600" b="0" dirty="0">
                  <a:latin typeface="Times  New Roman"/>
                </a:rPr>
                <a:t> </a:t>
              </a:r>
              <a:r>
                <a:rPr sz="1600" b="0" dirty="0" err="1">
                  <a:latin typeface="Times  New Roman"/>
                </a:rPr>
                <a:t>hạn</a:t>
              </a:r>
              <a:r>
                <a:rPr sz="1600" b="0" dirty="0">
                  <a:latin typeface="Times  New Roman"/>
                </a:rPr>
                <a:t> </a:t>
              </a:r>
              <a:r>
                <a:rPr sz="1600" b="0" dirty="0" err="1">
                  <a:latin typeface="Times  New Roman"/>
                </a:rPr>
                <a:t>chế</a:t>
              </a:r>
              <a:r>
                <a:rPr sz="1600" b="0" dirty="0">
                  <a:latin typeface="Times  New Roman"/>
                </a:rPr>
                <a:t>.</a:t>
              </a:r>
            </a:p>
          </p:txBody>
        </p:sp>
        <p:sp>
          <p:nvSpPr>
            <p:cNvPr id="13" name="TextBox 12">
              <a:extLst>
                <a:ext uri="{FF2B5EF4-FFF2-40B4-BE49-F238E27FC236}">
                  <a16:creationId xmlns:a16="http://schemas.microsoft.com/office/drawing/2014/main" id="{F8E62309-2969-44C0-A4BE-8BB40B1A2DAE}"/>
                </a:ext>
              </a:extLst>
            </p:cNvPr>
            <p:cNvSpPr txBox="1"/>
            <p:nvPr/>
          </p:nvSpPr>
          <p:spPr>
            <a:xfrm>
              <a:off x="5084064" y="3624488"/>
              <a:ext cx="1799133" cy="762046"/>
            </a:xfrm>
            <a:prstGeom prst="rect">
              <a:avLst/>
            </a:prstGeom>
            <a:noFill/>
            <a:ln>
              <a:noFill/>
            </a:ln>
          </p:spPr>
          <p:txBody>
            <a:bodyPr wrap="square" lIns="0" tIns="0" rIns="0" bIns="0" anchor="t">
              <a:spAutoFit/>
            </a:bodyPr>
            <a:lstStyle/>
            <a:p>
              <a:pPr algn="just"/>
              <a:r>
                <a:rPr sz="1600" b="0" dirty="0" err="1">
                  <a:latin typeface="Times  New Roman"/>
                </a:rPr>
                <a:t>Gặp</a:t>
              </a:r>
              <a:r>
                <a:rPr sz="1600" b="0" dirty="0">
                  <a:latin typeface="Times  New Roman"/>
                </a:rPr>
                <a:t> </a:t>
              </a:r>
              <a:r>
                <a:rPr sz="1600" b="0" dirty="0" err="1">
                  <a:latin typeface="Times  New Roman"/>
                </a:rPr>
                <a:t>gỡ</a:t>
              </a:r>
              <a:r>
                <a:rPr sz="1600" b="0" dirty="0">
                  <a:latin typeface="Times  New Roman"/>
                </a:rPr>
                <a:t> </a:t>
              </a:r>
              <a:r>
                <a:rPr sz="1600" b="0" dirty="0" err="1">
                  <a:latin typeface="Times  New Roman"/>
                </a:rPr>
                <a:t>trực</a:t>
              </a:r>
              <a:r>
                <a:rPr sz="1600" b="0" dirty="0">
                  <a:latin typeface="Times  New Roman"/>
                </a:rPr>
                <a:t> </a:t>
              </a:r>
              <a:r>
                <a:rPr sz="1600" b="0" dirty="0" err="1">
                  <a:latin typeface="Times  New Roman"/>
                </a:rPr>
                <a:t>tiếp</a:t>
              </a:r>
              <a:r>
                <a:rPr sz="1600" b="0" dirty="0">
                  <a:latin typeface="Times  New Roman"/>
                </a:rPr>
                <a:t> </a:t>
              </a:r>
              <a:r>
                <a:rPr sz="1600" b="0" dirty="0" err="1">
                  <a:latin typeface="Times  New Roman"/>
                </a:rPr>
                <a:t>với</a:t>
              </a:r>
              <a:r>
                <a:rPr sz="1600" b="0" dirty="0">
                  <a:latin typeface="Times  New Roman"/>
                </a:rPr>
                <a:t> </a:t>
              </a:r>
              <a:r>
                <a:rPr sz="1600" b="0" dirty="0" err="1">
                  <a:latin typeface="Times  New Roman"/>
                </a:rPr>
                <a:t>nhà</a:t>
              </a:r>
              <a:r>
                <a:rPr lang="vi-VN" sz="1600" dirty="0">
                  <a:latin typeface="Times  New Roman"/>
                </a:rPr>
                <a:t> </a:t>
              </a:r>
              <a:r>
                <a:rPr sz="1600" b="0" dirty="0" err="1">
                  <a:latin typeface="Times  New Roman"/>
                </a:rPr>
                <a:t>đầu</a:t>
              </a:r>
              <a:r>
                <a:rPr sz="1600" b="0" dirty="0">
                  <a:latin typeface="Times  New Roman"/>
                </a:rPr>
                <a:t> </a:t>
              </a:r>
              <a:r>
                <a:rPr sz="1600" b="0" dirty="0" err="1">
                  <a:latin typeface="Times  New Roman"/>
                </a:rPr>
                <a:t>tư</a:t>
              </a:r>
              <a:r>
                <a:rPr sz="1600" b="0" dirty="0">
                  <a:latin typeface="Times  New Roman"/>
                </a:rPr>
                <a:t> </a:t>
              </a:r>
              <a:r>
                <a:rPr sz="1600" b="0" dirty="0" err="1">
                  <a:latin typeface="Times  New Roman"/>
                </a:rPr>
                <a:t>để</a:t>
              </a:r>
              <a:r>
                <a:rPr sz="1600" b="0" dirty="0">
                  <a:latin typeface="Times  New Roman"/>
                </a:rPr>
                <a:t> </a:t>
              </a:r>
              <a:r>
                <a:rPr sz="1600" b="0" dirty="0" err="1">
                  <a:latin typeface="Times  New Roman"/>
                </a:rPr>
                <a:t>làm</a:t>
              </a:r>
              <a:r>
                <a:rPr sz="1600" b="0" dirty="0">
                  <a:latin typeface="Times  New Roman"/>
                </a:rPr>
                <a:t> </a:t>
              </a:r>
              <a:r>
                <a:rPr sz="1600" b="0" dirty="0" err="1">
                  <a:latin typeface="Times  New Roman"/>
                </a:rPr>
                <a:t>rõ</a:t>
              </a:r>
              <a:r>
                <a:rPr sz="1600" b="0" dirty="0">
                  <a:latin typeface="Times  New Roman"/>
                </a:rPr>
                <a:t> </a:t>
              </a:r>
              <a:r>
                <a:rPr sz="1600" b="0" dirty="0" err="1">
                  <a:latin typeface="Times  New Roman"/>
                </a:rPr>
                <a:t>các</a:t>
              </a:r>
              <a:r>
                <a:rPr lang="vi-VN" sz="1600" dirty="0">
                  <a:latin typeface="Times  New Roman"/>
                </a:rPr>
                <a:t> </a:t>
              </a:r>
              <a:r>
                <a:rPr sz="1600" b="0" dirty="0" err="1">
                  <a:latin typeface="Times  New Roman"/>
                </a:rPr>
                <a:t>vấn</a:t>
              </a:r>
              <a:r>
                <a:rPr sz="1600" b="0" dirty="0">
                  <a:latin typeface="Times  New Roman"/>
                </a:rPr>
                <a:t> </a:t>
              </a:r>
              <a:r>
                <a:rPr sz="1600" b="0" dirty="0" err="1">
                  <a:latin typeface="Times  New Roman"/>
                </a:rPr>
                <a:t>đề</a:t>
              </a:r>
              <a:r>
                <a:rPr sz="900" b="0" dirty="0">
                  <a:latin typeface="Roboto"/>
                </a:rPr>
                <a:t>.</a:t>
              </a:r>
            </a:p>
          </p:txBody>
        </p:sp>
        <p:sp>
          <p:nvSpPr>
            <p:cNvPr id="14" name="TextBox 13">
              <a:extLst>
                <a:ext uri="{FF2B5EF4-FFF2-40B4-BE49-F238E27FC236}">
                  <a16:creationId xmlns:a16="http://schemas.microsoft.com/office/drawing/2014/main" id="{29C427C8-2AC5-47D1-A7EF-1841C2887E9E}"/>
                </a:ext>
              </a:extLst>
            </p:cNvPr>
            <p:cNvSpPr txBox="1"/>
            <p:nvPr/>
          </p:nvSpPr>
          <p:spPr>
            <a:xfrm>
              <a:off x="7115185" y="3451368"/>
              <a:ext cx="1796745" cy="1231106"/>
            </a:xfrm>
            <a:prstGeom prst="rect">
              <a:avLst/>
            </a:prstGeom>
            <a:noFill/>
            <a:ln>
              <a:noFill/>
            </a:ln>
          </p:spPr>
          <p:txBody>
            <a:bodyPr wrap="square" lIns="0" tIns="0" rIns="0" bIns="0" anchor="t">
              <a:spAutoFit/>
            </a:bodyPr>
            <a:lstStyle/>
            <a:p>
              <a:pPr marL="285750" indent="-285750" algn="just">
                <a:buFontTx/>
                <a:buChar char="-"/>
              </a:pPr>
              <a:r>
                <a:rPr sz="1600" b="0" dirty="0">
                  <a:latin typeface="Times  New Roman"/>
                </a:rPr>
                <a:t>Chi </a:t>
              </a:r>
              <a:r>
                <a:rPr sz="1600" b="0" dirty="0" err="1">
                  <a:latin typeface="Times  New Roman"/>
                </a:rPr>
                <a:t>phí</a:t>
              </a:r>
              <a:r>
                <a:rPr sz="1600" b="0" dirty="0">
                  <a:latin typeface="Times  New Roman"/>
                </a:rPr>
                <a:t> </a:t>
              </a:r>
              <a:r>
                <a:rPr lang="vi-VN" sz="1600" dirty="0">
                  <a:latin typeface="Times  New Roman"/>
                </a:rPr>
                <a:t>mua hồ sơ, đi lại tốn kém.</a:t>
              </a:r>
            </a:p>
            <a:p>
              <a:pPr marL="285750" indent="-285750" algn="just">
                <a:buFontTx/>
                <a:buChar char="-"/>
              </a:pPr>
              <a:r>
                <a:rPr lang="vi-VN" sz="1600" dirty="0">
                  <a:latin typeface="Times  New Roman"/>
                </a:rPr>
                <a:t>C</a:t>
              </a:r>
              <a:r>
                <a:rPr sz="1600" b="0" dirty="0">
                  <a:latin typeface="Times  New Roman"/>
                </a:rPr>
                <a:t>ơ </a:t>
              </a:r>
              <a:r>
                <a:rPr sz="1600" b="0" dirty="0" err="1">
                  <a:latin typeface="Times  New Roman"/>
                </a:rPr>
                <a:t>hội</a:t>
              </a:r>
              <a:r>
                <a:rPr sz="1600" b="0" dirty="0">
                  <a:latin typeface="Times  New Roman"/>
                </a:rPr>
                <a:t> </a:t>
              </a:r>
              <a:r>
                <a:rPr sz="1600" b="0" dirty="0" err="1">
                  <a:latin typeface="Times  New Roman"/>
                </a:rPr>
                <a:t>bị</a:t>
              </a:r>
              <a:r>
                <a:rPr sz="1600" b="0" dirty="0">
                  <a:latin typeface="Times  New Roman"/>
                </a:rPr>
                <a:t> </a:t>
              </a:r>
              <a:r>
                <a:rPr sz="1600" b="0" dirty="0" err="1">
                  <a:latin typeface="Times  New Roman"/>
                </a:rPr>
                <a:t>bỏ</a:t>
              </a:r>
              <a:r>
                <a:rPr lang="vi-VN" sz="1600" dirty="0">
                  <a:latin typeface="Times  New Roman"/>
                </a:rPr>
                <a:t> </a:t>
              </a:r>
              <a:r>
                <a:rPr sz="1600" b="0" dirty="0" err="1">
                  <a:latin typeface="Times  New Roman"/>
                </a:rPr>
                <a:t>lỡ</a:t>
              </a:r>
              <a:r>
                <a:rPr sz="1600" b="0" dirty="0">
                  <a:latin typeface="Times  New Roman"/>
                </a:rPr>
                <a:t>, </a:t>
              </a:r>
              <a:endParaRPr lang="vi-VN" sz="1600" b="0" dirty="0">
                <a:latin typeface="Times  New Roman"/>
              </a:endParaRPr>
            </a:p>
            <a:p>
              <a:pPr marL="285750" indent="-285750" algn="just">
                <a:buFontTx/>
                <a:buChar char="-"/>
              </a:pPr>
              <a:r>
                <a:rPr lang="vi-VN" sz="1600" dirty="0">
                  <a:latin typeface="Times  New Roman"/>
                </a:rPr>
                <a:t>R</a:t>
              </a:r>
              <a:r>
                <a:rPr sz="1600" b="0" dirty="0" err="1">
                  <a:latin typeface="Times  New Roman"/>
                </a:rPr>
                <a:t>ủi</a:t>
              </a:r>
              <a:r>
                <a:rPr sz="1600" b="0" dirty="0">
                  <a:latin typeface="Times  New Roman"/>
                </a:rPr>
                <a:t> </a:t>
              </a:r>
              <a:r>
                <a:rPr sz="1600" b="0" dirty="0" err="1">
                  <a:latin typeface="Times  New Roman"/>
                </a:rPr>
                <a:t>ro</a:t>
              </a:r>
              <a:r>
                <a:rPr sz="1600" b="0" dirty="0">
                  <a:latin typeface="Times  New Roman"/>
                </a:rPr>
                <a:t> </a:t>
              </a:r>
              <a:r>
                <a:rPr sz="1600" b="0" dirty="0" err="1">
                  <a:latin typeface="Times  New Roman"/>
                </a:rPr>
                <a:t>bảo</a:t>
              </a:r>
              <a:r>
                <a:rPr sz="1600" b="0" dirty="0">
                  <a:latin typeface="Times  New Roman"/>
                </a:rPr>
                <a:t> </a:t>
              </a:r>
              <a:r>
                <a:rPr sz="1600" b="0" dirty="0" err="1">
                  <a:latin typeface="Times  New Roman"/>
                </a:rPr>
                <a:t>mật</a:t>
              </a:r>
              <a:r>
                <a:rPr sz="1600" b="0" dirty="0">
                  <a:latin typeface="Times  New Roman"/>
                </a:rPr>
                <a:t> </a:t>
              </a:r>
              <a:r>
                <a:rPr sz="1600" b="0" dirty="0" err="1">
                  <a:latin typeface="Times  New Roman"/>
                </a:rPr>
                <a:t>tài</a:t>
              </a:r>
              <a:r>
                <a:rPr sz="1600" b="0" dirty="0">
                  <a:latin typeface="Times  New Roman"/>
                </a:rPr>
                <a:t> </a:t>
              </a:r>
              <a:r>
                <a:rPr sz="1600" b="0" dirty="0" err="1">
                  <a:latin typeface="Times  New Roman"/>
                </a:rPr>
                <a:t>liệu</a:t>
              </a:r>
              <a:r>
                <a:rPr sz="900" b="0" dirty="0">
                  <a:solidFill>
                    <a:srgbClr val="DE58A9"/>
                  </a:solidFill>
                  <a:latin typeface="Roboto"/>
                </a:rPr>
                <a:t>.</a:t>
              </a:r>
            </a:p>
          </p:txBody>
        </p:sp>
        <p:sp>
          <p:nvSpPr>
            <p:cNvPr id="15" name="Rounded Rectangle 14">
              <a:extLst>
                <a:ext uri="{FF2B5EF4-FFF2-40B4-BE49-F238E27FC236}">
                  <a16:creationId xmlns:a16="http://schemas.microsoft.com/office/drawing/2014/main" id="{C3DF66FE-0994-4684-8EF1-304DC8E22F01}"/>
                </a:ext>
              </a:extLst>
            </p:cNvPr>
            <p:cNvSpPr/>
            <p:nvPr/>
          </p:nvSpPr>
          <p:spPr>
            <a:xfrm>
              <a:off x="1121664" y="5035296"/>
              <a:ext cx="623374" cy="630636"/>
            </a:xfrm>
            <a:custGeom>
              <a:avLst/>
              <a:gdLst/>
              <a:ahLst/>
              <a:cxnLst/>
              <a:rect l="0" t="0" r="0" b="0"/>
              <a:pathLst>
                <a:path w="903057" h="903057">
                  <a:moveTo>
                    <a:pt x="0" y="903057"/>
                  </a:moveTo>
                  <a:cubicBezTo>
                    <a:pt x="0" y="903057"/>
                    <a:pt x="79311" y="868034"/>
                    <a:pt x="134751" y="847499"/>
                  </a:cubicBezTo>
                  <a:cubicBezTo>
                    <a:pt x="171109" y="833993"/>
                    <a:pt x="165926" y="772663"/>
                    <a:pt x="144881" y="749576"/>
                  </a:cubicBezTo>
                  <a:cubicBezTo>
                    <a:pt x="107981" y="713411"/>
                    <a:pt x="89753" y="662290"/>
                    <a:pt x="95449" y="610937"/>
                  </a:cubicBezTo>
                  <a:cubicBezTo>
                    <a:pt x="92301" y="577370"/>
                    <a:pt x="103687" y="544063"/>
                    <a:pt x="126726" y="519448"/>
                  </a:cubicBezTo>
                  <a:cubicBezTo>
                    <a:pt x="149764" y="494833"/>
                    <a:pt x="182246" y="481270"/>
                    <a:pt x="215948" y="482193"/>
                  </a:cubicBezTo>
                  <a:cubicBezTo>
                    <a:pt x="249650" y="481270"/>
                    <a:pt x="282132" y="494833"/>
                    <a:pt x="305170" y="519448"/>
                  </a:cubicBezTo>
                  <a:cubicBezTo>
                    <a:pt x="328209" y="544063"/>
                    <a:pt x="339595" y="577370"/>
                    <a:pt x="336447" y="610937"/>
                  </a:cubicBezTo>
                  <a:cubicBezTo>
                    <a:pt x="342143" y="662290"/>
                    <a:pt x="323915" y="713411"/>
                    <a:pt x="287015" y="749576"/>
                  </a:cubicBezTo>
                  <a:cubicBezTo>
                    <a:pt x="265969" y="772663"/>
                    <a:pt x="260787" y="833993"/>
                    <a:pt x="297145" y="847499"/>
                  </a:cubicBezTo>
                  <a:cubicBezTo>
                    <a:pt x="352584" y="868034"/>
                    <a:pt x="431896" y="903057"/>
                    <a:pt x="431896" y="903057"/>
                  </a:cubicBezTo>
                  <a:moveTo>
                    <a:pt x="471160" y="903057"/>
                  </a:moveTo>
                  <a:cubicBezTo>
                    <a:pt x="471160" y="903057"/>
                    <a:pt x="550472" y="868034"/>
                    <a:pt x="605912" y="847499"/>
                  </a:cubicBezTo>
                  <a:cubicBezTo>
                    <a:pt x="642270" y="833993"/>
                    <a:pt x="637087" y="772663"/>
                    <a:pt x="616042" y="749576"/>
                  </a:cubicBezTo>
                  <a:cubicBezTo>
                    <a:pt x="579141" y="713411"/>
                    <a:pt x="560913" y="662290"/>
                    <a:pt x="566609" y="610937"/>
                  </a:cubicBezTo>
                  <a:cubicBezTo>
                    <a:pt x="563568" y="565945"/>
                    <a:pt x="585847" y="523006"/>
                    <a:pt x="624384" y="499585"/>
                  </a:cubicBezTo>
                  <a:cubicBezTo>
                    <a:pt x="662921" y="476165"/>
                    <a:pt x="711296" y="476165"/>
                    <a:pt x="749832" y="499585"/>
                  </a:cubicBezTo>
                  <a:cubicBezTo>
                    <a:pt x="788369" y="523006"/>
                    <a:pt x="810648" y="565945"/>
                    <a:pt x="807607" y="610937"/>
                  </a:cubicBezTo>
                  <a:cubicBezTo>
                    <a:pt x="813303" y="662290"/>
                    <a:pt x="795076" y="713411"/>
                    <a:pt x="758175" y="749576"/>
                  </a:cubicBezTo>
                  <a:cubicBezTo>
                    <a:pt x="737130" y="772663"/>
                    <a:pt x="731947" y="833993"/>
                    <a:pt x="768305" y="847499"/>
                  </a:cubicBezTo>
                  <a:cubicBezTo>
                    <a:pt x="823745" y="868034"/>
                    <a:pt x="903057" y="903057"/>
                    <a:pt x="903057" y="903057"/>
                  </a:cubicBezTo>
                  <a:moveTo>
                    <a:pt x="549687" y="0"/>
                  </a:moveTo>
                  <a:lnTo>
                    <a:pt x="706740" y="0"/>
                  </a:lnTo>
                  <a:cubicBezTo>
                    <a:pt x="728424" y="0"/>
                    <a:pt x="746003" y="17578"/>
                    <a:pt x="746003" y="39263"/>
                  </a:cubicBezTo>
                  <a:lnTo>
                    <a:pt x="746003" y="314106"/>
                  </a:lnTo>
                  <a:cubicBezTo>
                    <a:pt x="746003" y="335791"/>
                    <a:pt x="728424" y="353370"/>
                    <a:pt x="706740" y="353370"/>
                  </a:cubicBezTo>
                  <a:lnTo>
                    <a:pt x="549687" y="353370"/>
                  </a:lnTo>
                  <a:lnTo>
                    <a:pt x="431896" y="471160"/>
                  </a:lnTo>
                  <a:lnTo>
                    <a:pt x="431896" y="353370"/>
                  </a:lnTo>
                  <a:lnTo>
                    <a:pt x="157053" y="353370"/>
                  </a:lnTo>
                  <a:cubicBezTo>
                    <a:pt x="135368" y="353370"/>
                    <a:pt x="117790" y="335791"/>
                    <a:pt x="117790" y="314106"/>
                  </a:cubicBezTo>
                  <a:lnTo>
                    <a:pt x="117790" y="39263"/>
                  </a:lnTo>
                  <a:cubicBezTo>
                    <a:pt x="117790" y="17578"/>
                    <a:pt x="135368" y="0"/>
                    <a:pt x="157053" y="0"/>
                  </a:cubicBezTo>
                  <a:lnTo>
                    <a:pt x="314106" y="0"/>
                  </a:lnTo>
                  <a:moveTo>
                    <a:pt x="431896" y="274882"/>
                  </a:moveTo>
                  <a:lnTo>
                    <a:pt x="431896" y="235619"/>
                  </a:lnTo>
                  <a:moveTo>
                    <a:pt x="431896" y="78565"/>
                  </a:moveTo>
                  <a:lnTo>
                    <a:pt x="431896" y="39302"/>
                  </a:lnTo>
                  <a:moveTo>
                    <a:pt x="353370" y="235580"/>
                  </a:moveTo>
                  <a:lnTo>
                    <a:pt x="471160" y="235580"/>
                  </a:lnTo>
                  <a:cubicBezTo>
                    <a:pt x="492844" y="235580"/>
                    <a:pt x="510423" y="218001"/>
                    <a:pt x="510423" y="196316"/>
                  </a:cubicBezTo>
                  <a:cubicBezTo>
                    <a:pt x="510423" y="174632"/>
                    <a:pt x="492844" y="157053"/>
                    <a:pt x="471160" y="157053"/>
                  </a:cubicBezTo>
                  <a:lnTo>
                    <a:pt x="392633" y="157053"/>
                  </a:lnTo>
                  <a:cubicBezTo>
                    <a:pt x="370948" y="157053"/>
                    <a:pt x="353370" y="139474"/>
                    <a:pt x="353370" y="117790"/>
                  </a:cubicBezTo>
                  <a:cubicBezTo>
                    <a:pt x="353370" y="96105"/>
                    <a:pt x="370948" y="78526"/>
                    <a:pt x="392633" y="78526"/>
                  </a:cubicBezTo>
                  <a:lnTo>
                    <a:pt x="510423" y="78526"/>
                  </a:lnTo>
                </a:path>
              </a:pathLst>
            </a:custGeom>
            <a:noFill/>
            <a:ln w="11778">
              <a:solidFill>
                <a:srgbClr val="E0CB15"/>
              </a:solidFill>
            </a:ln>
          </p:spPr>
          <p:txBody>
            <a:bodyPr rtlCol="0" anchor="ctr"/>
            <a:lstStyle/>
            <a:p>
              <a:pPr algn="ctr"/>
              <a:endParaRPr/>
            </a:p>
          </p:txBody>
        </p:sp>
        <p:sp>
          <p:nvSpPr>
            <p:cNvPr id="16" name="Rounded Rectangle 15">
              <a:extLst>
                <a:ext uri="{FF2B5EF4-FFF2-40B4-BE49-F238E27FC236}">
                  <a16:creationId xmlns:a16="http://schemas.microsoft.com/office/drawing/2014/main" id="{57972F5A-8118-439D-AF1C-4DD713CFECA0}"/>
                </a:ext>
              </a:extLst>
            </p:cNvPr>
            <p:cNvSpPr/>
            <p:nvPr/>
          </p:nvSpPr>
          <p:spPr>
            <a:xfrm>
              <a:off x="3462528" y="5035296"/>
              <a:ext cx="717252" cy="630636"/>
            </a:xfrm>
            <a:custGeom>
              <a:avLst/>
              <a:gdLst/>
              <a:ahLst/>
              <a:cxnLst/>
              <a:rect l="0" t="0" r="0" b="0"/>
              <a:pathLst>
                <a:path w="904848" h="902887">
                  <a:moveTo>
                    <a:pt x="549687" y="431697"/>
                  </a:moveTo>
                  <a:lnTo>
                    <a:pt x="549687" y="196117"/>
                  </a:lnTo>
                  <a:lnTo>
                    <a:pt x="117790" y="196117"/>
                  </a:lnTo>
                  <a:lnTo>
                    <a:pt x="117790" y="706502"/>
                  </a:lnTo>
                  <a:lnTo>
                    <a:pt x="314106" y="706541"/>
                  </a:lnTo>
                  <a:moveTo>
                    <a:pt x="333738" y="824331"/>
                  </a:moveTo>
                  <a:lnTo>
                    <a:pt x="39263" y="824331"/>
                  </a:lnTo>
                  <a:cubicBezTo>
                    <a:pt x="17578" y="824331"/>
                    <a:pt x="0" y="806752"/>
                    <a:pt x="0" y="785068"/>
                  </a:cubicBezTo>
                  <a:lnTo>
                    <a:pt x="0" y="117591"/>
                  </a:lnTo>
                  <a:cubicBezTo>
                    <a:pt x="0" y="95906"/>
                    <a:pt x="17578" y="78327"/>
                    <a:pt x="39263" y="78327"/>
                  </a:cubicBezTo>
                  <a:lnTo>
                    <a:pt x="214063" y="78327"/>
                  </a:lnTo>
                  <a:cubicBezTo>
                    <a:pt x="234875" y="30746"/>
                    <a:pt x="281883" y="0"/>
                    <a:pt x="333817" y="0"/>
                  </a:cubicBezTo>
                  <a:cubicBezTo>
                    <a:pt x="385750" y="0"/>
                    <a:pt x="432758" y="30746"/>
                    <a:pt x="453570" y="78327"/>
                  </a:cubicBezTo>
                  <a:lnTo>
                    <a:pt x="628213" y="78327"/>
                  </a:lnTo>
                  <a:cubicBezTo>
                    <a:pt x="649898" y="78327"/>
                    <a:pt x="667477" y="95906"/>
                    <a:pt x="667477" y="117591"/>
                  </a:cubicBezTo>
                  <a:lnTo>
                    <a:pt x="667477" y="353171"/>
                  </a:lnTo>
                  <a:moveTo>
                    <a:pt x="431896" y="313907"/>
                  </a:moveTo>
                  <a:lnTo>
                    <a:pt x="235580" y="313907"/>
                  </a:lnTo>
                  <a:moveTo>
                    <a:pt x="235580" y="431697"/>
                  </a:moveTo>
                  <a:lnTo>
                    <a:pt x="431896" y="431697"/>
                  </a:lnTo>
                  <a:moveTo>
                    <a:pt x="235580" y="549487"/>
                  </a:moveTo>
                  <a:lnTo>
                    <a:pt x="353370" y="549487"/>
                  </a:lnTo>
                  <a:moveTo>
                    <a:pt x="667477" y="785068"/>
                  </a:moveTo>
                  <a:cubicBezTo>
                    <a:pt x="662056" y="785068"/>
                    <a:pt x="657661" y="789462"/>
                    <a:pt x="657661" y="794883"/>
                  </a:cubicBezTo>
                  <a:cubicBezTo>
                    <a:pt x="657661" y="800305"/>
                    <a:pt x="662056" y="804699"/>
                    <a:pt x="667477" y="804699"/>
                  </a:cubicBezTo>
                  <a:cubicBezTo>
                    <a:pt x="672898" y="804699"/>
                    <a:pt x="677292" y="800305"/>
                    <a:pt x="677292" y="794883"/>
                  </a:cubicBezTo>
                  <a:cubicBezTo>
                    <a:pt x="677292" y="789462"/>
                    <a:pt x="672898" y="785068"/>
                    <a:pt x="667477" y="785068"/>
                  </a:cubicBezTo>
                  <a:moveTo>
                    <a:pt x="667477" y="706541"/>
                  </a:moveTo>
                  <a:lnTo>
                    <a:pt x="667477" y="588751"/>
                  </a:lnTo>
                  <a:moveTo>
                    <a:pt x="898895" y="849381"/>
                  </a:moveTo>
                  <a:cubicBezTo>
                    <a:pt x="904848" y="860724"/>
                    <a:pt x="904371" y="874368"/>
                    <a:pt x="897638" y="885268"/>
                  </a:cubicBezTo>
                  <a:cubicBezTo>
                    <a:pt x="890842" y="896230"/>
                    <a:pt x="878851" y="902887"/>
                    <a:pt x="865953" y="902858"/>
                  </a:cubicBezTo>
                  <a:lnTo>
                    <a:pt x="468961" y="902858"/>
                  </a:lnTo>
                  <a:cubicBezTo>
                    <a:pt x="456063" y="902887"/>
                    <a:pt x="444072" y="896230"/>
                    <a:pt x="437276" y="885268"/>
                  </a:cubicBezTo>
                  <a:cubicBezTo>
                    <a:pt x="430556" y="874361"/>
                    <a:pt x="430093" y="860718"/>
                    <a:pt x="436058" y="849381"/>
                  </a:cubicBezTo>
                  <a:lnTo>
                    <a:pt x="634535" y="471079"/>
                  </a:lnTo>
                  <a:cubicBezTo>
                    <a:pt x="641014" y="458913"/>
                    <a:pt x="653674" y="451312"/>
                    <a:pt x="667457" y="451312"/>
                  </a:cubicBezTo>
                  <a:cubicBezTo>
                    <a:pt x="681240" y="451312"/>
                    <a:pt x="693900" y="458913"/>
                    <a:pt x="700379" y="471079"/>
                  </a:cubicBezTo>
                  <a:close/>
                </a:path>
              </a:pathLst>
            </a:custGeom>
            <a:noFill/>
            <a:ln w="11778">
              <a:solidFill>
                <a:srgbClr val="DE8431"/>
              </a:solidFill>
            </a:ln>
          </p:spPr>
          <p:txBody>
            <a:bodyPr rtlCol="0" anchor="ctr"/>
            <a:lstStyle/>
            <a:p>
              <a:pPr algn="ctr"/>
              <a:endParaRPr/>
            </a:p>
          </p:txBody>
        </p:sp>
        <p:sp>
          <p:nvSpPr>
            <p:cNvPr id="17" name="Rounded Rectangle 16">
              <a:extLst>
                <a:ext uri="{FF2B5EF4-FFF2-40B4-BE49-F238E27FC236}">
                  <a16:creationId xmlns:a16="http://schemas.microsoft.com/office/drawing/2014/main" id="{3DA77619-0B44-4B71-B0D9-69F16C5660D3}"/>
                </a:ext>
              </a:extLst>
            </p:cNvPr>
            <p:cNvSpPr/>
            <p:nvPr/>
          </p:nvSpPr>
          <p:spPr>
            <a:xfrm>
              <a:off x="5574059" y="5147319"/>
              <a:ext cx="656053" cy="657145"/>
            </a:xfrm>
            <a:custGeom>
              <a:avLst/>
              <a:gdLst/>
              <a:ahLst/>
              <a:cxnLst/>
              <a:rect l="0" t="0" r="0" b="0"/>
              <a:pathLst>
                <a:path w="804898" h="917598">
                  <a:moveTo>
                    <a:pt x="0" y="0"/>
                  </a:moveTo>
                  <a:moveTo>
                    <a:pt x="687108" y="802543"/>
                  </a:moveTo>
                  <a:lnTo>
                    <a:pt x="531625" y="833953"/>
                  </a:lnTo>
                  <a:moveTo>
                    <a:pt x="549687" y="659231"/>
                  </a:moveTo>
                  <a:lnTo>
                    <a:pt x="477049" y="689071"/>
                  </a:lnTo>
                  <a:cubicBezTo>
                    <a:pt x="465504" y="693959"/>
                    <a:pt x="452472" y="693959"/>
                    <a:pt x="440927" y="689071"/>
                  </a:cubicBezTo>
                  <a:cubicBezTo>
                    <a:pt x="423908" y="682079"/>
                    <a:pt x="412578" y="665750"/>
                    <a:pt x="411984" y="647360"/>
                  </a:cubicBezTo>
                  <a:cubicBezTo>
                    <a:pt x="411391" y="628970"/>
                    <a:pt x="421646" y="611945"/>
                    <a:pt x="438179" y="603870"/>
                  </a:cubicBezTo>
                  <a:lnTo>
                    <a:pt x="511208" y="568533"/>
                  </a:lnTo>
                  <a:cubicBezTo>
                    <a:pt x="520178" y="563858"/>
                    <a:pt x="530149" y="561433"/>
                    <a:pt x="540263" y="561466"/>
                  </a:cubicBezTo>
                  <a:cubicBezTo>
                    <a:pt x="547880" y="561624"/>
                    <a:pt x="555428" y="562948"/>
                    <a:pt x="562643" y="565392"/>
                  </a:cubicBezTo>
                  <a:lnTo>
                    <a:pt x="695354" y="616434"/>
                  </a:lnTo>
                  <a:moveTo>
                    <a:pt x="504534" y="677685"/>
                  </a:moveTo>
                  <a:lnTo>
                    <a:pt x="579919" y="760923"/>
                  </a:lnTo>
                  <a:cubicBezTo>
                    <a:pt x="588820" y="772399"/>
                    <a:pt x="587088" y="788852"/>
                    <a:pt x="575993" y="798224"/>
                  </a:cubicBezTo>
                  <a:lnTo>
                    <a:pt x="438571" y="908554"/>
                  </a:lnTo>
                  <a:cubicBezTo>
                    <a:pt x="427425" y="917598"/>
                    <a:pt x="411121" y="916211"/>
                    <a:pt x="401664" y="905412"/>
                  </a:cubicBezTo>
                  <a:lnTo>
                    <a:pt x="310180" y="835916"/>
                  </a:lnTo>
                  <a:lnTo>
                    <a:pt x="255211" y="835916"/>
                  </a:lnTo>
                  <a:moveTo>
                    <a:pt x="255211" y="639600"/>
                  </a:moveTo>
                  <a:lnTo>
                    <a:pt x="367112" y="592876"/>
                  </a:lnTo>
                  <a:cubicBezTo>
                    <a:pt x="373851" y="590181"/>
                    <a:pt x="381057" y="588846"/>
                    <a:pt x="388314" y="588950"/>
                  </a:cubicBezTo>
                  <a:cubicBezTo>
                    <a:pt x="400482" y="588742"/>
                    <a:pt x="412415" y="592308"/>
                    <a:pt x="422473" y="599158"/>
                  </a:cubicBezTo>
                  <a:lnTo>
                    <a:pt x="431896" y="607011"/>
                  </a:lnTo>
                  <a:moveTo>
                    <a:pt x="137421" y="619968"/>
                  </a:moveTo>
                  <a:cubicBezTo>
                    <a:pt x="137421" y="609126"/>
                    <a:pt x="146211" y="600336"/>
                    <a:pt x="157053" y="600336"/>
                  </a:cubicBezTo>
                  <a:lnTo>
                    <a:pt x="215948" y="600336"/>
                  </a:lnTo>
                  <a:cubicBezTo>
                    <a:pt x="237633" y="600336"/>
                    <a:pt x="255211" y="617915"/>
                    <a:pt x="255211" y="639600"/>
                  </a:cubicBezTo>
                  <a:lnTo>
                    <a:pt x="255211" y="835916"/>
                  </a:lnTo>
                  <a:cubicBezTo>
                    <a:pt x="255211" y="857601"/>
                    <a:pt x="237633" y="875180"/>
                    <a:pt x="215948" y="875180"/>
                  </a:cubicBezTo>
                  <a:lnTo>
                    <a:pt x="157053" y="875180"/>
                  </a:lnTo>
                  <a:cubicBezTo>
                    <a:pt x="146211" y="875180"/>
                    <a:pt x="137421" y="866390"/>
                    <a:pt x="137421" y="855548"/>
                  </a:cubicBezTo>
                  <a:close/>
                  <a:moveTo>
                    <a:pt x="804898" y="855548"/>
                  </a:moveTo>
                  <a:cubicBezTo>
                    <a:pt x="804898" y="866390"/>
                    <a:pt x="796109" y="875180"/>
                    <a:pt x="785267" y="875180"/>
                  </a:cubicBezTo>
                  <a:lnTo>
                    <a:pt x="726372" y="875180"/>
                  </a:lnTo>
                  <a:cubicBezTo>
                    <a:pt x="704687" y="875180"/>
                    <a:pt x="687108" y="857601"/>
                    <a:pt x="687108" y="835916"/>
                  </a:cubicBezTo>
                  <a:lnTo>
                    <a:pt x="687108" y="639600"/>
                  </a:lnTo>
                  <a:cubicBezTo>
                    <a:pt x="687108" y="617915"/>
                    <a:pt x="704687" y="600336"/>
                    <a:pt x="726372" y="600336"/>
                  </a:cubicBezTo>
                  <a:lnTo>
                    <a:pt x="785267" y="600336"/>
                  </a:lnTo>
                  <a:cubicBezTo>
                    <a:pt x="796109" y="600336"/>
                    <a:pt x="804898" y="609126"/>
                    <a:pt x="804898" y="619968"/>
                  </a:cubicBezTo>
                  <a:close/>
                  <a:moveTo>
                    <a:pt x="451528" y="482546"/>
                  </a:moveTo>
                  <a:lnTo>
                    <a:pt x="451528" y="47508"/>
                  </a:lnTo>
                  <a:cubicBezTo>
                    <a:pt x="451592" y="40337"/>
                    <a:pt x="455486" y="33747"/>
                    <a:pt x="461737" y="30232"/>
                  </a:cubicBezTo>
                  <a:cubicBezTo>
                    <a:pt x="467885" y="26485"/>
                    <a:pt x="475612" y="26485"/>
                    <a:pt x="481761" y="30232"/>
                  </a:cubicBezTo>
                  <a:lnTo>
                    <a:pt x="717341" y="181396"/>
                  </a:lnTo>
                  <a:cubicBezTo>
                    <a:pt x="722967" y="185176"/>
                    <a:pt x="726350" y="191502"/>
                    <a:pt x="726372" y="198279"/>
                  </a:cubicBezTo>
                  <a:lnTo>
                    <a:pt x="726372" y="481761"/>
                  </a:lnTo>
                  <a:moveTo>
                    <a:pt x="687108" y="162942"/>
                  </a:moveTo>
                  <a:lnTo>
                    <a:pt x="687108" y="31018"/>
                  </a:lnTo>
                  <a:moveTo>
                    <a:pt x="530055" y="207703"/>
                  </a:moveTo>
                  <a:lnTo>
                    <a:pt x="451528" y="207703"/>
                  </a:lnTo>
                  <a:moveTo>
                    <a:pt x="451528" y="325493"/>
                  </a:moveTo>
                  <a:lnTo>
                    <a:pt x="569318" y="325493"/>
                  </a:lnTo>
                  <a:moveTo>
                    <a:pt x="294475" y="404019"/>
                  </a:moveTo>
                  <a:lnTo>
                    <a:pt x="176685" y="404019"/>
                  </a:lnTo>
                  <a:moveTo>
                    <a:pt x="176685" y="482546"/>
                  </a:moveTo>
                  <a:lnTo>
                    <a:pt x="176685" y="305861"/>
                  </a:lnTo>
                  <a:cubicBezTo>
                    <a:pt x="176685" y="295019"/>
                    <a:pt x="185474" y="286229"/>
                    <a:pt x="196316" y="286229"/>
                  </a:cubicBezTo>
                  <a:lnTo>
                    <a:pt x="451528" y="286229"/>
                  </a:lnTo>
                </a:path>
              </a:pathLst>
            </a:custGeom>
            <a:noFill/>
            <a:ln w="11778">
              <a:solidFill>
                <a:srgbClr val="E55753"/>
              </a:solidFill>
            </a:ln>
          </p:spPr>
          <p:txBody>
            <a:bodyPr rtlCol="0" anchor="ctr"/>
            <a:lstStyle/>
            <a:p>
              <a:pPr algn="ctr"/>
              <a:endParaRPr/>
            </a:p>
          </p:txBody>
        </p:sp>
        <p:sp>
          <p:nvSpPr>
            <p:cNvPr id="18" name="Rounded Rectangle 17">
              <a:extLst>
                <a:ext uri="{FF2B5EF4-FFF2-40B4-BE49-F238E27FC236}">
                  <a16:creationId xmlns:a16="http://schemas.microsoft.com/office/drawing/2014/main" id="{AD5227C7-38B4-4206-9D96-7F4BB44D87B5}"/>
                </a:ext>
              </a:extLst>
            </p:cNvPr>
            <p:cNvSpPr/>
            <p:nvPr/>
          </p:nvSpPr>
          <p:spPr>
            <a:xfrm>
              <a:off x="7702967" y="5109297"/>
              <a:ext cx="638737" cy="556635"/>
            </a:xfrm>
            <a:custGeom>
              <a:avLst/>
              <a:gdLst/>
              <a:ahLst/>
              <a:cxnLst/>
              <a:rect l="0" t="0" r="0" b="0"/>
              <a:pathLst>
                <a:path w="904860" h="903057">
                  <a:moveTo>
                    <a:pt x="530055" y="314106"/>
                  </a:moveTo>
                  <a:lnTo>
                    <a:pt x="157053" y="314106"/>
                  </a:lnTo>
                  <a:moveTo>
                    <a:pt x="530055" y="431896"/>
                  </a:moveTo>
                  <a:lnTo>
                    <a:pt x="157053" y="431896"/>
                  </a:lnTo>
                  <a:moveTo>
                    <a:pt x="431896" y="196316"/>
                  </a:moveTo>
                  <a:lnTo>
                    <a:pt x="157053" y="196316"/>
                  </a:lnTo>
                  <a:moveTo>
                    <a:pt x="431896" y="549687"/>
                  </a:moveTo>
                  <a:lnTo>
                    <a:pt x="157053" y="549687"/>
                  </a:lnTo>
                  <a:moveTo>
                    <a:pt x="157053" y="667477"/>
                  </a:moveTo>
                  <a:lnTo>
                    <a:pt x="333738" y="667477"/>
                  </a:lnTo>
                  <a:moveTo>
                    <a:pt x="314106" y="903057"/>
                  </a:moveTo>
                  <a:lnTo>
                    <a:pt x="39263" y="903057"/>
                  </a:lnTo>
                  <a:cubicBezTo>
                    <a:pt x="17578" y="903057"/>
                    <a:pt x="0" y="885478"/>
                    <a:pt x="0" y="863793"/>
                  </a:cubicBezTo>
                  <a:lnTo>
                    <a:pt x="0" y="39263"/>
                  </a:lnTo>
                  <a:cubicBezTo>
                    <a:pt x="0" y="17578"/>
                    <a:pt x="17578" y="0"/>
                    <a:pt x="39263" y="0"/>
                  </a:cubicBezTo>
                  <a:lnTo>
                    <a:pt x="561191" y="0"/>
                  </a:lnTo>
                  <a:cubicBezTo>
                    <a:pt x="571603" y="2"/>
                    <a:pt x="581588" y="4140"/>
                    <a:pt x="588950" y="11504"/>
                  </a:cubicBezTo>
                  <a:lnTo>
                    <a:pt x="734499" y="157053"/>
                  </a:lnTo>
                  <a:cubicBezTo>
                    <a:pt x="741863" y="164415"/>
                    <a:pt x="746001" y="174400"/>
                    <a:pt x="746003" y="184812"/>
                  </a:cubicBezTo>
                  <a:lnTo>
                    <a:pt x="746003" y="314106"/>
                  </a:lnTo>
                  <a:moveTo>
                    <a:pt x="667477" y="785267"/>
                  </a:moveTo>
                  <a:cubicBezTo>
                    <a:pt x="662056" y="785267"/>
                    <a:pt x="657661" y="789661"/>
                    <a:pt x="657661" y="795083"/>
                  </a:cubicBezTo>
                  <a:cubicBezTo>
                    <a:pt x="657661" y="800504"/>
                    <a:pt x="662056" y="804898"/>
                    <a:pt x="667477" y="804898"/>
                  </a:cubicBezTo>
                  <a:cubicBezTo>
                    <a:pt x="672898" y="804898"/>
                    <a:pt x="677292" y="800504"/>
                    <a:pt x="677292" y="795083"/>
                  </a:cubicBezTo>
                  <a:cubicBezTo>
                    <a:pt x="677292" y="789661"/>
                    <a:pt x="672898" y="785267"/>
                    <a:pt x="667477" y="785267"/>
                  </a:cubicBezTo>
                  <a:moveTo>
                    <a:pt x="667477" y="588950"/>
                  </a:moveTo>
                  <a:lnTo>
                    <a:pt x="667477" y="706740"/>
                  </a:lnTo>
                  <a:moveTo>
                    <a:pt x="898895" y="849462"/>
                  </a:moveTo>
                  <a:cubicBezTo>
                    <a:pt x="904860" y="860799"/>
                    <a:pt x="904398" y="874443"/>
                    <a:pt x="897678" y="885349"/>
                  </a:cubicBezTo>
                  <a:cubicBezTo>
                    <a:pt x="890876" y="896305"/>
                    <a:pt x="878888" y="902960"/>
                    <a:pt x="865992" y="902939"/>
                  </a:cubicBezTo>
                  <a:lnTo>
                    <a:pt x="468961" y="902939"/>
                  </a:lnTo>
                  <a:cubicBezTo>
                    <a:pt x="456065" y="902960"/>
                    <a:pt x="444077" y="896305"/>
                    <a:pt x="437276" y="885349"/>
                  </a:cubicBezTo>
                  <a:cubicBezTo>
                    <a:pt x="430556" y="874443"/>
                    <a:pt x="430093" y="860799"/>
                    <a:pt x="436058" y="849462"/>
                  </a:cubicBezTo>
                  <a:lnTo>
                    <a:pt x="634574" y="471160"/>
                  </a:lnTo>
                  <a:cubicBezTo>
                    <a:pt x="641060" y="459015"/>
                    <a:pt x="653708" y="451430"/>
                    <a:pt x="667477" y="451430"/>
                  </a:cubicBezTo>
                  <a:cubicBezTo>
                    <a:pt x="681245" y="451430"/>
                    <a:pt x="693894" y="459015"/>
                    <a:pt x="700379" y="471160"/>
                  </a:cubicBezTo>
                  <a:close/>
                </a:path>
              </a:pathLst>
            </a:custGeom>
            <a:noFill/>
            <a:ln w="11778">
              <a:solidFill>
                <a:srgbClr val="DE58A9"/>
              </a:solidFill>
            </a:ln>
          </p:spPr>
          <p:txBody>
            <a:bodyPr rtlCol="0" anchor="ctr"/>
            <a:lstStyle/>
            <a:p>
              <a:pPr algn="ctr"/>
              <a:endParaRPr/>
            </a:p>
          </p:txBody>
        </p:sp>
      </p:grpSp>
      <p:sp>
        <p:nvSpPr>
          <p:cNvPr id="20" name="TextBox 19">
            <a:extLst>
              <a:ext uri="{FF2B5EF4-FFF2-40B4-BE49-F238E27FC236}">
                <a16:creationId xmlns:a16="http://schemas.microsoft.com/office/drawing/2014/main" id="{A4169D6A-2318-4D57-BDCF-D085DAD15571}"/>
              </a:ext>
            </a:extLst>
          </p:cNvPr>
          <p:cNvSpPr txBox="1"/>
          <p:nvPr/>
        </p:nvSpPr>
        <p:spPr>
          <a:xfrm>
            <a:off x="981950" y="313059"/>
            <a:ext cx="9663215" cy="522259"/>
          </a:xfrm>
          <a:prstGeom prst="rect">
            <a:avLst/>
          </a:prstGeom>
          <a:noFill/>
        </p:spPr>
        <p:txBody>
          <a:bodyPr wrap="square">
            <a:spAutoFit/>
          </a:bodyPr>
          <a:lstStyle/>
          <a:p>
            <a:pPr marL="742950" lvl="1" indent="-285750">
              <a:lnSpc>
                <a:spcPct val="107000"/>
              </a:lnSpc>
              <a:spcBef>
                <a:spcPts val="200"/>
              </a:spcBef>
              <a:spcAft>
                <a:spcPts val="1200"/>
              </a:spcAft>
              <a:buFont typeface="+mj-lt"/>
              <a:buAutoNum type="arabicPeriod"/>
            </a:pPr>
            <a:r>
              <a:rPr lang="vi-VN" sz="2800" b="1" dirty="0">
                <a:solidFill>
                  <a:srgbClr val="000000"/>
                </a:solidFill>
                <a:effectLst/>
                <a:highlight>
                  <a:srgbClr val="E0423E"/>
                </a:highlight>
                <a:latin typeface="Times New Roman" panose="02020603050405020304" pitchFamily="18" charset="0"/>
                <a:ea typeface="Times New Roman" panose="02020603050405020304" pitchFamily="18" charset="0"/>
                <a:cs typeface="Times New Roman" panose="02020603050405020304" pitchFamily="18" charset="0"/>
              </a:rPr>
              <a:t>Điểm mạnh – yếu theo hình thức đấu thầu truyền thống</a:t>
            </a:r>
            <a:endParaRPr lang="en-US" sz="2800" b="1" dirty="0">
              <a:solidFill>
                <a:srgbClr val="000000"/>
              </a:solidFill>
              <a:effectLst/>
              <a:highlight>
                <a:srgbClr val="E0423E"/>
              </a:highligh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21" name="Picture 20">
            <a:extLst>
              <a:ext uri="{FF2B5EF4-FFF2-40B4-BE49-F238E27FC236}">
                <a16:creationId xmlns:a16="http://schemas.microsoft.com/office/drawing/2014/main" id="{F3400747-C364-4142-A5BB-878E0731E269}"/>
              </a:ext>
            </a:extLst>
          </p:cNvPr>
          <p:cNvPicPr>
            <a:picLocks noChangeAspect="1"/>
          </p:cNvPicPr>
          <p:nvPr/>
        </p:nvPicPr>
        <p:blipFill>
          <a:blip r:embed="rId2"/>
          <a:stretch>
            <a:fillRect/>
          </a:stretch>
        </p:blipFill>
        <p:spPr>
          <a:xfrm>
            <a:off x="1" y="-19610"/>
            <a:ext cx="1145594" cy="955426"/>
          </a:xfrm>
          <a:prstGeom prst="rect">
            <a:avLst/>
          </a:prstGeom>
        </p:spPr>
      </p:pic>
    </p:spTree>
    <p:extLst>
      <p:ext uri="{BB962C8B-B14F-4D97-AF65-F5344CB8AC3E}">
        <p14:creationId xmlns:p14="http://schemas.microsoft.com/office/powerpoint/2010/main" val="2512114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26FFD0D-148E-4F97-A9AC-4069B84358CB}"/>
              </a:ext>
            </a:extLst>
          </p:cNvPr>
          <p:cNvGrpSpPr/>
          <p:nvPr/>
        </p:nvGrpSpPr>
        <p:grpSpPr>
          <a:xfrm>
            <a:off x="1343024" y="1873518"/>
            <a:ext cx="10544175" cy="4489271"/>
            <a:chOff x="618565" y="1835523"/>
            <a:chExt cx="7906870" cy="3974816"/>
          </a:xfrm>
        </p:grpSpPr>
        <p:sp>
          <p:nvSpPr>
            <p:cNvPr id="5" name="Rounded Rectangle 1">
              <a:extLst>
                <a:ext uri="{FF2B5EF4-FFF2-40B4-BE49-F238E27FC236}">
                  <a16:creationId xmlns:a16="http://schemas.microsoft.com/office/drawing/2014/main" id="{05C9BD24-B797-40EA-9B6E-A432D6EDFA0F}"/>
                </a:ext>
              </a:extLst>
            </p:cNvPr>
            <p:cNvSpPr/>
            <p:nvPr/>
          </p:nvSpPr>
          <p:spPr>
            <a:xfrm>
              <a:off x="5265869" y="3814258"/>
              <a:ext cx="629319" cy="1839557"/>
            </a:xfrm>
            <a:custGeom>
              <a:avLst/>
              <a:gdLst/>
              <a:ahLst/>
              <a:cxnLst/>
              <a:rect l="0" t="0" r="0" b="0"/>
              <a:pathLst>
                <a:path w="629319" h="1839557">
                  <a:moveTo>
                    <a:pt x="289250" y="1161829"/>
                  </a:moveTo>
                  <a:lnTo>
                    <a:pt x="192432" y="1161829"/>
                  </a:lnTo>
                  <a:moveTo>
                    <a:pt x="388890" y="484094"/>
                  </a:moveTo>
                  <a:lnTo>
                    <a:pt x="485709" y="484094"/>
                  </a:lnTo>
                  <a:moveTo>
                    <a:pt x="629319" y="0"/>
                  </a:moveTo>
                  <a:lnTo>
                    <a:pt x="96816" y="1839557"/>
                  </a:lnTo>
                  <a:lnTo>
                    <a:pt x="0" y="1839557"/>
                  </a:lnTo>
                </a:path>
              </a:pathLst>
            </a:custGeom>
            <a:noFill/>
            <a:ln w="12102">
              <a:solidFill>
                <a:srgbClr val="DE8431"/>
              </a:solidFill>
            </a:ln>
          </p:spPr>
          <p:txBody>
            <a:bodyPr rtlCol="0" anchor="ctr"/>
            <a:lstStyle/>
            <a:p>
              <a:pPr algn="ctr"/>
              <a:endParaRPr/>
            </a:p>
          </p:txBody>
        </p:sp>
        <p:sp>
          <p:nvSpPr>
            <p:cNvPr id="6" name="Rounded Rectangle 2">
              <a:extLst>
                <a:ext uri="{FF2B5EF4-FFF2-40B4-BE49-F238E27FC236}">
                  <a16:creationId xmlns:a16="http://schemas.microsoft.com/office/drawing/2014/main" id="{F591D9BA-3C7A-401B-A321-1E6E555648F7}"/>
                </a:ext>
              </a:extLst>
            </p:cNvPr>
            <p:cNvSpPr/>
            <p:nvPr/>
          </p:nvSpPr>
          <p:spPr>
            <a:xfrm>
              <a:off x="5265869" y="1974704"/>
              <a:ext cx="629319" cy="1839557"/>
            </a:xfrm>
            <a:custGeom>
              <a:avLst/>
              <a:gdLst/>
              <a:ahLst/>
              <a:cxnLst/>
              <a:rect l="0" t="0" r="0" b="0"/>
              <a:pathLst>
                <a:path w="629319" h="1839557">
                  <a:moveTo>
                    <a:pt x="289219" y="677727"/>
                  </a:moveTo>
                  <a:lnTo>
                    <a:pt x="192400" y="677727"/>
                  </a:lnTo>
                  <a:moveTo>
                    <a:pt x="388851" y="1355459"/>
                  </a:moveTo>
                  <a:lnTo>
                    <a:pt x="485669" y="1355459"/>
                  </a:lnTo>
                  <a:moveTo>
                    <a:pt x="0" y="0"/>
                  </a:moveTo>
                  <a:lnTo>
                    <a:pt x="96816" y="0"/>
                  </a:lnTo>
                  <a:lnTo>
                    <a:pt x="629319" y="1839557"/>
                  </a:lnTo>
                </a:path>
              </a:pathLst>
            </a:custGeom>
            <a:noFill/>
            <a:ln w="12102">
              <a:solidFill>
                <a:srgbClr val="3CC583"/>
              </a:solidFill>
            </a:ln>
          </p:spPr>
          <p:txBody>
            <a:bodyPr rtlCol="0" anchor="ctr"/>
            <a:lstStyle/>
            <a:p>
              <a:pPr algn="ctr"/>
              <a:endParaRPr/>
            </a:p>
          </p:txBody>
        </p:sp>
        <p:sp>
          <p:nvSpPr>
            <p:cNvPr id="7" name="Rounded Rectangle 3">
              <a:extLst>
                <a:ext uri="{FF2B5EF4-FFF2-40B4-BE49-F238E27FC236}">
                  <a16:creationId xmlns:a16="http://schemas.microsoft.com/office/drawing/2014/main" id="{EB54CDE1-61E9-45CE-9110-CD06C2E68111}"/>
                </a:ext>
              </a:extLst>
            </p:cNvPr>
            <p:cNvSpPr/>
            <p:nvPr/>
          </p:nvSpPr>
          <p:spPr>
            <a:xfrm>
              <a:off x="2748579" y="3814254"/>
              <a:ext cx="629319" cy="1839557"/>
            </a:xfrm>
            <a:custGeom>
              <a:avLst/>
              <a:gdLst/>
              <a:ahLst/>
              <a:cxnLst/>
              <a:rect l="0" t="0" r="0" b="0"/>
              <a:pathLst>
                <a:path w="629319" h="1839557">
                  <a:moveTo>
                    <a:pt x="289258" y="1161829"/>
                  </a:moveTo>
                  <a:lnTo>
                    <a:pt x="192439" y="1161829"/>
                  </a:lnTo>
                  <a:moveTo>
                    <a:pt x="388890" y="484098"/>
                  </a:moveTo>
                  <a:lnTo>
                    <a:pt x="485709" y="484098"/>
                  </a:lnTo>
                  <a:moveTo>
                    <a:pt x="629319" y="0"/>
                  </a:moveTo>
                  <a:lnTo>
                    <a:pt x="96816" y="1839557"/>
                  </a:lnTo>
                  <a:lnTo>
                    <a:pt x="0" y="1839557"/>
                  </a:lnTo>
                </a:path>
              </a:pathLst>
            </a:custGeom>
            <a:noFill/>
            <a:ln w="12102">
              <a:solidFill>
                <a:srgbClr val="E55753"/>
              </a:solidFill>
            </a:ln>
          </p:spPr>
          <p:txBody>
            <a:bodyPr rtlCol="0" anchor="ctr"/>
            <a:lstStyle/>
            <a:p>
              <a:pPr algn="ctr"/>
              <a:endParaRPr/>
            </a:p>
          </p:txBody>
        </p:sp>
        <p:sp>
          <p:nvSpPr>
            <p:cNvPr id="8" name="Rounded Rectangle 4">
              <a:extLst>
                <a:ext uri="{FF2B5EF4-FFF2-40B4-BE49-F238E27FC236}">
                  <a16:creationId xmlns:a16="http://schemas.microsoft.com/office/drawing/2014/main" id="{ED968A32-D19C-4362-BAC7-30DF21F8789D}"/>
                </a:ext>
              </a:extLst>
            </p:cNvPr>
            <p:cNvSpPr/>
            <p:nvPr/>
          </p:nvSpPr>
          <p:spPr>
            <a:xfrm>
              <a:off x="2748579" y="1974704"/>
              <a:ext cx="629319" cy="1839557"/>
            </a:xfrm>
            <a:custGeom>
              <a:avLst/>
              <a:gdLst/>
              <a:ahLst/>
              <a:cxnLst/>
              <a:rect l="0" t="0" r="0" b="0"/>
              <a:pathLst>
                <a:path w="629319" h="1839557">
                  <a:moveTo>
                    <a:pt x="192439" y="677727"/>
                  </a:moveTo>
                  <a:lnTo>
                    <a:pt x="289258" y="677727"/>
                  </a:lnTo>
                  <a:moveTo>
                    <a:pt x="388890" y="1355459"/>
                  </a:moveTo>
                  <a:lnTo>
                    <a:pt x="485709" y="1355459"/>
                  </a:lnTo>
                  <a:moveTo>
                    <a:pt x="0" y="0"/>
                  </a:moveTo>
                  <a:lnTo>
                    <a:pt x="96816" y="0"/>
                  </a:lnTo>
                  <a:lnTo>
                    <a:pt x="629319" y="1839557"/>
                  </a:lnTo>
                </a:path>
              </a:pathLst>
            </a:custGeom>
            <a:noFill/>
            <a:ln w="12102">
              <a:solidFill>
                <a:srgbClr val="1EABDA"/>
              </a:solidFill>
            </a:ln>
          </p:spPr>
          <p:txBody>
            <a:bodyPr rtlCol="0" anchor="ctr"/>
            <a:lstStyle/>
            <a:p>
              <a:pPr algn="ctr"/>
              <a:endParaRPr/>
            </a:p>
          </p:txBody>
        </p:sp>
        <p:grpSp>
          <p:nvGrpSpPr>
            <p:cNvPr id="9" name="Group 8">
              <a:extLst>
                <a:ext uri="{FF2B5EF4-FFF2-40B4-BE49-F238E27FC236}">
                  <a16:creationId xmlns:a16="http://schemas.microsoft.com/office/drawing/2014/main" id="{6C367C4B-FBCC-4EE7-A037-87002D85AAE3}"/>
                </a:ext>
              </a:extLst>
            </p:cNvPr>
            <p:cNvGrpSpPr/>
            <p:nvPr/>
          </p:nvGrpSpPr>
          <p:grpSpPr>
            <a:xfrm>
              <a:off x="618565" y="3761814"/>
              <a:ext cx="5603389" cy="104887"/>
              <a:chOff x="193637" y="3142577"/>
              <a:chExt cx="5603389" cy="104887"/>
            </a:xfrm>
          </p:grpSpPr>
          <p:sp>
            <p:nvSpPr>
              <p:cNvPr id="28" name="Rounded Rectangle 5">
                <a:extLst>
                  <a:ext uri="{FF2B5EF4-FFF2-40B4-BE49-F238E27FC236}">
                    <a16:creationId xmlns:a16="http://schemas.microsoft.com/office/drawing/2014/main" id="{1E897D85-6E3B-454C-BC4D-A8A6A445699F}"/>
                  </a:ext>
                </a:extLst>
              </p:cNvPr>
              <p:cNvSpPr/>
              <p:nvPr/>
            </p:nvSpPr>
            <p:spPr>
              <a:xfrm>
                <a:off x="193637" y="3195021"/>
                <a:ext cx="5599355" cy="8068"/>
              </a:xfrm>
              <a:custGeom>
                <a:avLst/>
                <a:gdLst/>
                <a:ahLst/>
                <a:cxnLst/>
                <a:rect l="0" t="0" r="0" b="0"/>
                <a:pathLst>
                  <a:path w="5599355" h="8068">
                    <a:moveTo>
                      <a:pt x="5599355" y="0"/>
                    </a:moveTo>
                    <a:lnTo>
                      <a:pt x="0" y="0"/>
                    </a:lnTo>
                  </a:path>
                </a:pathLst>
              </a:custGeom>
              <a:noFill/>
              <a:ln w="12102">
                <a:solidFill>
                  <a:srgbClr val="484848"/>
                </a:solidFill>
              </a:ln>
            </p:spPr>
            <p:txBody>
              <a:bodyPr rtlCol="0" anchor="ctr"/>
              <a:lstStyle/>
              <a:p>
                <a:pPr algn="ctr"/>
                <a:endParaRPr/>
              </a:p>
            </p:txBody>
          </p:sp>
          <p:sp>
            <p:nvSpPr>
              <p:cNvPr id="29" name="Rounded Rectangle 6">
                <a:extLst>
                  <a:ext uri="{FF2B5EF4-FFF2-40B4-BE49-F238E27FC236}">
                    <a16:creationId xmlns:a16="http://schemas.microsoft.com/office/drawing/2014/main" id="{EBB03BFF-9E0A-44A8-B333-92C95391F7CB}"/>
                  </a:ext>
                </a:extLst>
              </p:cNvPr>
              <p:cNvSpPr/>
              <p:nvPr/>
            </p:nvSpPr>
            <p:spPr>
              <a:xfrm>
                <a:off x="5744583" y="3142577"/>
                <a:ext cx="52443" cy="104887"/>
              </a:xfrm>
              <a:custGeom>
                <a:avLst/>
                <a:gdLst/>
                <a:ahLst/>
                <a:cxnLst/>
                <a:rect l="0" t="0" r="0" b="0"/>
                <a:pathLst>
                  <a:path w="52443" h="104887">
                    <a:moveTo>
                      <a:pt x="0" y="0"/>
                    </a:moveTo>
                    <a:lnTo>
                      <a:pt x="52443" y="52443"/>
                    </a:lnTo>
                    <a:lnTo>
                      <a:pt x="0" y="104887"/>
                    </a:lnTo>
                  </a:path>
                </a:pathLst>
              </a:custGeom>
              <a:noFill/>
              <a:ln w="12102">
                <a:solidFill>
                  <a:srgbClr val="484848"/>
                </a:solidFill>
              </a:ln>
            </p:spPr>
            <p:txBody>
              <a:bodyPr rtlCol="0" anchor="ctr"/>
              <a:lstStyle/>
              <a:p>
                <a:pPr algn="ctr"/>
                <a:endParaRPr/>
              </a:p>
            </p:txBody>
          </p:sp>
        </p:grpSp>
        <p:sp>
          <p:nvSpPr>
            <p:cNvPr id="10" name="TextBox 9">
              <a:extLst>
                <a:ext uri="{FF2B5EF4-FFF2-40B4-BE49-F238E27FC236}">
                  <a16:creationId xmlns:a16="http://schemas.microsoft.com/office/drawing/2014/main" id="{508C81B6-45AE-43DB-BBAA-141DFC00876E}"/>
                </a:ext>
              </a:extLst>
            </p:cNvPr>
            <p:cNvSpPr txBox="1"/>
            <p:nvPr/>
          </p:nvSpPr>
          <p:spPr>
            <a:xfrm>
              <a:off x="1215211" y="2571749"/>
              <a:ext cx="1827455" cy="237206"/>
            </a:xfrm>
            <a:prstGeom prst="rect">
              <a:avLst/>
            </a:prstGeom>
            <a:noFill/>
            <a:ln>
              <a:noFill/>
            </a:ln>
          </p:spPr>
          <p:txBody>
            <a:bodyPr wrap="none" lIns="0" tIns="0" rIns="0" bIns="0" anchor="t">
              <a:spAutoFit/>
            </a:bodyPr>
            <a:lstStyle/>
            <a:p>
              <a:pPr algn="r"/>
              <a:r>
                <a:rPr sz="1200" b="0" dirty="0" err="1">
                  <a:solidFill>
                    <a:srgbClr val="484848"/>
                  </a:solidFill>
                  <a:latin typeface="Roboto"/>
                </a:rPr>
                <a:t>Yêu</a:t>
              </a:r>
              <a:r>
                <a:rPr sz="1200" b="0" dirty="0">
                  <a:solidFill>
                    <a:srgbClr val="484848"/>
                  </a:solidFill>
                  <a:latin typeface="Roboto"/>
                </a:rPr>
                <a:t> </a:t>
              </a:r>
              <a:r>
                <a:rPr sz="1200" b="0" dirty="0" err="1">
                  <a:solidFill>
                    <a:srgbClr val="484848"/>
                  </a:solidFill>
                  <a:latin typeface="Roboto"/>
                </a:rPr>
                <a:t>cầu</a:t>
              </a:r>
              <a:r>
                <a:rPr sz="1200" b="0" dirty="0">
                  <a:solidFill>
                    <a:srgbClr val="484848"/>
                  </a:solidFill>
                  <a:latin typeface="Roboto"/>
                </a:rPr>
                <a:t> </a:t>
              </a:r>
              <a:r>
                <a:rPr sz="1200" b="0" dirty="0" err="1">
                  <a:solidFill>
                    <a:srgbClr val="484848"/>
                  </a:solidFill>
                  <a:latin typeface="Roboto"/>
                </a:rPr>
                <a:t>kỹ</a:t>
              </a:r>
              <a:r>
                <a:rPr sz="1200" b="0" dirty="0">
                  <a:solidFill>
                    <a:srgbClr val="484848"/>
                  </a:solidFill>
                  <a:latin typeface="Roboto"/>
                </a:rPr>
                <a:t> </a:t>
              </a:r>
              <a:r>
                <a:rPr sz="1200" b="0" dirty="0" err="1">
                  <a:solidFill>
                    <a:srgbClr val="484848"/>
                  </a:solidFill>
                  <a:latin typeface="Roboto"/>
                </a:rPr>
                <a:t>năng</a:t>
              </a:r>
              <a:r>
                <a:rPr sz="1200" b="0" dirty="0">
                  <a:solidFill>
                    <a:srgbClr val="484848"/>
                  </a:solidFill>
                  <a:latin typeface="Roboto"/>
                </a:rPr>
                <a:t> CNTT</a:t>
              </a:r>
            </a:p>
          </p:txBody>
        </p:sp>
        <p:sp>
          <p:nvSpPr>
            <p:cNvPr id="11" name="TextBox 10">
              <a:extLst>
                <a:ext uri="{FF2B5EF4-FFF2-40B4-BE49-F238E27FC236}">
                  <a16:creationId xmlns:a16="http://schemas.microsoft.com/office/drawing/2014/main" id="{B7C4DEE5-FABA-4569-BC75-D09B8D73F8EF}"/>
                </a:ext>
              </a:extLst>
            </p:cNvPr>
            <p:cNvSpPr txBox="1"/>
            <p:nvPr/>
          </p:nvSpPr>
          <p:spPr>
            <a:xfrm>
              <a:off x="3771067" y="2571749"/>
              <a:ext cx="1766943" cy="237206"/>
            </a:xfrm>
            <a:prstGeom prst="rect">
              <a:avLst/>
            </a:prstGeom>
            <a:noFill/>
            <a:ln>
              <a:noFill/>
            </a:ln>
          </p:spPr>
          <p:txBody>
            <a:bodyPr wrap="none" lIns="0" tIns="0" rIns="0" bIns="0" anchor="t">
              <a:spAutoFit/>
            </a:bodyPr>
            <a:lstStyle/>
            <a:p>
              <a:pPr algn="r"/>
              <a:r>
                <a:rPr sz="1200" b="0">
                  <a:solidFill>
                    <a:srgbClr val="484848"/>
                  </a:solidFill>
                  <a:latin typeface="Roboto"/>
                </a:rPr>
                <a:t>Tự động hóa quy trình</a:t>
              </a:r>
            </a:p>
          </p:txBody>
        </p:sp>
        <p:sp>
          <p:nvSpPr>
            <p:cNvPr id="12" name="TextBox 11">
              <a:extLst>
                <a:ext uri="{FF2B5EF4-FFF2-40B4-BE49-F238E27FC236}">
                  <a16:creationId xmlns:a16="http://schemas.microsoft.com/office/drawing/2014/main" id="{F8C988C8-33F5-4C22-972B-D97FD382908B}"/>
                </a:ext>
              </a:extLst>
            </p:cNvPr>
            <p:cNvSpPr txBox="1"/>
            <p:nvPr/>
          </p:nvSpPr>
          <p:spPr>
            <a:xfrm>
              <a:off x="1356970" y="3152662"/>
              <a:ext cx="1779045" cy="474412"/>
            </a:xfrm>
            <a:prstGeom prst="rect">
              <a:avLst/>
            </a:prstGeom>
            <a:noFill/>
            <a:ln>
              <a:noFill/>
            </a:ln>
          </p:spPr>
          <p:txBody>
            <a:bodyPr wrap="none" lIns="0" tIns="0" rIns="0" bIns="0" anchor="t">
              <a:spAutoFit/>
            </a:bodyPr>
            <a:lstStyle/>
            <a:p>
              <a:pPr algn="r"/>
              <a:r>
                <a:rPr sz="1200" b="0">
                  <a:solidFill>
                    <a:srgbClr val="484848"/>
                  </a:solidFill>
                  <a:latin typeface="Roboto"/>
                </a:rPr>
                <a:t>Chuyển đổi từ đấu thầu
trực tiếp</a:t>
              </a:r>
            </a:p>
          </p:txBody>
        </p:sp>
        <p:sp>
          <p:nvSpPr>
            <p:cNvPr id="13" name="TextBox 12">
              <a:extLst>
                <a:ext uri="{FF2B5EF4-FFF2-40B4-BE49-F238E27FC236}">
                  <a16:creationId xmlns:a16="http://schemas.microsoft.com/office/drawing/2014/main" id="{75A12C1D-B636-4259-9899-0BE9A422C887}"/>
                </a:ext>
              </a:extLst>
            </p:cNvPr>
            <p:cNvSpPr txBox="1"/>
            <p:nvPr/>
          </p:nvSpPr>
          <p:spPr>
            <a:xfrm>
              <a:off x="4254999" y="3152662"/>
              <a:ext cx="1452282" cy="474412"/>
            </a:xfrm>
            <a:prstGeom prst="rect">
              <a:avLst/>
            </a:prstGeom>
            <a:noFill/>
            <a:ln>
              <a:noFill/>
            </a:ln>
          </p:spPr>
          <p:txBody>
            <a:bodyPr wrap="none" lIns="0" tIns="0" rIns="0" bIns="0" anchor="t">
              <a:spAutoFit/>
            </a:bodyPr>
            <a:lstStyle/>
            <a:p>
              <a:pPr algn="r"/>
              <a:r>
                <a:rPr sz="1200" b="0">
                  <a:solidFill>
                    <a:srgbClr val="484848"/>
                  </a:solidFill>
                  <a:latin typeface="Roboto"/>
                </a:rPr>
                <a:t>Giảm chi phí hành
chính</a:t>
              </a:r>
            </a:p>
          </p:txBody>
        </p:sp>
        <p:sp>
          <p:nvSpPr>
            <p:cNvPr id="14" name="TextBox 13">
              <a:extLst>
                <a:ext uri="{FF2B5EF4-FFF2-40B4-BE49-F238E27FC236}">
                  <a16:creationId xmlns:a16="http://schemas.microsoft.com/office/drawing/2014/main" id="{650D1DE4-4489-4FAB-A181-30DC06D25FDB}"/>
                </a:ext>
              </a:extLst>
            </p:cNvPr>
            <p:cNvSpPr txBox="1"/>
            <p:nvPr/>
          </p:nvSpPr>
          <p:spPr>
            <a:xfrm>
              <a:off x="6831106" y="3636757"/>
              <a:ext cx="1694329" cy="474412"/>
            </a:xfrm>
            <a:prstGeom prst="rect">
              <a:avLst/>
            </a:prstGeom>
            <a:noFill/>
            <a:ln>
              <a:noFill/>
            </a:ln>
          </p:spPr>
          <p:txBody>
            <a:bodyPr wrap="none" lIns="0" tIns="0" rIns="0" bIns="0" anchor="t">
              <a:spAutoFit/>
            </a:bodyPr>
            <a:lstStyle/>
            <a:p>
              <a:pPr algn="l"/>
              <a:r>
                <a:rPr sz="1200" b="0">
                  <a:solidFill>
                    <a:srgbClr val="484848"/>
                  </a:solidFill>
                  <a:latin typeface="Roboto"/>
                </a:rPr>
                <a:t>Thách thức trong đấu
thầu trực tuyến</a:t>
              </a:r>
            </a:p>
          </p:txBody>
        </p:sp>
        <p:sp>
          <p:nvSpPr>
            <p:cNvPr id="15" name="TextBox 14">
              <a:extLst>
                <a:ext uri="{FF2B5EF4-FFF2-40B4-BE49-F238E27FC236}">
                  <a16:creationId xmlns:a16="http://schemas.microsoft.com/office/drawing/2014/main" id="{35A3F021-A589-4793-84BE-874C8697364F}"/>
                </a:ext>
              </a:extLst>
            </p:cNvPr>
            <p:cNvSpPr txBox="1"/>
            <p:nvPr/>
          </p:nvSpPr>
          <p:spPr>
            <a:xfrm>
              <a:off x="3789532" y="1892936"/>
              <a:ext cx="1147968" cy="163504"/>
            </a:xfrm>
            <a:prstGeom prst="rect">
              <a:avLst/>
            </a:prstGeom>
            <a:noFill/>
            <a:ln>
              <a:noFill/>
            </a:ln>
          </p:spPr>
          <p:txBody>
            <a:bodyPr wrap="none" lIns="0" tIns="0" rIns="0" bIns="0" anchor="t">
              <a:spAutoFit/>
            </a:bodyPr>
            <a:lstStyle/>
            <a:p>
              <a:pPr algn="r"/>
              <a:r>
                <a:rPr sz="1200" b="0" dirty="0" err="1">
                  <a:solidFill>
                    <a:srgbClr val="484848"/>
                  </a:solidFill>
                  <a:latin typeface="Roboto"/>
                </a:rPr>
                <a:t>Hiệu</a:t>
              </a:r>
              <a:r>
                <a:rPr sz="1200" b="0" dirty="0">
                  <a:solidFill>
                    <a:srgbClr val="484848"/>
                  </a:solidFill>
                  <a:latin typeface="Roboto"/>
                </a:rPr>
                <a:t> </a:t>
              </a:r>
              <a:r>
                <a:rPr sz="1200" b="0" dirty="0" err="1">
                  <a:solidFill>
                    <a:srgbClr val="484848"/>
                  </a:solidFill>
                  <a:latin typeface="Roboto"/>
                </a:rPr>
                <a:t>quả</a:t>
              </a:r>
              <a:r>
                <a:rPr sz="1200" b="0" dirty="0">
                  <a:solidFill>
                    <a:srgbClr val="484848"/>
                  </a:solidFill>
                  <a:latin typeface="Roboto"/>
                </a:rPr>
                <a:t> </a:t>
              </a:r>
              <a:r>
                <a:rPr sz="1200" b="0" dirty="0" err="1">
                  <a:solidFill>
                    <a:srgbClr val="484848"/>
                  </a:solidFill>
                  <a:latin typeface="Roboto"/>
                </a:rPr>
                <a:t>quy</a:t>
              </a:r>
              <a:r>
                <a:rPr sz="1200" b="0" dirty="0">
                  <a:solidFill>
                    <a:srgbClr val="484848"/>
                  </a:solidFill>
                  <a:latin typeface="Roboto"/>
                </a:rPr>
                <a:t> </a:t>
              </a:r>
              <a:r>
                <a:rPr sz="1200" b="0" dirty="0" err="1">
                  <a:solidFill>
                    <a:srgbClr val="484848"/>
                  </a:solidFill>
                  <a:latin typeface="Roboto"/>
                </a:rPr>
                <a:t>trình</a:t>
              </a:r>
              <a:r>
                <a:rPr lang="vi-VN" sz="1200" b="0" dirty="0">
                  <a:solidFill>
                    <a:srgbClr val="484848"/>
                  </a:solidFill>
                  <a:latin typeface="Roboto"/>
                </a:rPr>
                <a:t> cao</a:t>
              </a:r>
              <a:endParaRPr sz="1200" b="0" dirty="0">
                <a:solidFill>
                  <a:srgbClr val="484848"/>
                </a:solidFill>
                <a:latin typeface="Roboto"/>
              </a:endParaRPr>
            </a:p>
          </p:txBody>
        </p:sp>
        <p:sp>
          <p:nvSpPr>
            <p:cNvPr id="16" name="TextBox 15">
              <a:extLst>
                <a:ext uri="{FF2B5EF4-FFF2-40B4-BE49-F238E27FC236}">
                  <a16:creationId xmlns:a16="http://schemas.microsoft.com/office/drawing/2014/main" id="{8CF5AE5B-1AC3-4C5C-BE56-B5FAC573E172}"/>
                </a:ext>
              </a:extLst>
            </p:cNvPr>
            <p:cNvSpPr txBox="1"/>
            <p:nvPr/>
          </p:nvSpPr>
          <p:spPr>
            <a:xfrm>
              <a:off x="980426" y="1894018"/>
              <a:ext cx="1512794" cy="237206"/>
            </a:xfrm>
            <a:prstGeom prst="rect">
              <a:avLst/>
            </a:prstGeom>
            <a:noFill/>
            <a:ln>
              <a:noFill/>
            </a:ln>
          </p:spPr>
          <p:txBody>
            <a:bodyPr wrap="none" lIns="0" tIns="0" rIns="0" bIns="0" anchor="t">
              <a:spAutoFit/>
            </a:bodyPr>
            <a:lstStyle/>
            <a:p>
              <a:pPr algn="r"/>
              <a:r>
                <a:rPr sz="1200" b="0">
                  <a:solidFill>
                    <a:srgbClr val="484848"/>
                  </a:solidFill>
                  <a:latin typeface="Roboto"/>
                </a:rPr>
                <a:t>Kỹ năng công nghệ</a:t>
              </a:r>
            </a:p>
          </p:txBody>
        </p:sp>
        <p:sp>
          <p:nvSpPr>
            <p:cNvPr id="17" name="TextBox 16">
              <a:extLst>
                <a:ext uri="{FF2B5EF4-FFF2-40B4-BE49-F238E27FC236}">
                  <a16:creationId xmlns:a16="http://schemas.microsoft.com/office/drawing/2014/main" id="{BEE675D9-1691-41FC-B67F-FC56D6645049}"/>
                </a:ext>
              </a:extLst>
            </p:cNvPr>
            <p:cNvSpPr txBox="1"/>
            <p:nvPr/>
          </p:nvSpPr>
          <p:spPr>
            <a:xfrm>
              <a:off x="4241687" y="4120851"/>
              <a:ext cx="1415975" cy="474412"/>
            </a:xfrm>
            <a:prstGeom prst="rect">
              <a:avLst/>
            </a:prstGeom>
            <a:noFill/>
            <a:ln>
              <a:noFill/>
            </a:ln>
          </p:spPr>
          <p:txBody>
            <a:bodyPr wrap="none" lIns="0" tIns="0" rIns="0" bIns="0" anchor="t">
              <a:spAutoFit/>
            </a:bodyPr>
            <a:lstStyle/>
            <a:p>
              <a:pPr algn="r"/>
              <a:r>
                <a:rPr sz="1200" b="0">
                  <a:solidFill>
                    <a:srgbClr val="484848"/>
                  </a:solidFill>
                  <a:latin typeface="Roboto"/>
                </a:rPr>
                <a:t>Thông tin gói thầu
không chính xác</a:t>
              </a:r>
            </a:p>
          </p:txBody>
        </p:sp>
        <p:sp>
          <p:nvSpPr>
            <p:cNvPr id="18" name="TextBox 17">
              <a:extLst>
                <a:ext uri="{FF2B5EF4-FFF2-40B4-BE49-F238E27FC236}">
                  <a16:creationId xmlns:a16="http://schemas.microsoft.com/office/drawing/2014/main" id="{8CC31BEA-56A3-4E66-B250-2E9A34BDEEB6}"/>
                </a:ext>
              </a:extLst>
            </p:cNvPr>
            <p:cNvSpPr txBox="1"/>
            <p:nvPr/>
          </p:nvSpPr>
          <p:spPr>
            <a:xfrm>
              <a:off x="1194476" y="4798582"/>
              <a:ext cx="1803250" cy="474412"/>
            </a:xfrm>
            <a:prstGeom prst="rect">
              <a:avLst/>
            </a:prstGeom>
            <a:noFill/>
            <a:ln>
              <a:noFill/>
            </a:ln>
          </p:spPr>
          <p:txBody>
            <a:bodyPr wrap="none" lIns="0" tIns="0" rIns="0" bIns="0" anchor="t">
              <a:spAutoFit/>
            </a:bodyPr>
            <a:lstStyle/>
            <a:p>
              <a:pPr algn="r"/>
              <a:r>
                <a:rPr sz="1200" b="0">
                  <a:solidFill>
                    <a:srgbClr val="484848"/>
                  </a:solidFill>
                  <a:latin typeface="Roboto"/>
                </a:rPr>
                <a:t>Nguy cơ xâm nhập của
hacker</a:t>
              </a:r>
            </a:p>
          </p:txBody>
        </p:sp>
        <p:sp>
          <p:nvSpPr>
            <p:cNvPr id="19" name="TextBox 18">
              <a:extLst>
                <a:ext uri="{FF2B5EF4-FFF2-40B4-BE49-F238E27FC236}">
                  <a16:creationId xmlns:a16="http://schemas.microsoft.com/office/drawing/2014/main" id="{2922FA64-DAA2-4918-95B1-2758582B697E}"/>
                </a:ext>
              </a:extLst>
            </p:cNvPr>
            <p:cNvSpPr txBox="1"/>
            <p:nvPr/>
          </p:nvSpPr>
          <p:spPr>
            <a:xfrm>
              <a:off x="3801645" y="4798582"/>
              <a:ext cx="1754841" cy="474412"/>
            </a:xfrm>
            <a:prstGeom prst="rect">
              <a:avLst/>
            </a:prstGeom>
            <a:noFill/>
            <a:ln>
              <a:noFill/>
            </a:ln>
          </p:spPr>
          <p:txBody>
            <a:bodyPr wrap="none" lIns="0" tIns="0" rIns="0" bIns="0" anchor="t">
              <a:spAutoFit/>
            </a:bodyPr>
            <a:lstStyle/>
            <a:p>
              <a:pPr algn="r"/>
              <a:r>
                <a:rPr sz="1200" b="0">
                  <a:solidFill>
                    <a:srgbClr val="484848"/>
                  </a:solidFill>
                  <a:latin typeface="Roboto"/>
                </a:rPr>
                <a:t>Trì hoãn phản hồi cho
nhà thầu</a:t>
              </a:r>
            </a:p>
          </p:txBody>
        </p:sp>
        <p:sp>
          <p:nvSpPr>
            <p:cNvPr id="20" name="TextBox 19">
              <a:extLst>
                <a:ext uri="{FF2B5EF4-FFF2-40B4-BE49-F238E27FC236}">
                  <a16:creationId xmlns:a16="http://schemas.microsoft.com/office/drawing/2014/main" id="{3B773346-463D-4F9C-83E9-0E142615FE33}"/>
                </a:ext>
              </a:extLst>
            </p:cNvPr>
            <p:cNvSpPr txBox="1"/>
            <p:nvPr/>
          </p:nvSpPr>
          <p:spPr>
            <a:xfrm>
              <a:off x="1068047" y="5573133"/>
              <a:ext cx="1403872" cy="237206"/>
            </a:xfrm>
            <a:prstGeom prst="rect">
              <a:avLst/>
            </a:prstGeom>
            <a:noFill/>
            <a:ln>
              <a:noFill/>
            </a:ln>
          </p:spPr>
          <p:txBody>
            <a:bodyPr wrap="none" lIns="0" tIns="0" rIns="0" bIns="0" anchor="t">
              <a:spAutoFit/>
            </a:bodyPr>
            <a:lstStyle/>
            <a:p>
              <a:pPr algn="r"/>
              <a:r>
                <a:rPr sz="1200" b="0">
                  <a:solidFill>
                    <a:srgbClr val="484848"/>
                  </a:solidFill>
                  <a:latin typeface="Roboto"/>
                </a:rPr>
                <a:t>Bảo mật thông tin</a:t>
              </a:r>
            </a:p>
          </p:txBody>
        </p:sp>
        <p:sp>
          <p:nvSpPr>
            <p:cNvPr id="21" name="TextBox 20">
              <a:extLst>
                <a:ext uri="{FF2B5EF4-FFF2-40B4-BE49-F238E27FC236}">
                  <a16:creationId xmlns:a16="http://schemas.microsoft.com/office/drawing/2014/main" id="{753AD16C-C932-4668-BBFB-7BDCF8E9D168}"/>
                </a:ext>
              </a:extLst>
            </p:cNvPr>
            <p:cNvSpPr txBox="1"/>
            <p:nvPr/>
          </p:nvSpPr>
          <p:spPr>
            <a:xfrm>
              <a:off x="3419856" y="5573133"/>
              <a:ext cx="1573305" cy="237206"/>
            </a:xfrm>
            <a:prstGeom prst="rect">
              <a:avLst/>
            </a:prstGeom>
            <a:noFill/>
            <a:ln>
              <a:noFill/>
            </a:ln>
          </p:spPr>
          <p:txBody>
            <a:bodyPr wrap="none" lIns="0" tIns="0" rIns="0" bIns="0" anchor="t">
              <a:spAutoFit/>
            </a:bodyPr>
            <a:lstStyle/>
            <a:p>
              <a:pPr algn="r"/>
              <a:r>
                <a:rPr sz="1200" b="0">
                  <a:solidFill>
                    <a:srgbClr val="484848"/>
                  </a:solidFill>
                  <a:latin typeface="Roboto"/>
                </a:rPr>
                <a:t>Vấn đề truyền thông</a:t>
              </a:r>
            </a:p>
          </p:txBody>
        </p:sp>
        <p:sp>
          <p:nvSpPr>
            <p:cNvPr id="22" name="TextBox 21">
              <a:extLst>
                <a:ext uri="{FF2B5EF4-FFF2-40B4-BE49-F238E27FC236}">
                  <a16:creationId xmlns:a16="http://schemas.microsoft.com/office/drawing/2014/main" id="{87B71158-3E81-45F0-8886-BEB426441D05}"/>
                </a:ext>
              </a:extLst>
            </p:cNvPr>
            <p:cNvSpPr txBox="1"/>
            <p:nvPr/>
          </p:nvSpPr>
          <p:spPr>
            <a:xfrm>
              <a:off x="1482996" y="4217669"/>
              <a:ext cx="1694329" cy="237206"/>
            </a:xfrm>
            <a:prstGeom prst="rect">
              <a:avLst/>
            </a:prstGeom>
            <a:noFill/>
            <a:ln>
              <a:noFill/>
            </a:ln>
          </p:spPr>
          <p:txBody>
            <a:bodyPr wrap="none" lIns="0" tIns="0" rIns="0" bIns="0" anchor="t">
              <a:spAutoFit/>
            </a:bodyPr>
            <a:lstStyle/>
            <a:p>
              <a:pPr algn="r"/>
              <a:r>
                <a:rPr sz="1200" b="0">
                  <a:solidFill>
                    <a:srgbClr val="484848"/>
                  </a:solidFill>
                  <a:latin typeface="Roboto"/>
                </a:rPr>
                <a:t>Lỗi mạng và hệ thống</a:t>
              </a:r>
            </a:p>
          </p:txBody>
        </p:sp>
        <p:sp>
          <p:nvSpPr>
            <p:cNvPr id="23" name="Rounded Rectangle 22">
              <a:extLst>
                <a:ext uri="{FF2B5EF4-FFF2-40B4-BE49-F238E27FC236}">
                  <a16:creationId xmlns:a16="http://schemas.microsoft.com/office/drawing/2014/main" id="{3DEE1330-17EB-40CB-A9D4-8DF7C080DDF4}"/>
                </a:ext>
              </a:extLst>
            </p:cNvPr>
            <p:cNvSpPr/>
            <p:nvPr/>
          </p:nvSpPr>
          <p:spPr>
            <a:xfrm>
              <a:off x="4981463" y="1835523"/>
              <a:ext cx="278354" cy="278354"/>
            </a:xfrm>
            <a:custGeom>
              <a:avLst/>
              <a:gdLst/>
              <a:ahLst/>
              <a:cxnLst/>
              <a:rect l="0" t="0" r="0" b="0"/>
              <a:pathLst>
                <a:path w="278354" h="278354">
                  <a:moveTo>
                    <a:pt x="217842" y="121023"/>
                  </a:moveTo>
                  <a:cubicBezTo>
                    <a:pt x="241066" y="140835"/>
                    <a:pt x="266760" y="160017"/>
                    <a:pt x="266251" y="181535"/>
                  </a:cubicBezTo>
                  <a:lnTo>
                    <a:pt x="266251" y="236794"/>
                  </a:lnTo>
                  <a:lnTo>
                    <a:pt x="278354" y="260200"/>
                  </a:lnTo>
                  <a:moveTo>
                    <a:pt x="229944" y="278354"/>
                  </a:moveTo>
                  <a:cubicBezTo>
                    <a:pt x="223820" y="269236"/>
                    <a:pt x="219695" y="258924"/>
                    <a:pt x="217842" y="248098"/>
                  </a:cubicBezTo>
                  <a:lnTo>
                    <a:pt x="217842" y="229944"/>
                  </a:lnTo>
                  <a:lnTo>
                    <a:pt x="183762" y="195210"/>
                  </a:lnTo>
                  <a:cubicBezTo>
                    <a:pt x="179964" y="191362"/>
                    <a:pt x="178520" y="185773"/>
                    <a:pt x="179977" y="180566"/>
                  </a:cubicBezTo>
                  <a:cubicBezTo>
                    <a:pt x="181435" y="175359"/>
                    <a:pt x="185570" y="171333"/>
                    <a:pt x="190814" y="170015"/>
                  </a:cubicBezTo>
                  <a:cubicBezTo>
                    <a:pt x="196058" y="168697"/>
                    <a:pt x="201606" y="170290"/>
                    <a:pt x="205352" y="174189"/>
                  </a:cubicBezTo>
                  <a:lnTo>
                    <a:pt x="236225" y="205740"/>
                  </a:lnTo>
                  <a:moveTo>
                    <a:pt x="60511" y="157330"/>
                  </a:moveTo>
                  <a:cubicBezTo>
                    <a:pt x="37287" y="137519"/>
                    <a:pt x="11594" y="118336"/>
                    <a:pt x="12102" y="96818"/>
                  </a:cubicBezTo>
                  <a:lnTo>
                    <a:pt x="12102" y="41559"/>
                  </a:lnTo>
                  <a:lnTo>
                    <a:pt x="0" y="18153"/>
                  </a:lnTo>
                  <a:moveTo>
                    <a:pt x="48409" y="0"/>
                  </a:moveTo>
                  <a:cubicBezTo>
                    <a:pt x="54533" y="9117"/>
                    <a:pt x="58658" y="19429"/>
                    <a:pt x="60511" y="30255"/>
                  </a:cubicBezTo>
                  <a:lnTo>
                    <a:pt x="60511" y="48409"/>
                  </a:lnTo>
                  <a:lnTo>
                    <a:pt x="94591" y="83143"/>
                  </a:lnTo>
                  <a:cubicBezTo>
                    <a:pt x="98389" y="86991"/>
                    <a:pt x="99833" y="92580"/>
                    <a:pt x="98376" y="97787"/>
                  </a:cubicBezTo>
                  <a:cubicBezTo>
                    <a:pt x="96918" y="102994"/>
                    <a:pt x="92783" y="107020"/>
                    <a:pt x="87539" y="108338"/>
                  </a:cubicBezTo>
                  <a:cubicBezTo>
                    <a:pt x="82295" y="109656"/>
                    <a:pt x="76747" y="108064"/>
                    <a:pt x="73001" y="104164"/>
                  </a:cubicBezTo>
                  <a:lnTo>
                    <a:pt x="42128" y="72614"/>
                  </a:lnTo>
                  <a:moveTo>
                    <a:pt x="199688" y="278354"/>
                  </a:moveTo>
                  <a:lnTo>
                    <a:pt x="66562" y="278354"/>
                  </a:lnTo>
                  <a:cubicBezTo>
                    <a:pt x="63220" y="278354"/>
                    <a:pt x="60511" y="275644"/>
                    <a:pt x="60511" y="272302"/>
                  </a:cubicBezTo>
                  <a:lnTo>
                    <a:pt x="60511" y="91396"/>
                  </a:lnTo>
                  <a:moveTo>
                    <a:pt x="127074" y="24204"/>
                  </a:moveTo>
                  <a:lnTo>
                    <a:pt x="84716" y="24204"/>
                  </a:lnTo>
                  <a:moveTo>
                    <a:pt x="217842" y="186957"/>
                  </a:moveTo>
                  <a:lnTo>
                    <a:pt x="217842" y="114972"/>
                  </a:lnTo>
                  <a:moveTo>
                    <a:pt x="84716" y="181535"/>
                  </a:moveTo>
                  <a:lnTo>
                    <a:pt x="151279" y="181535"/>
                  </a:lnTo>
                  <a:moveTo>
                    <a:pt x="193637" y="145228"/>
                  </a:moveTo>
                  <a:lnTo>
                    <a:pt x="84716" y="145228"/>
                  </a:lnTo>
                  <a:moveTo>
                    <a:pt x="84716" y="217842"/>
                  </a:moveTo>
                  <a:lnTo>
                    <a:pt x="139177" y="217842"/>
                  </a:lnTo>
                  <a:moveTo>
                    <a:pt x="242047" y="48409"/>
                  </a:moveTo>
                  <a:cubicBezTo>
                    <a:pt x="242047" y="75145"/>
                    <a:pt x="220373" y="96818"/>
                    <a:pt x="193637" y="96818"/>
                  </a:cubicBezTo>
                  <a:cubicBezTo>
                    <a:pt x="166901" y="96818"/>
                    <a:pt x="145228" y="75145"/>
                    <a:pt x="145228" y="48409"/>
                  </a:cubicBezTo>
                  <a:cubicBezTo>
                    <a:pt x="145228" y="21673"/>
                    <a:pt x="166901" y="0"/>
                    <a:pt x="193637" y="0"/>
                  </a:cubicBezTo>
                  <a:moveTo>
                    <a:pt x="175484" y="42358"/>
                  </a:moveTo>
                  <a:lnTo>
                    <a:pt x="189353" y="56227"/>
                  </a:lnTo>
                  <a:cubicBezTo>
                    <a:pt x="190488" y="57365"/>
                    <a:pt x="192030" y="58005"/>
                    <a:pt x="193637" y="58005"/>
                  </a:cubicBezTo>
                  <a:cubicBezTo>
                    <a:pt x="195245" y="58005"/>
                    <a:pt x="196786" y="57365"/>
                    <a:pt x="197921" y="56227"/>
                  </a:cubicBezTo>
                  <a:lnTo>
                    <a:pt x="242047" y="12102"/>
                  </a:lnTo>
                </a:path>
              </a:pathLst>
            </a:custGeom>
            <a:noFill/>
            <a:ln w="12102">
              <a:solidFill>
                <a:srgbClr val="484848"/>
              </a:solidFill>
            </a:ln>
          </p:spPr>
          <p:txBody>
            <a:bodyPr rtlCol="0" anchor="ctr"/>
            <a:lstStyle/>
            <a:p>
              <a:pPr algn="ctr"/>
              <a:endParaRPr/>
            </a:p>
          </p:txBody>
        </p:sp>
        <p:sp>
          <p:nvSpPr>
            <p:cNvPr id="24" name="Rounded Rectangle 23">
              <a:extLst>
                <a:ext uri="{FF2B5EF4-FFF2-40B4-BE49-F238E27FC236}">
                  <a16:creationId xmlns:a16="http://schemas.microsoft.com/office/drawing/2014/main" id="{F8CE8DE3-54FA-4F4E-867A-543B3FD19011}"/>
                </a:ext>
              </a:extLst>
            </p:cNvPr>
            <p:cNvSpPr/>
            <p:nvPr/>
          </p:nvSpPr>
          <p:spPr>
            <a:xfrm>
              <a:off x="6330876" y="3620620"/>
              <a:ext cx="373559" cy="375172"/>
            </a:xfrm>
            <a:custGeom>
              <a:avLst/>
              <a:gdLst/>
              <a:ahLst/>
              <a:cxnLst/>
              <a:rect l="0" t="0" r="0" b="0"/>
              <a:pathLst>
                <a:path w="373559" h="375172">
                  <a:moveTo>
                    <a:pt x="0" y="0"/>
                  </a:moveTo>
                  <a:moveTo>
                    <a:pt x="76522" y="298231"/>
                  </a:moveTo>
                  <a:lnTo>
                    <a:pt x="70679" y="298231"/>
                  </a:lnTo>
                  <a:cubicBezTo>
                    <a:pt x="56105" y="297535"/>
                    <a:pt x="43907" y="287077"/>
                    <a:pt x="41148" y="271899"/>
                  </a:cubicBezTo>
                  <a:lnTo>
                    <a:pt x="16943" y="162171"/>
                  </a:lnTo>
                  <a:cubicBezTo>
                    <a:pt x="13716" y="144421"/>
                    <a:pt x="25011" y="128284"/>
                    <a:pt x="42761" y="123443"/>
                  </a:cubicBezTo>
                  <a:lnTo>
                    <a:pt x="212194" y="89557"/>
                  </a:lnTo>
                  <a:lnTo>
                    <a:pt x="207353" y="99239"/>
                  </a:lnTo>
                  <a:cubicBezTo>
                    <a:pt x="204126" y="107307"/>
                    <a:pt x="202512" y="116989"/>
                    <a:pt x="205740" y="125057"/>
                  </a:cubicBezTo>
                  <a:cubicBezTo>
                    <a:pt x="208967" y="133125"/>
                    <a:pt x="215421" y="139580"/>
                    <a:pt x="223490" y="144421"/>
                  </a:cubicBezTo>
                  <a:cubicBezTo>
                    <a:pt x="239626" y="150875"/>
                    <a:pt x="258990" y="144421"/>
                    <a:pt x="267058" y="129898"/>
                  </a:cubicBezTo>
                  <a:lnTo>
                    <a:pt x="299331" y="71807"/>
                  </a:lnTo>
                  <a:lnTo>
                    <a:pt x="310627" y="70193"/>
                  </a:lnTo>
                  <a:cubicBezTo>
                    <a:pt x="328377" y="66966"/>
                    <a:pt x="344513" y="78261"/>
                    <a:pt x="347740" y="96011"/>
                  </a:cubicBezTo>
                  <a:lnTo>
                    <a:pt x="370331" y="207353"/>
                  </a:lnTo>
                  <a:cubicBezTo>
                    <a:pt x="373559" y="225103"/>
                    <a:pt x="362263" y="241240"/>
                    <a:pt x="344513" y="246081"/>
                  </a:cubicBezTo>
                  <a:lnTo>
                    <a:pt x="319611" y="250765"/>
                  </a:lnTo>
                  <a:lnTo>
                    <a:pt x="310627" y="252384"/>
                  </a:lnTo>
                  <a:moveTo>
                    <a:pt x="0" y="0"/>
                  </a:moveTo>
                  <a:moveTo>
                    <a:pt x="89633" y="114089"/>
                  </a:moveTo>
                  <a:lnTo>
                    <a:pt x="110814" y="213669"/>
                  </a:lnTo>
                  <a:moveTo>
                    <a:pt x="0" y="0"/>
                  </a:moveTo>
                  <a:moveTo>
                    <a:pt x="266882" y="130604"/>
                  </a:moveTo>
                  <a:lnTo>
                    <a:pt x="283019" y="214185"/>
                  </a:lnTo>
                  <a:moveTo>
                    <a:pt x="310627" y="359036"/>
                  </a:moveTo>
                  <a:cubicBezTo>
                    <a:pt x="310627" y="368718"/>
                    <a:pt x="304172" y="375172"/>
                    <a:pt x="294490" y="375172"/>
                  </a:cubicBezTo>
                  <a:lnTo>
                    <a:pt x="92785" y="375172"/>
                  </a:lnTo>
                  <a:cubicBezTo>
                    <a:pt x="83103" y="375172"/>
                    <a:pt x="76648" y="368718"/>
                    <a:pt x="76648" y="359036"/>
                  </a:cubicBezTo>
                  <a:lnTo>
                    <a:pt x="76648" y="246081"/>
                  </a:lnTo>
                  <a:cubicBezTo>
                    <a:pt x="76648" y="228331"/>
                    <a:pt x="91171" y="213808"/>
                    <a:pt x="108921" y="213808"/>
                  </a:cubicBezTo>
                  <a:lnTo>
                    <a:pt x="278354" y="213808"/>
                  </a:lnTo>
                  <a:cubicBezTo>
                    <a:pt x="296104" y="213808"/>
                    <a:pt x="310627" y="228331"/>
                    <a:pt x="310627" y="246081"/>
                  </a:cubicBezTo>
                  <a:close/>
                  <a:moveTo>
                    <a:pt x="352581" y="375172"/>
                  </a:moveTo>
                  <a:lnTo>
                    <a:pt x="36307" y="375172"/>
                  </a:lnTo>
                  <a:moveTo>
                    <a:pt x="129898" y="105693"/>
                  </a:moveTo>
                  <a:lnTo>
                    <a:pt x="129898" y="68580"/>
                  </a:lnTo>
                  <a:cubicBezTo>
                    <a:pt x="129898" y="55670"/>
                    <a:pt x="134739" y="42761"/>
                    <a:pt x="144421" y="34693"/>
                  </a:cubicBezTo>
                  <a:lnTo>
                    <a:pt x="167012" y="12102"/>
                  </a:lnTo>
                  <a:moveTo>
                    <a:pt x="0" y="0"/>
                  </a:moveTo>
                  <a:moveTo>
                    <a:pt x="226717" y="57284"/>
                  </a:moveTo>
                  <a:lnTo>
                    <a:pt x="212194" y="89557"/>
                  </a:lnTo>
                  <a:moveTo>
                    <a:pt x="0" y="0"/>
                  </a:moveTo>
                  <a:moveTo>
                    <a:pt x="299331" y="71807"/>
                  </a:moveTo>
                  <a:lnTo>
                    <a:pt x="331604" y="13715"/>
                  </a:lnTo>
                  <a:moveTo>
                    <a:pt x="172816" y="294490"/>
                  </a:moveTo>
                  <a:lnTo>
                    <a:pt x="212194" y="294490"/>
                  </a:lnTo>
                  <a:moveTo>
                    <a:pt x="302720" y="174306"/>
                  </a:moveTo>
                  <a:cubicBezTo>
                    <a:pt x="302717" y="182283"/>
                    <a:pt x="309184" y="188752"/>
                    <a:pt x="317162" y="188752"/>
                  </a:cubicBezTo>
                  <a:cubicBezTo>
                    <a:pt x="325140" y="188752"/>
                    <a:pt x="331606" y="182283"/>
                    <a:pt x="331604" y="174306"/>
                  </a:cubicBezTo>
                  <a:cubicBezTo>
                    <a:pt x="331606" y="166328"/>
                    <a:pt x="325140" y="159859"/>
                    <a:pt x="317162" y="159859"/>
                  </a:cubicBezTo>
                  <a:cubicBezTo>
                    <a:pt x="309184" y="159859"/>
                    <a:pt x="302717" y="166328"/>
                    <a:pt x="302720" y="174306"/>
                  </a:cubicBezTo>
                  <a:moveTo>
                    <a:pt x="47763" y="169497"/>
                  </a:moveTo>
                  <a:cubicBezTo>
                    <a:pt x="47761" y="177475"/>
                    <a:pt x="54228" y="183943"/>
                    <a:pt x="62206" y="183943"/>
                  </a:cubicBezTo>
                  <a:cubicBezTo>
                    <a:pt x="70183" y="183943"/>
                    <a:pt x="76650" y="177475"/>
                    <a:pt x="76648" y="169497"/>
                  </a:cubicBezTo>
                  <a:cubicBezTo>
                    <a:pt x="76650" y="161519"/>
                    <a:pt x="70183" y="155051"/>
                    <a:pt x="62206" y="155051"/>
                  </a:cubicBezTo>
                  <a:cubicBezTo>
                    <a:pt x="54228" y="155051"/>
                    <a:pt x="47761" y="161519"/>
                    <a:pt x="47763" y="169497"/>
                  </a:cubicBezTo>
                </a:path>
              </a:pathLst>
            </a:custGeom>
            <a:noFill/>
            <a:ln w="12102">
              <a:solidFill>
                <a:srgbClr val="484848"/>
              </a:solidFill>
            </a:ln>
          </p:spPr>
          <p:txBody>
            <a:bodyPr rtlCol="0" anchor="ctr"/>
            <a:lstStyle/>
            <a:p>
              <a:pPr algn="ctr"/>
              <a:endParaRPr/>
            </a:p>
          </p:txBody>
        </p:sp>
        <p:sp>
          <p:nvSpPr>
            <p:cNvPr id="25" name="Rounded Rectangle 24">
              <a:extLst>
                <a:ext uri="{FF2B5EF4-FFF2-40B4-BE49-F238E27FC236}">
                  <a16:creationId xmlns:a16="http://schemas.microsoft.com/office/drawing/2014/main" id="{EF8EE70D-7BD0-4BAD-A1FE-3E5B62EE8681}"/>
                </a:ext>
              </a:extLst>
            </p:cNvPr>
            <p:cNvSpPr/>
            <p:nvPr/>
          </p:nvSpPr>
          <p:spPr>
            <a:xfrm>
              <a:off x="2467200" y="1839154"/>
              <a:ext cx="269883" cy="271092"/>
            </a:xfrm>
            <a:custGeom>
              <a:avLst/>
              <a:gdLst/>
              <a:ahLst/>
              <a:cxnLst/>
              <a:rect l="0" t="0" r="0" b="0"/>
              <a:pathLst>
                <a:path w="269883" h="271092">
                  <a:moveTo>
                    <a:pt x="121023" y="146438"/>
                  </a:moveTo>
                  <a:cubicBezTo>
                    <a:pt x="156120" y="154910"/>
                    <a:pt x="181535" y="186376"/>
                    <a:pt x="181535" y="222683"/>
                  </a:cubicBezTo>
                  <a:lnTo>
                    <a:pt x="181535" y="234785"/>
                  </a:lnTo>
                  <a:moveTo>
                    <a:pt x="84716" y="234785"/>
                  </a:moveTo>
                  <a:lnTo>
                    <a:pt x="84716" y="137966"/>
                  </a:lnTo>
                  <a:cubicBezTo>
                    <a:pt x="84716" y="130705"/>
                    <a:pt x="89557" y="125864"/>
                    <a:pt x="96818" y="125864"/>
                  </a:cubicBezTo>
                  <a:lnTo>
                    <a:pt x="108921" y="125864"/>
                  </a:lnTo>
                  <a:cubicBezTo>
                    <a:pt x="116182" y="125864"/>
                    <a:pt x="121023" y="130705"/>
                    <a:pt x="121023" y="137966"/>
                  </a:cubicBezTo>
                  <a:lnTo>
                    <a:pt x="121023" y="234785"/>
                  </a:lnTo>
                  <a:moveTo>
                    <a:pt x="24204" y="234785"/>
                  </a:moveTo>
                  <a:lnTo>
                    <a:pt x="24204" y="222683"/>
                  </a:lnTo>
                  <a:cubicBezTo>
                    <a:pt x="24204" y="186376"/>
                    <a:pt x="49619" y="154910"/>
                    <a:pt x="84716" y="146438"/>
                  </a:cubicBezTo>
                  <a:moveTo>
                    <a:pt x="205740" y="258990"/>
                  </a:moveTo>
                  <a:cubicBezTo>
                    <a:pt x="205740" y="266251"/>
                    <a:pt x="200899" y="271092"/>
                    <a:pt x="193637" y="271092"/>
                  </a:cubicBezTo>
                  <a:lnTo>
                    <a:pt x="12102" y="271092"/>
                  </a:lnTo>
                  <a:cubicBezTo>
                    <a:pt x="4840" y="271092"/>
                    <a:pt x="0" y="266251"/>
                    <a:pt x="0" y="258990"/>
                  </a:cubicBezTo>
                  <a:lnTo>
                    <a:pt x="0" y="246887"/>
                  </a:lnTo>
                  <a:cubicBezTo>
                    <a:pt x="0" y="239626"/>
                    <a:pt x="4840" y="234785"/>
                    <a:pt x="12102" y="234785"/>
                  </a:cubicBezTo>
                  <a:lnTo>
                    <a:pt x="193637" y="234785"/>
                  </a:lnTo>
                  <a:cubicBezTo>
                    <a:pt x="200899" y="234785"/>
                    <a:pt x="205740" y="239626"/>
                    <a:pt x="205740" y="246887"/>
                  </a:cubicBezTo>
                  <a:close/>
                  <a:moveTo>
                    <a:pt x="179114" y="108921"/>
                  </a:moveTo>
                  <a:lnTo>
                    <a:pt x="179114" y="133125"/>
                  </a:lnTo>
                  <a:moveTo>
                    <a:pt x="227524" y="133125"/>
                  </a:moveTo>
                  <a:lnTo>
                    <a:pt x="227524" y="108921"/>
                  </a:lnTo>
                  <a:moveTo>
                    <a:pt x="179114" y="0"/>
                  </a:moveTo>
                  <a:lnTo>
                    <a:pt x="179114" y="24204"/>
                  </a:lnTo>
                  <a:moveTo>
                    <a:pt x="227524" y="0"/>
                  </a:moveTo>
                  <a:lnTo>
                    <a:pt x="227524" y="24204"/>
                  </a:lnTo>
                  <a:moveTo>
                    <a:pt x="136755" y="43568"/>
                  </a:moveTo>
                  <a:lnTo>
                    <a:pt x="160961" y="43568"/>
                  </a:lnTo>
                  <a:moveTo>
                    <a:pt x="160961" y="91977"/>
                  </a:moveTo>
                  <a:lnTo>
                    <a:pt x="136756" y="91977"/>
                  </a:lnTo>
                  <a:moveTo>
                    <a:pt x="269883" y="91977"/>
                  </a:moveTo>
                  <a:lnTo>
                    <a:pt x="245678" y="91977"/>
                  </a:lnTo>
                  <a:moveTo>
                    <a:pt x="245677" y="43568"/>
                  </a:moveTo>
                  <a:lnTo>
                    <a:pt x="269883" y="43568"/>
                  </a:lnTo>
                  <a:moveTo>
                    <a:pt x="245677" y="96818"/>
                  </a:moveTo>
                  <a:cubicBezTo>
                    <a:pt x="245677" y="104080"/>
                    <a:pt x="240836" y="108921"/>
                    <a:pt x="233575" y="108921"/>
                  </a:cubicBezTo>
                  <a:lnTo>
                    <a:pt x="173063" y="108921"/>
                  </a:lnTo>
                  <a:cubicBezTo>
                    <a:pt x="165802" y="108921"/>
                    <a:pt x="160961" y="104080"/>
                    <a:pt x="160961" y="96818"/>
                  </a:cubicBezTo>
                  <a:lnTo>
                    <a:pt x="160961" y="36306"/>
                  </a:lnTo>
                  <a:cubicBezTo>
                    <a:pt x="160961" y="29045"/>
                    <a:pt x="165802" y="24204"/>
                    <a:pt x="173063" y="24204"/>
                  </a:cubicBezTo>
                  <a:lnTo>
                    <a:pt x="233575" y="24204"/>
                  </a:lnTo>
                  <a:cubicBezTo>
                    <a:pt x="240836" y="24204"/>
                    <a:pt x="245677" y="29045"/>
                    <a:pt x="245677" y="36306"/>
                  </a:cubicBezTo>
                  <a:close/>
                  <a:moveTo>
                    <a:pt x="215421" y="78665"/>
                  </a:moveTo>
                  <a:lnTo>
                    <a:pt x="209370" y="78665"/>
                  </a:lnTo>
                </a:path>
              </a:pathLst>
            </a:custGeom>
            <a:noFill/>
            <a:ln w="12102">
              <a:solidFill>
                <a:srgbClr val="484848"/>
              </a:solidFill>
            </a:ln>
          </p:spPr>
          <p:txBody>
            <a:bodyPr rtlCol="0" anchor="ctr"/>
            <a:lstStyle/>
            <a:p>
              <a:pPr algn="ctr"/>
              <a:endParaRPr/>
            </a:p>
          </p:txBody>
        </p:sp>
        <p:sp>
          <p:nvSpPr>
            <p:cNvPr id="26" name="Rounded Rectangle 25">
              <a:extLst>
                <a:ext uri="{FF2B5EF4-FFF2-40B4-BE49-F238E27FC236}">
                  <a16:creationId xmlns:a16="http://schemas.microsoft.com/office/drawing/2014/main" id="{25348C26-062A-40D2-8FCE-2ABE6876F05B}"/>
                </a:ext>
              </a:extLst>
            </p:cNvPr>
            <p:cNvSpPr/>
            <p:nvPr/>
          </p:nvSpPr>
          <p:spPr>
            <a:xfrm>
              <a:off x="4981463" y="5514638"/>
              <a:ext cx="278354" cy="278354"/>
            </a:xfrm>
            <a:custGeom>
              <a:avLst/>
              <a:gdLst/>
              <a:ahLst/>
              <a:cxnLst/>
              <a:rect l="0" t="0" r="0" b="0"/>
              <a:pathLst>
                <a:path w="278354" h="278354">
                  <a:moveTo>
                    <a:pt x="278354" y="127074"/>
                  </a:moveTo>
                  <a:lnTo>
                    <a:pt x="278354" y="0"/>
                  </a:lnTo>
                  <a:moveTo>
                    <a:pt x="133125" y="48409"/>
                  </a:moveTo>
                  <a:lnTo>
                    <a:pt x="278354" y="12102"/>
                  </a:lnTo>
                  <a:lnTo>
                    <a:pt x="278354" y="114972"/>
                  </a:lnTo>
                  <a:lnTo>
                    <a:pt x="133125" y="78665"/>
                  </a:lnTo>
                  <a:close/>
                  <a:moveTo>
                    <a:pt x="133125" y="90767"/>
                  </a:moveTo>
                  <a:lnTo>
                    <a:pt x="133125" y="36307"/>
                  </a:lnTo>
                  <a:moveTo>
                    <a:pt x="223893" y="101357"/>
                  </a:moveTo>
                  <a:lnTo>
                    <a:pt x="223893" y="108921"/>
                  </a:lnTo>
                  <a:cubicBezTo>
                    <a:pt x="223893" y="122289"/>
                    <a:pt x="213056" y="133125"/>
                    <a:pt x="199688" y="133125"/>
                  </a:cubicBezTo>
                  <a:cubicBezTo>
                    <a:pt x="186320" y="133125"/>
                    <a:pt x="175484" y="122289"/>
                    <a:pt x="175484" y="108921"/>
                  </a:cubicBezTo>
                  <a:lnTo>
                    <a:pt x="175484" y="89254"/>
                  </a:lnTo>
                  <a:moveTo>
                    <a:pt x="60511" y="127074"/>
                  </a:moveTo>
                  <a:lnTo>
                    <a:pt x="60511" y="163381"/>
                  </a:lnTo>
                  <a:moveTo>
                    <a:pt x="36307" y="278354"/>
                  </a:moveTo>
                  <a:lnTo>
                    <a:pt x="30255" y="205740"/>
                  </a:lnTo>
                  <a:lnTo>
                    <a:pt x="0" y="205740"/>
                  </a:lnTo>
                  <a:lnTo>
                    <a:pt x="0" y="163381"/>
                  </a:lnTo>
                  <a:cubicBezTo>
                    <a:pt x="0" y="129962"/>
                    <a:pt x="27092" y="102870"/>
                    <a:pt x="60511" y="102870"/>
                  </a:cubicBezTo>
                  <a:cubicBezTo>
                    <a:pt x="93931" y="102870"/>
                    <a:pt x="121023" y="129962"/>
                    <a:pt x="121023" y="163381"/>
                  </a:cubicBezTo>
                  <a:lnTo>
                    <a:pt x="121023" y="205740"/>
                  </a:lnTo>
                  <a:lnTo>
                    <a:pt x="90767" y="205740"/>
                  </a:lnTo>
                  <a:lnTo>
                    <a:pt x="84716" y="278354"/>
                  </a:lnTo>
                  <a:close/>
                  <a:moveTo>
                    <a:pt x="24011" y="20852"/>
                  </a:moveTo>
                  <a:cubicBezTo>
                    <a:pt x="37264" y="34598"/>
                    <a:pt x="55540" y="42362"/>
                    <a:pt x="74635" y="42358"/>
                  </a:cubicBezTo>
                  <a:cubicBezTo>
                    <a:pt x="84206" y="42360"/>
                    <a:pt x="93677" y="40412"/>
                    <a:pt x="102470" y="36633"/>
                  </a:cubicBezTo>
                  <a:moveTo>
                    <a:pt x="60511" y="0"/>
                  </a:moveTo>
                  <a:cubicBezTo>
                    <a:pt x="83905" y="0"/>
                    <a:pt x="102870" y="18964"/>
                    <a:pt x="102870" y="42358"/>
                  </a:cubicBezTo>
                  <a:cubicBezTo>
                    <a:pt x="102870" y="65752"/>
                    <a:pt x="83905" y="84716"/>
                    <a:pt x="60511" y="84716"/>
                  </a:cubicBezTo>
                  <a:cubicBezTo>
                    <a:pt x="37117" y="84716"/>
                    <a:pt x="18153" y="65752"/>
                    <a:pt x="18153" y="42358"/>
                  </a:cubicBezTo>
                  <a:cubicBezTo>
                    <a:pt x="18153" y="18964"/>
                    <a:pt x="37117" y="0"/>
                    <a:pt x="60511" y="0"/>
                  </a:cubicBezTo>
                  <a:close/>
                </a:path>
              </a:pathLst>
            </a:custGeom>
            <a:noFill/>
            <a:ln w="12102">
              <a:solidFill>
                <a:srgbClr val="484848"/>
              </a:solidFill>
            </a:ln>
          </p:spPr>
          <p:txBody>
            <a:bodyPr rtlCol="0" anchor="ctr"/>
            <a:lstStyle/>
            <a:p>
              <a:pPr algn="ctr"/>
              <a:endParaRPr/>
            </a:p>
          </p:txBody>
        </p:sp>
        <p:sp>
          <p:nvSpPr>
            <p:cNvPr id="27" name="Rounded Rectangle 26">
              <a:extLst>
                <a:ext uri="{FF2B5EF4-FFF2-40B4-BE49-F238E27FC236}">
                  <a16:creationId xmlns:a16="http://schemas.microsoft.com/office/drawing/2014/main" id="{46351371-F6B0-432E-9A8E-ADFBDC773CAC}"/>
                </a:ext>
              </a:extLst>
            </p:cNvPr>
            <p:cNvSpPr/>
            <p:nvPr/>
          </p:nvSpPr>
          <p:spPr>
            <a:xfrm>
              <a:off x="2476276" y="5526741"/>
              <a:ext cx="254149" cy="254149"/>
            </a:xfrm>
            <a:custGeom>
              <a:avLst/>
              <a:gdLst/>
              <a:ahLst/>
              <a:cxnLst/>
              <a:rect l="0" t="0" r="0" b="0"/>
              <a:pathLst>
                <a:path w="254149" h="254149">
                  <a:moveTo>
                    <a:pt x="133125" y="229944"/>
                  </a:moveTo>
                  <a:lnTo>
                    <a:pt x="121023" y="229944"/>
                  </a:lnTo>
                  <a:moveTo>
                    <a:pt x="199688" y="181535"/>
                  </a:moveTo>
                  <a:cubicBezTo>
                    <a:pt x="199688" y="221639"/>
                    <a:pt x="167178" y="254149"/>
                    <a:pt x="127074" y="254149"/>
                  </a:cubicBezTo>
                  <a:cubicBezTo>
                    <a:pt x="86971" y="254149"/>
                    <a:pt x="54460" y="221639"/>
                    <a:pt x="54460" y="181535"/>
                  </a:cubicBezTo>
                  <a:lnTo>
                    <a:pt x="54460" y="157330"/>
                  </a:lnTo>
                  <a:cubicBezTo>
                    <a:pt x="54460" y="117226"/>
                    <a:pt x="86971" y="84716"/>
                    <a:pt x="127074" y="84716"/>
                  </a:cubicBezTo>
                  <a:cubicBezTo>
                    <a:pt x="167178" y="84716"/>
                    <a:pt x="199688" y="117226"/>
                    <a:pt x="199688" y="157330"/>
                  </a:cubicBezTo>
                  <a:close/>
                  <a:moveTo>
                    <a:pt x="199688" y="157330"/>
                  </a:moveTo>
                  <a:lnTo>
                    <a:pt x="175484" y="157330"/>
                  </a:lnTo>
                  <a:cubicBezTo>
                    <a:pt x="139177" y="157330"/>
                    <a:pt x="114972" y="145228"/>
                    <a:pt x="96818" y="114972"/>
                  </a:cubicBezTo>
                  <a:cubicBezTo>
                    <a:pt x="96818" y="139177"/>
                    <a:pt x="70048" y="155757"/>
                    <a:pt x="54460" y="157100"/>
                  </a:cubicBezTo>
                  <a:moveTo>
                    <a:pt x="54460" y="184996"/>
                  </a:moveTo>
                  <a:cubicBezTo>
                    <a:pt x="54460" y="196445"/>
                    <a:pt x="75833" y="205740"/>
                    <a:pt x="89763" y="205740"/>
                  </a:cubicBezTo>
                  <a:cubicBezTo>
                    <a:pt x="102413" y="206847"/>
                    <a:pt x="113622" y="197623"/>
                    <a:pt x="114972" y="184996"/>
                  </a:cubicBezTo>
                  <a:cubicBezTo>
                    <a:pt x="114972" y="173535"/>
                    <a:pt x="103680" y="169432"/>
                    <a:pt x="89763" y="169432"/>
                  </a:cubicBezTo>
                  <a:cubicBezTo>
                    <a:pt x="75845" y="169432"/>
                    <a:pt x="54460" y="173535"/>
                    <a:pt x="54460" y="184996"/>
                  </a:cubicBezTo>
                  <a:close/>
                  <a:moveTo>
                    <a:pt x="164386" y="169432"/>
                  </a:moveTo>
                  <a:cubicBezTo>
                    <a:pt x="150468" y="169432"/>
                    <a:pt x="139177" y="173535"/>
                    <a:pt x="139177" y="184996"/>
                  </a:cubicBezTo>
                  <a:cubicBezTo>
                    <a:pt x="140526" y="197623"/>
                    <a:pt x="151735" y="206847"/>
                    <a:pt x="164386" y="205740"/>
                  </a:cubicBezTo>
                  <a:cubicBezTo>
                    <a:pt x="178316" y="205740"/>
                    <a:pt x="199688" y="196445"/>
                    <a:pt x="199688" y="184996"/>
                  </a:cubicBezTo>
                  <a:cubicBezTo>
                    <a:pt x="199688" y="173535"/>
                    <a:pt x="178303" y="169432"/>
                    <a:pt x="164386" y="169432"/>
                  </a:cubicBezTo>
                  <a:close/>
                  <a:moveTo>
                    <a:pt x="114972" y="181535"/>
                  </a:moveTo>
                  <a:lnTo>
                    <a:pt x="139177" y="181535"/>
                  </a:lnTo>
                  <a:moveTo>
                    <a:pt x="229944" y="0"/>
                  </a:moveTo>
                  <a:lnTo>
                    <a:pt x="235995" y="0"/>
                  </a:lnTo>
                  <a:cubicBezTo>
                    <a:pt x="239337" y="0"/>
                    <a:pt x="242047" y="2709"/>
                    <a:pt x="242047" y="6051"/>
                  </a:cubicBezTo>
                  <a:lnTo>
                    <a:pt x="242047" y="48409"/>
                  </a:lnTo>
                  <a:moveTo>
                    <a:pt x="254149" y="48409"/>
                  </a:moveTo>
                  <a:lnTo>
                    <a:pt x="229944" y="48409"/>
                  </a:lnTo>
                  <a:moveTo>
                    <a:pt x="229944" y="84716"/>
                  </a:moveTo>
                  <a:lnTo>
                    <a:pt x="235995" y="84716"/>
                  </a:lnTo>
                  <a:cubicBezTo>
                    <a:pt x="239337" y="84716"/>
                    <a:pt x="242047" y="87425"/>
                    <a:pt x="242047" y="90767"/>
                  </a:cubicBezTo>
                  <a:lnTo>
                    <a:pt x="242047" y="133125"/>
                  </a:lnTo>
                  <a:moveTo>
                    <a:pt x="254149" y="133125"/>
                  </a:moveTo>
                  <a:lnTo>
                    <a:pt x="229944" y="133125"/>
                  </a:lnTo>
                  <a:moveTo>
                    <a:pt x="0" y="0"/>
                  </a:moveTo>
                  <a:lnTo>
                    <a:pt x="6051" y="0"/>
                  </a:lnTo>
                  <a:cubicBezTo>
                    <a:pt x="9393" y="0"/>
                    <a:pt x="12102" y="2709"/>
                    <a:pt x="12102" y="6051"/>
                  </a:cubicBezTo>
                  <a:lnTo>
                    <a:pt x="12102" y="48409"/>
                  </a:lnTo>
                  <a:moveTo>
                    <a:pt x="24204" y="48409"/>
                  </a:moveTo>
                  <a:lnTo>
                    <a:pt x="0" y="48409"/>
                  </a:lnTo>
                  <a:moveTo>
                    <a:pt x="0" y="181535"/>
                  </a:moveTo>
                  <a:lnTo>
                    <a:pt x="6051" y="181535"/>
                  </a:lnTo>
                  <a:cubicBezTo>
                    <a:pt x="9393" y="181535"/>
                    <a:pt x="12102" y="184244"/>
                    <a:pt x="12102" y="187586"/>
                  </a:cubicBezTo>
                  <a:lnTo>
                    <a:pt x="12102" y="229944"/>
                  </a:lnTo>
                  <a:moveTo>
                    <a:pt x="0" y="229944"/>
                  </a:moveTo>
                  <a:lnTo>
                    <a:pt x="24204" y="229944"/>
                  </a:lnTo>
                  <a:moveTo>
                    <a:pt x="181535" y="36307"/>
                  </a:moveTo>
                  <a:cubicBezTo>
                    <a:pt x="181535" y="42991"/>
                    <a:pt x="176116" y="48409"/>
                    <a:pt x="169432" y="48409"/>
                  </a:cubicBezTo>
                  <a:cubicBezTo>
                    <a:pt x="162748" y="48409"/>
                    <a:pt x="157330" y="42991"/>
                    <a:pt x="157330" y="36307"/>
                  </a:cubicBezTo>
                  <a:lnTo>
                    <a:pt x="157330" y="12102"/>
                  </a:lnTo>
                  <a:cubicBezTo>
                    <a:pt x="157330" y="5418"/>
                    <a:pt x="162748" y="0"/>
                    <a:pt x="169432" y="0"/>
                  </a:cubicBezTo>
                  <a:cubicBezTo>
                    <a:pt x="176116" y="0"/>
                    <a:pt x="181535" y="5418"/>
                    <a:pt x="181535" y="12102"/>
                  </a:cubicBezTo>
                  <a:close/>
                  <a:moveTo>
                    <a:pt x="254149" y="217842"/>
                  </a:moveTo>
                  <a:cubicBezTo>
                    <a:pt x="254149" y="224526"/>
                    <a:pt x="248731" y="229944"/>
                    <a:pt x="242047" y="229944"/>
                  </a:cubicBezTo>
                  <a:cubicBezTo>
                    <a:pt x="235363" y="229944"/>
                    <a:pt x="229944" y="224526"/>
                    <a:pt x="229944" y="217842"/>
                  </a:cubicBezTo>
                  <a:lnTo>
                    <a:pt x="229944" y="193637"/>
                  </a:lnTo>
                  <a:cubicBezTo>
                    <a:pt x="229944" y="186953"/>
                    <a:pt x="235363" y="181535"/>
                    <a:pt x="242047" y="181535"/>
                  </a:cubicBezTo>
                  <a:cubicBezTo>
                    <a:pt x="248731" y="181535"/>
                    <a:pt x="254149" y="186953"/>
                    <a:pt x="254149" y="193637"/>
                  </a:cubicBezTo>
                  <a:close/>
                  <a:moveTo>
                    <a:pt x="96818" y="36307"/>
                  </a:moveTo>
                  <a:cubicBezTo>
                    <a:pt x="96818" y="42991"/>
                    <a:pt x="91400" y="48409"/>
                    <a:pt x="84716" y="48409"/>
                  </a:cubicBezTo>
                  <a:cubicBezTo>
                    <a:pt x="78032" y="48409"/>
                    <a:pt x="72614" y="42991"/>
                    <a:pt x="72614" y="36307"/>
                  </a:cubicBezTo>
                  <a:lnTo>
                    <a:pt x="72614" y="12102"/>
                  </a:lnTo>
                  <a:cubicBezTo>
                    <a:pt x="72614" y="5418"/>
                    <a:pt x="78032" y="0"/>
                    <a:pt x="84716" y="0"/>
                  </a:cubicBezTo>
                  <a:cubicBezTo>
                    <a:pt x="91400" y="0"/>
                    <a:pt x="96818" y="5418"/>
                    <a:pt x="96818" y="12102"/>
                  </a:cubicBezTo>
                  <a:close/>
                  <a:moveTo>
                    <a:pt x="24204" y="121023"/>
                  </a:moveTo>
                  <a:cubicBezTo>
                    <a:pt x="24204" y="127707"/>
                    <a:pt x="18786" y="133125"/>
                    <a:pt x="12102" y="133125"/>
                  </a:cubicBezTo>
                  <a:cubicBezTo>
                    <a:pt x="5418" y="133125"/>
                    <a:pt x="0" y="127707"/>
                    <a:pt x="0" y="121023"/>
                  </a:cubicBezTo>
                  <a:lnTo>
                    <a:pt x="0" y="96818"/>
                  </a:lnTo>
                  <a:cubicBezTo>
                    <a:pt x="0" y="90134"/>
                    <a:pt x="5418" y="84716"/>
                    <a:pt x="12102" y="84716"/>
                  </a:cubicBezTo>
                  <a:cubicBezTo>
                    <a:pt x="18786" y="84716"/>
                    <a:pt x="24204" y="90134"/>
                    <a:pt x="24204" y="96818"/>
                  </a:cubicBezTo>
                  <a:close/>
                </a:path>
              </a:pathLst>
            </a:custGeom>
            <a:noFill/>
            <a:ln w="12102">
              <a:solidFill>
                <a:srgbClr val="484848"/>
              </a:solidFill>
            </a:ln>
          </p:spPr>
          <p:txBody>
            <a:bodyPr rtlCol="0" anchor="ctr"/>
            <a:lstStyle/>
            <a:p>
              <a:pPr algn="ctr"/>
              <a:endParaRPr/>
            </a:p>
          </p:txBody>
        </p:sp>
      </p:grpSp>
      <p:sp>
        <p:nvSpPr>
          <p:cNvPr id="30" name="TextBox 29">
            <a:extLst>
              <a:ext uri="{FF2B5EF4-FFF2-40B4-BE49-F238E27FC236}">
                <a16:creationId xmlns:a16="http://schemas.microsoft.com/office/drawing/2014/main" id="{D5FFACFC-91E5-480E-9CAE-0C3C84E61585}"/>
              </a:ext>
            </a:extLst>
          </p:cNvPr>
          <p:cNvSpPr txBox="1"/>
          <p:nvPr/>
        </p:nvSpPr>
        <p:spPr>
          <a:xfrm>
            <a:off x="938861" y="2508440"/>
            <a:ext cx="1505540" cy="369332"/>
          </a:xfrm>
          <a:prstGeom prst="rect">
            <a:avLst/>
          </a:prstGeom>
          <a:noFill/>
        </p:spPr>
        <p:txBody>
          <a:bodyPr wrap="none" rtlCol="0">
            <a:spAutoFit/>
          </a:bodyPr>
          <a:lstStyle/>
          <a:p>
            <a:r>
              <a:rPr lang="vi-VN" dirty="0"/>
              <a:t>ĐIỂM MẠNH</a:t>
            </a:r>
            <a:endParaRPr lang="en-US" dirty="0"/>
          </a:p>
        </p:txBody>
      </p:sp>
      <p:sp>
        <p:nvSpPr>
          <p:cNvPr id="31" name="TextBox 30">
            <a:extLst>
              <a:ext uri="{FF2B5EF4-FFF2-40B4-BE49-F238E27FC236}">
                <a16:creationId xmlns:a16="http://schemas.microsoft.com/office/drawing/2014/main" id="{44C35E9B-D8A2-4513-9F19-18E81AAF2A28}"/>
              </a:ext>
            </a:extLst>
          </p:cNvPr>
          <p:cNvSpPr txBox="1"/>
          <p:nvPr/>
        </p:nvSpPr>
        <p:spPr>
          <a:xfrm>
            <a:off x="986672" y="4921510"/>
            <a:ext cx="1296189" cy="369332"/>
          </a:xfrm>
          <a:prstGeom prst="rect">
            <a:avLst/>
          </a:prstGeom>
          <a:noFill/>
        </p:spPr>
        <p:txBody>
          <a:bodyPr wrap="none" rtlCol="0">
            <a:spAutoFit/>
          </a:bodyPr>
          <a:lstStyle/>
          <a:p>
            <a:r>
              <a:rPr lang="vi-VN" dirty="0"/>
              <a:t>ĐIỂM YẾU</a:t>
            </a:r>
            <a:endParaRPr lang="en-US" dirty="0"/>
          </a:p>
        </p:txBody>
      </p:sp>
      <p:sp>
        <p:nvSpPr>
          <p:cNvPr id="32" name="TextBox 31">
            <a:extLst>
              <a:ext uri="{FF2B5EF4-FFF2-40B4-BE49-F238E27FC236}">
                <a16:creationId xmlns:a16="http://schemas.microsoft.com/office/drawing/2014/main" id="{A479053E-4762-444E-8331-D23066F2A3FE}"/>
              </a:ext>
            </a:extLst>
          </p:cNvPr>
          <p:cNvSpPr txBox="1"/>
          <p:nvPr/>
        </p:nvSpPr>
        <p:spPr>
          <a:xfrm>
            <a:off x="2798977" y="1489426"/>
            <a:ext cx="1360309" cy="369332"/>
          </a:xfrm>
          <a:prstGeom prst="rect">
            <a:avLst/>
          </a:prstGeom>
          <a:noFill/>
        </p:spPr>
        <p:txBody>
          <a:bodyPr wrap="none" rtlCol="0">
            <a:spAutoFit/>
          </a:bodyPr>
          <a:lstStyle/>
          <a:p>
            <a:r>
              <a:rPr lang="vi-VN" dirty="0"/>
              <a:t>NHÀ THẦU</a:t>
            </a:r>
            <a:endParaRPr lang="en-US" dirty="0"/>
          </a:p>
        </p:txBody>
      </p:sp>
      <p:sp>
        <p:nvSpPr>
          <p:cNvPr id="33" name="TextBox 32">
            <a:extLst>
              <a:ext uri="{FF2B5EF4-FFF2-40B4-BE49-F238E27FC236}">
                <a16:creationId xmlns:a16="http://schemas.microsoft.com/office/drawing/2014/main" id="{EBC4C451-CE67-455D-B66E-568A83CE6546}"/>
              </a:ext>
            </a:extLst>
          </p:cNvPr>
          <p:cNvSpPr txBox="1"/>
          <p:nvPr/>
        </p:nvSpPr>
        <p:spPr>
          <a:xfrm>
            <a:off x="6096000" y="1495077"/>
            <a:ext cx="1634422" cy="369332"/>
          </a:xfrm>
          <a:prstGeom prst="rect">
            <a:avLst/>
          </a:prstGeom>
          <a:noFill/>
        </p:spPr>
        <p:txBody>
          <a:bodyPr wrap="none" rtlCol="0">
            <a:spAutoFit/>
          </a:bodyPr>
          <a:lstStyle/>
          <a:p>
            <a:r>
              <a:rPr lang="vi-VN" dirty="0"/>
              <a:t>CHỦ ĐẦU TƯ</a:t>
            </a:r>
            <a:endParaRPr lang="en-US" dirty="0"/>
          </a:p>
        </p:txBody>
      </p:sp>
      <p:sp>
        <p:nvSpPr>
          <p:cNvPr id="35" name="TextBox 34">
            <a:extLst>
              <a:ext uri="{FF2B5EF4-FFF2-40B4-BE49-F238E27FC236}">
                <a16:creationId xmlns:a16="http://schemas.microsoft.com/office/drawing/2014/main" id="{A088CC54-D918-4B23-B5B0-A23543E115D9}"/>
              </a:ext>
            </a:extLst>
          </p:cNvPr>
          <p:cNvSpPr txBox="1"/>
          <p:nvPr/>
        </p:nvSpPr>
        <p:spPr>
          <a:xfrm>
            <a:off x="1064718" y="375270"/>
            <a:ext cx="7680748" cy="460895"/>
          </a:xfrm>
          <a:prstGeom prst="rect">
            <a:avLst/>
          </a:prstGeom>
          <a:noFill/>
        </p:spPr>
        <p:txBody>
          <a:bodyPr wrap="square">
            <a:spAutoFit/>
          </a:bodyPr>
          <a:lstStyle/>
          <a:p>
            <a:pPr lvl="1">
              <a:lnSpc>
                <a:spcPct val="107000"/>
              </a:lnSpc>
              <a:spcBef>
                <a:spcPts val="200"/>
              </a:spcBef>
            </a:pPr>
            <a:r>
              <a:rPr lang="vi-VN" sz="2400" b="0" dirty="0">
                <a:solidFill>
                  <a:srgbClr val="000000"/>
                </a:solidFill>
                <a:effectLst/>
                <a:highlight>
                  <a:srgbClr val="E0423E"/>
                </a:highlight>
                <a:latin typeface="Times New Roman" panose="02020603050405020304" pitchFamily="18" charset="0"/>
                <a:ea typeface="Times New Roman" panose="02020603050405020304" pitchFamily="18" charset="0"/>
                <a:cs typeface="Times New Roman" panose="02020603050405020304" pitchFamily="18" charset="0"/>
              </a:rPr>
              <a:t>2. Điểm mạnh – yếu theo hình thức đấu thầu qua mạng</a:t>
            </a:r>
            <a:endParaRPr lang="en-US" sz="2400" b="1" dirty="0">
              <a:solidFill>
                <a:srgbClr val="000000"/>
              </a:solidFill>
              <a:effectLst/>
              <a:highlight>
                <a:srgbClr val="E0423E"/>
              </a:highligh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36" name="Picture 35">
            <a:extLst>
              <a:ext uri="{FF2B5EF4-FFF2-40B4-BE49-F238E27FC236}">
                <a16:creationId xmlns:a16="http://schemas.microsoft.com/office/drawing/2014/main" id="{61E17DDD-45AA-44EC-A676-0477A7CB4F34}"/>
              </a:ext>
            </a:extLst>
          </p:cNvPr>
          <p:cNvPicPr>
            <a:picLocks noChangeAspect="1"/>
          </p:cNvPicPr>
          <p:nvPr/>
        </p:nvPicPr>
        <p:blipFill>
          <a:blip r:embed="rId2"/>
          <a:stretch>
            <a:fillRect/>
          </a:stretch>
        </p:blipFill>
        <p:spPr>
          <a:xfrm>
            <a:off x="1" y="-19610"/>
            <a:ext cx="1145594" cy="955426"/>
          </a:xfrm>
          <a:prstGeom prst="rect">
            <a:avLst/>
          </a:prstGeom>
        </p:spPr>
      </p:pic>
    </p:spTree>
    <p:extLst>
      <p:ext uri="{BB962C8B-B14F-4D97-AF65-F5344CB8AC3E}">
        <p14:creationId xmlns:p14="http://schemas.microsoft.com/office/powerpoint/2010/main" val="270808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6A82E0-CA8F-497C-92DF-E7B6B2DC3E4D}"/>
              </a:ext>
            </a:extLst>
          </p:cNvPr>
          <p:cNvPicPr>
            <a:picLocks noChangeAspect="1"/>
          </p:cNvPicPr>
          <p:nvPr/>
        </p:nvPicPr>
        <p:blipFill>
          <a:blip r:embed="rId2"/>
          <a:stretch>
            <a:fillRect/>
          </a:stretch>
        </p:blipFill>
        <p:spPr>
          <a:xfrm>
            <a:off x="0" y="-78802"/>
            <a:ext cx="12187377" cy="6860601"/>
          </a:xfrm>
          <a:prstGeom prst="rect">
            <a:avLst/>
          </a:prstGeom>
        </p:spPr>
      </p:pic>
    </p:spTree>
    <p:extLst>
      <p:ext uri="{BB962C8B-B14F-4D97-AF65-F5344CB8AC3E}">
        <p14:creationId xmlns:p14="http://schemas.microsoft.com/office/powerpoint/2010/main" val="29629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FAE5979-6F51-444C-A0DD-04857AC6787B}"/>
              </a:ext>
            </a:extLst>
          </p:cNvPr>
          <p:cNvGrpSpPr/>
          <p:nvPr/>
        </p:nvGrpSpPr>
        <p:grpSpPr>
          <a:xfrm>
            <a:off x="1145594" y="1031594"/>
            <a:ext cx="2794866" cy="5492645"/>
            <a:chOff x="1007113" y="1031594"/>
            <a:chExt cx="2794866" cy="5492645"/>
          </a:xfrm>
          <a:solidFill>
            <a:schemeClr val="bg1">
              <a:lumMod val="95000"/>
            </a:schemeClr>
          </a:solidFill>
        </p:grpSpPr>
        <p:sp>
          <p:nvSpPr>
            <p:cNvPr id="11" name="Freeform: Shape 10">
              <a:extLst>
                <a:ext uri="{FF2B5EF4-FFF2-40B4-BE49-F238E27FC236}">
                  <a16:creationId xmlns:a16="http://schemas.microsoft.com/office/drawing/2014/main" id="{B8CBA62F-C369-46AE-B47B-B968AF4594FA}"/>
                </a:ext>
              </a:extLst>
            </p:cNvPr>
            <p:cNvSpPr/>
            <p:nvPr/>
          </p:nvSpPr>
          <p:spPr>
            <a:xfrm>
              <a:off x="1155503" y="1031594"/>
              <a:ext cx="2646476" cy="5492645"/>
            </a:xfrm>
            <a:custGeom>
              <a:avLst/>
              <a:gdLst>
                <a:gd name="connsiteX0" fmla="*/ 0 w 2646476"/>
                <a:gd name="connsiteY0" fmla="*/ 0 h 5492645"/>
                <a:gd name="connsiteX1" fmla="*/ 183751 w 2646476"/>
                <a:gd name="connsiteY1" fmla="*/ 9305 h 5492645"/>
                <a:gd name="connsiteX2" fmla="*/ 2646476 w 2646476"/>
                <a:gd name="connsiteY2" fmla="*/ 2746322 h 5492645"/>
                <a:gd name="connsiteX3" fmla="*/ 183751 w 2646476"/>
                <a:gd name="connsiteY3" fmla="*/ 5483339 h 5492645"/>
                <a:gd name="connsiteX4" fmla="*/ 0 w 2646476"/>
                <a:gd name="connsiteY4" fmla="*/ 5492645 h 5492645"/>
                <a:gd name="connsiteX5" fmla="*/ 0 w 2646476"/>
                <a:gd name="connsiteY5" fmla="*/ 5279497 h 5492645"/>
                <a:gd name="connsiteX6" fmla="*/ 161958 w 2646476"/>
                <a:gd name="connsiteY6" fmla="*/ 5271292 h 5492645"/>
                <a:gd name="connsiteX7" fmla="*/ 2433329 w 2646476"/>
                <a:gd name="connsiteY7" fmla="*/ 2746322 h 5492645"/>
                <a:gd name="connsiteX8" fmla="*/ 161958 w 2646476"/>
                <a:gd name="connsiteY8" fmla="*/ 221352 h 5492645"/>
                <a:gd name="connsiteX9" fmla="*/ 0 w 2646476"/>
                <a:gd name="connsiteY9" fmla="*/ 213148 h 549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46476" h="5492645">
                  <a:moveTo>
                    <a:pt x="0" y="0"/>
                  </a:moveTo>
                  <a:lnTo>
                    <a:pt x="183751" y="9305"/>
                  </a:lnTo>
                  <a:cubicBezTo>
                    <a:pt x="1567027" y="150195"/>
                    <a:pt x="2646476" y="1321831"/>
                    <a:pt x="2646476" y="2746322"/>
                  </a:cubicBezTo>
                  <a:cubicBezTo>
                    <a:pt x="2646476" y="4170813"/>
                    <a:pt x="1567027" y="5342449"/>
                    <a:pt x="183751" y="5483339"/>
                  </a:cubicBezTo>
                  <a:lnTo>
                    <a:pt x="0" y="5492645"/>
                  </a:lnTo>
                  <a:lnTo>
                    <a:pt x="0" y="5279497"/>
                  </a:lnTo>
                  <a:lnTo>
                    <a:pt x="161958" y="5271292"/>
                  </a:lnTo>
                  <a:cubicBezTo>
                    <a:pt x="1437753" y="5141318"/>
                    <a:pt x="2433329" y="4060454"/>
                    <a:pt x="2433329" y="2746322"/>
                  </a:cubicBezTo>
                  <a:cubicBezTo>
                    <a:pt x="2433329" y="1432191"/>
                    <a:pt x="1437753" y="351327"/>
                    <a:pt x="161958" y="221352"/>
                  </a:cubicBezTo>
                  <a:lnTo>
                    <a:pt x="0" y="213148"/>
                  </a:lnTo>
                  <a:close/>
                </a:path>
              </a:pathLst>
            </a:cu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3" name="Oval 12">
              <a:extLst>
                <a:ext uri="{FF2B5EF4-FFF2-40B4-BE49-F238E27FC236}">
                  <a16:creationId xmlns:a16="http://schemas.microsoft.com/office/drawing/2014/main" id="{AF80B1D6-581F-4DA2-BF1F-123148544FBD}"/>
                </a:ext>
              </a:extLst>
            </p:cNvPr>
            <p:cNvSpPr/>
            <p:nvPr/>
          </p:nvSpPr>
          <p:spPr>
            <a:xfrm>
              <a:off x="1075057" y="1031595"/>
              <a:ext cx="296779" cy="23243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0FF2A604-D6D9-40C9-B4FA-E76CADE70D7F}"/>
                </a:ext>
              </a:extLst>
            </p:cNvPr>
            <p:cNvSpPr/>
            <p:nvPr/>
          </p:nvSpPr>
          <p:spPr>
            <a:xfrm>
              <a:off x="1007113" y="6291809"/>
              <a:ext cx="296779" cy="23243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Oval 16">
            <a:extLst>
              <a:ext uri="{FF2B5EF4-FFF2-40B4-BE49-F238E27FC236}">
                <a16:creationId xmlns:a16="http://schemas.microsoft.com/office/drawing/2014/main" id="{5CCF84E1-1301-4A76-8CD9-D7FB019832FF}"/>
              </a:ext>
            </a:extLst>
          </p:cNvPr>
          <p:cNvSpPr/>
          <p:nvPr/>
        </p:nvSpPr>
        <p:spPr>
          <a:xfrm>
            <a:off x="3447402" y="3439499"/>
            <a:ext cx="717176" cy="676835"/>
          </a:xfrm>
          <a:prstGeom prst="ellipse">
            <a:avLst/>
          </a:prstGeom>
          <a:solidFill>
            <a:schemeClr val="accent1">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DB4AD56-B625-4540-ABCE-686F0C4CF0D1}"/>
              </a:ext>
            </a:extLst>
          </p:cNvPr>
          <p:cNvSpPr/>
          <p:nvPr/>
        </p:nvSpPr>
        <p:spPr>
          <a:xfrm>
            <a:off x="2258634" y="1264025"/>
            <a:ext cx="717176" cy="676835"/>
          </a:xfrm>
          <a:prstGeom prst="ellipse">
            <a:avLst/>
          </a:prstGeom>
          <a:solidFill>
            <a:schemeClr val="accent6">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72E23332-D8E7-4C62-BD8A-990E03C23AF6}"/>
              </a:ext>
            </a:extLst>
          </p:cNvPr>
          <p:cNvSpPr/>
          <p:nvPr/>
        </p:nvSpPr>
        <p:spPr>
          <a:xfrm>
            <a:off x="2258634" y="5593975"/>
            <a:ext cx="717176" cy="676835"/>
          </a:xfrm>
          <a:prstGeom prst="ellipse">
            <a:avLst/>
          </a:prstGeom>
          <a:solidFill>
            <a:schemeClr val="accent2">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971EF2B1-68DB-4CC6-A4E7-2204F32BECCB}"/>
              </a:ext>
            </a:extLst>
          </p:cNvPr>
          <p:cNvGrpSpPr/>
          <p:nvPr/>
        </p:nvGrpSpPr>
        <p:grpSpPr>
          <a:xfrm>
            <a:off x="5025680" y="1042619"/>
            <a:ext cx="5933546" cy="1097274"/>
            <a:chOff x="5061208" y="1031594"/>
            <a:chExt cx="6890160" cy="976721"/>
          </a:xfrm>
        </p:grpSpPr>
        <p:sp>
          <p:nvSpPr>
            <p:cNvPr id="21" name="Rectangle: Rounded Corners 20">
              <a:extLst>
                <a:ext uri="{FF2B5EF4-FFF2-40B4-BE49-F238E27FC236}">
                  <a16:creationId xmlns:a16="http://schemas.microsoft.com/office/drawing/2014/main" id="{EC32614B-FDF3-41A7-BC5C-A9644285851A}"/>
                </a:ext>
              </a:extLst>
            </p:cNvPr>
            <p:cNvSpPr/>
            <p:nvPr/>
          </p:nvSpPr>
          <p:spPr>
            <a:xfrm>
              <a:off x="5747060" y="1031594"/>
              <a:ext cx="6204308" cy="976721"/>
            </a:xfrm>
            <a:prstGeom prst="roundRect">
              <a:avLst>
                <a:gd name="adj" fmla="val 50000"/>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MỞ ĐẦU</a:t>
              </a:r>
              <a:endParaRPr lang="en-US" dirty="0"/>
            </a:p>
          </p:txBody>
        </p:sp>
        <p:grpSp>
          <p:nvGrpSpPr>
            <p:cNvPr id="32" name="Group 31">
              <a:extLst>
                <a:ext uri="{FF2B5EF4-FFF2-40B4-BE49-F238E27FC236}">
                  <a16:creationId xmlns:a16="http://schemas.microsoft.com/office/drawing/2014/main" id="{34C8C729-2AE3-4A81-99DE-EDC96A04716C}"/>
                </a:ext>
              </a:extLst>
            </p:cNvPr>
            <p:cNvGrpSpPr/>
            <p:nvPr/>
          </p:nvGrpSpPr>
          <p:grpSpPr>
            <a:xfrm>
              <a:off x="5061208" y="1093182"/>
              <a:ext cx="1457367" cy="868799"/>
              <a:chOff x="5061208" y="1093182"/>
              <a:chExt cx="1457367" cy="868799"/>
            </a:xfrm>
          </p:grpSpPr>
          <p:sp>
            <p:nvSpPr>
              <p:cNvPr id="20" name="Rectangle: Rounded Corners 19">
                <a:extLst>
                  <a:ext uri="{FF2B5EF4-FFF2-40B4-BE49-F238E27FC236}">
                    <a16:creationId xmlns:a16="http://schemas.microsoft.com/office/drawing/2014/main" id="{0CA1BACC-5D43-485C-A422-57F843AE2650}"/>
                  </a:ext>
                </a:extLst>
              </p:cNvPr>
              <p:cNvSpPr/>
              <p:nvPr/>
            </p:nvSpPr>
            <p:spPr>
              <a:xfrm rot="18768202">
                <a:off x="5197780" y="956610"/>
                <a:ext cx="829002" cy="1102146"/>
              </a:xfrm>
              <a:prstGeom prst="roundRect">
                <a:avLst/>
              </a:prstGeom>
              <a:solidFill>
                <a:schemeClr val="accent6">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CC2B5FC-29AE-412C-9037-20CDEC4A0450}"/>
                  </a:ext>
                </a:extLst>
              </p:cNvPr>
              <p:cNvSpPr txBox="1"/>
              <p:nvPr/>
            </p:nvSpPr>
            <p:spPr>
              <a:xfrm>
                <a:off x="5332246" y="1192540"/>
                <a:ext cx="1186329" cy="769441"/>
              </a:xfrm>
              <a:prstGeom prst="rect">
                <a:avLst/>
              </a:prstGeom>
              <a:noFill/>
            </p:spPr>
            <p:txBody>
              <a:bodyPr wrap="square" rtlCol="0">
                <a:spAutoFit/>
              </a:bodyPr>
              <a:lstStyle/>
              <a:p>
                <a:r>
                  <a:rPr lang="vi-VN" sz="4400" dirty="0">
                    <a:solidFill>
                      <a:schemeClr val="bg1"/>
                    </a:solidFill>
                  </a:rPr>
                  <a:t>1</a:t>
                </a:r>
                <a:endParaRPr lang="en-US" sz="4400" dirty="0">
                  <a:solidFill>
                    <a:schemeClr val="bg1"/>
                  </a:solidFill>
                </a:endParaRPr>
              </a:p>
            </p:txBody>
          </p:sp>
        </p:grpSp>
      </p:grpSp>
      <p:grpSp>
        <p:nvGrpSpPr>
          <p:cNvPr id="34" name="Group 33">
            <a:extLst>
              <a:ext uri="{FF2B5EF4-FFF2-40B4-BE49-F238E27FC236}">
                <a16:creationId xmlns:a16="http://schemas.microsoft.com/office/drawing/2014/main" id="{5B9812A3-EF1A-410F-AC2D-7E99B5D5E31B}"/>
              </a:ext>
            </a:extLst>
          </p:cNvPr>
          <p:cNvGrpSpPr/>
          <p:nvPr/>
        </p:nvGrpSpPr>
        <p:grpSpPr>
          <a:xfrm>
            <a:off x="5038273" y="3070685"/>
            <a:ext cx="5920952" cy="1072514"/>
            <a:chOff x="5166680" y="3074764"/>
            <a:chExt cx="6873002" cy="1077462"/>
          </a:xfrm>
        </p:grpSpPr>
        <p:sp>
          <p:nvSpPr>
            <p:cNvPr id="25" name="Rectangle: Rounded Corners 24">
              <a:extLst>
                <a:ext uri="{FF2B5EF4-FFF2-40B4-BE49-F238E27FC236}">
                  <a16:creationId xmlns:a16="http://schemas.microsoft.com/office/drawing/2014/main" id="{F38D9387-B5AD-4156-9C1F-AA2E82A4DD80}"/>
                </a:ext>
              </a:extLst>
            </p:cNvPr>
            <p:cNvSpPr/>
            <p:nvPr/>
          </p:nvSpPr>
          <p:spPr>
            <a:xfrm>
              <a:off x="5920551" y="3074764"/>
              <a:ext cx="6119131" cy="1041989"/>
            </a:xfrm>
            <a:prstGeom prst="roundRect">
              <a:avLst>
                <a:gd name="adj" fmla="val 50000"/>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NHỮNG THAY ĐỔI VỀ CÁC BƯỚC ĐẤU THẦU</a:t>
              </a:r>
              <a:endParaRPr lang="en-US" dirty="0"/>
            </a:p>
          </p:txBody>
        </p:sp>
        <p:sp>
          <p:nvSpPr>
            <p:cNvPr id="26" name="Rectangle: Rounded Corners 25">
              <a:extLst>
                <a:ext uri="{FF2B5EF4-FFF2-40B4-BE49-F238E27FC236}">
                  <a16:creationId xmlns:a16="http://schemas.microsoft.com/office/drawing/2014/main" id="{F0AAD204-BC9F-42AE-AC4A-2F0FB354DE5A}"/>
                </a:ext>
              </a:extLst>
            </p:cNvPr>
            <p:cNvSpPr/>
            <p:nvPr/>
          </p:nvSpPr>
          <p:spPr>
            <a:xfrm rot="18768202">
              <a:off x="5251555" y="3133484"/>
              <a:ext cx="933867" cy="1103617"/>
            </a:xfrm>
            <a:prstGeom prst="roundRect">
              <a:avLst/>
            </a:prstGeom>
            <a:solidFill>
              <a:schemeClr val="accent1">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3621ADB1-3C3F-4B5F-9A0F-9787464EA632}"/>
              </a:ext>
            </a:extLst>
          </p:cNvPr>
          <p:cNvGrpSpPr/>
          <p:nvPr/>
        </p:nvGrpSpPr>
        <p:grpSpPr>
          <a:xfrm>
            <a:off x="5052927" y="5204596"/>
            <a:ext cx="5993479" cy="1048827"/>
            <a:chOff x="5069100" y="5205676"/>
            <a:chExt cx="6882267" cy="1075292"/>
          </a:xfrm>
        </p:grpSpPr>
        <p:grpSp>
          <p:nvGrpSpPr>
            <p:cNvPr id="35" name="Group 34">
              <a:extLst>
                <a:ext uri="{FF2B5EF4-FFF2-40B4-BE49-F238E27FC236}">
                  <a16:creationId xmlns:a16="http://schemas.microsoft.com/office/drawing/2014/main" id="{6E483FD0-4A84-43D2-8CBC-AB7BD0D2947E}"/>
                </a:ext>
              </a:extLst>
            </p:cNvPr>
            <p:cNvGrpSpPr/>
            <p:nvPr/>
          </p:nvGrpSpPr>
          <p:grpSpPr>
            <a:xfrm>
              <a:off x="5259088" y="5235700"/>
              <a:ext cx="6692279" cy="1045268"/>
              <a:chOff x="5259088" y="5235700"/>
              <a:chExt cx="6692279" cy="1045268"/>
            </a:xfrm>
          </p:grpSpPr>
          <p:sp>
            <p:nvSpPr>
              <p:cNvPr id="28" name="Rectangle: Rounded Corners 27">
                <a:extLst>
                  <a:ext uri="{FF2B5EF4-FFF2-40B4-BE49-F238E27FC236}">
                    <a16:creationId xmlns:a16="http://schemas.microsoft.com/office/drawing/2014/main" id="{4ACAD427-9DE1-4227-A5E5-1A02B89E4AFE}"/>
                  </a:ext>
                </a:extLst>
              </p:cNvPr>
              <p:cNvSpPr/>
              <p:nvPr/>
            </p:nvSpPr>
            <p:spPr>
              <a:xfrm>
                <a:off x="5961528" y="5235700"/>
                <a:ext cx="5989839" cy="1045268"/>
              </a:xfrm>
              <a:prstGeom prst="roundRect">
                <a:avLst>
                  <a:gd name="adj" fmla="val 50000"/>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ĐIỂM MẠNH – ĐIỂM YẾU CỦA CHỦ ĐẦU TƯ VÀ ĐƠN VỊ THAM DỰ THẦU</a:t>
                </a:r>
                <a:endParaRPr lang="en-US" dirty="0"/>
              </a:p>
            </p:txBody>
          </p:sp>
          <p:sp>
            <p:nvSpPr>
              <p:cNvPr id="30" name="TextBox 29">
                <a:extLst>
                  <a:ext uri="{FF2B5EF4-FFF2-40B4-BE49-F238E27FC236}">
                    <a16:creationId xmlns:a16="http://schemas.microsoft.com/office/drawing/2014/main" id="{A6E7B3FA-0704-48A5-85D5-CDDAFD88DBBB}"/>
                  </a:ext>
                </a:extLst>
              </p:cNvPr>
              <p:cNvSpPr txBox="1"/>
              <p:nvPr/>
            </p:nvSpPr>
            <p:spPr>
              <a:xfrm>
                <a:off x="5259088" y="5575306"/>
                <a:ext cx="577516" cy="369332"/>
              </a:xfrm>
              <a:prstGeom prst="rect">
                <a:avLst/>
              </a:prstGeom>
              <a:noFill/>
            </p:spPr>
            <p:txBody>
              <a:bodyPr wrap="square" rtlCol="0">
                <a:spAutoFit/>
              </a:bodyPr>
              <a:lstStyle/>
              <a:p>
                <a:r>
                  <a:rPr lang="vi-VN" dirty="0"/>
                  <a:t>1</a:t>
                </a:r>
                <a:endParaRPr lang="en-US" dirty="0"/>
              </a:p>
            </p:txBody>
          </p:sp>
        </p:grpSp>
        <p:sp>
          <p:nvSpPr>
            <p:cNvPr id="29" name="Rectangle: Rounded Corners 28">
              <a:extLst>
                <a:ext uri="{FF2B5EF4-FFF2-40B4-BE49-F238E27FC236}">
                  <a16:creationId xmlns:a16="http://schemas.microsoft.com/office/drawing/2014/main" id="{607D2270-DF07-4EA5-A88F-F722668C27B1}"/>
                </a:ext>
              </a:extLst>
            </p:cNvPr>
            <p:cNvSpPr/>
            <p:nvPr/>
          </p:nvSpPr>
          <p:spPr>
            <a:xfrm rot="18768202">
              <a:off x="5111234" y="5163542"/>
              <a:ext cx="1053973" cy="1138241"/>
            </a:xfrm>
            <a:prstGeom prst="roundRect">
              <a:avLst/>
            </a:prstGeom>
            <a:solidFill>
              <a:schemeClr val="accent2">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Subtitle 2">
            <a:extLst>
              <a:ext uri="{FF2B5EF4-FFF2-40B4-BE49-F238E27FC236}">
                <a16:creationId xmlns:a16="http://schemas.microsoft.com/office/drawing/2014/main" id="{AF8A2551-646E-487E-9ED2-E3B5AB80A965}"/>
              </a:ext>
            </a:extLst>
          </p:cNvPr>
          <p:cNvSpPr txBox="1">
            <a:spLocks/>
          </p:cNvSpPr>
          <p:nvPr/>
        </p:nvSpPr>
        <p:spPr>
          <a:xfrm>
            <a:off x="644640" y="3222126"/>
            <a:ext cx="2505989" cy="11723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vi-VN" sz="4000" b="1" dirty="0">
                <a:latin typeface="+mj-lt"/>
              </a:rPr>
              <a:t>NỘI DUNG</a:t>
            </a:r>
            <a:endParaRPr lang="en-US" sz="4000" b="1" dirty="0">
              <a:latin typeface="+mj-lt"/>
            </a:endParaRPr>
          </a:p>
        </p:txBody>
      </p:sp>
      <p:sp>
        <p:nvSpPr>
          <p:cNvPr id="24" name="TextBox 23">
            <a:extLst>
              <a:ext uri="{FF2B5EF4-FFF2-40B4-BE49-F238E27FC236}">
                <a16:creationId xmlns:a16="http://schemas.microsoft.com/office/drawing/2014/main" id="{534FEF3B-686C-4EB7-B857-43DE491C9F8A}"/>
              </a:ext>
            </a:extLst>
          </p:cNvPr>
          <p:cNvSpPr txBox="1"/>
          <p:nvPr/>
        </p:nvSpPr>
        <p:spPr>
          <a:xfrm>
            <a:off x="5259088" y="3282070"/>
            <a:ext cx="1186329" cy="769441"/>
          </a:xfrm>
          <a:prstGeom prst="rect">
            <a:avLst/>
          </a:prstGeom>
          <a:noFill/>
        </p:spPr>
        <p:txBody>
          <a:bodyPr wrap="square" rtlCol="0">
            <a:spAutoFit/>
          </a:bodyPr>
          <a:lstStyle/>
          <a:p>
            <a:r>
              <a:rPr lang="vi-VN" sz="4400" dirty="0">
                <a:solidFill>
                  <a:schemeClr val="bg1"/>
                </a:solidFill>
              </a:rPr>
              <a:t>2</a:t>
            </a:r>
            <a:endParaRPr lang="en-US" sz="4400" dirty="0">
              <a:solidFill>
                <a:schemeClr val="bg1"/>
              </a:solidFill>
            </a:endParaRPr>
          </a:p>
        </p:txBody>
      </p:sp>
      <p:sp>
        <p:nvSpPr>
          <p:cNvPr id="31" name="TextBox 30">
            <a:extLst>
              <a:ext uri="{FF2B5EF4-FFF2-40B4-BE49-F238E27FC236}">
                <a16:creationId xmlns:a16="http://schemas.microsoft.com/office/drawing/2014/main" id="{0BFD1CD6-119A-42EC-8D3F-7AB011341342}"/>
              </a:ext>
            </a:extLst>
          </p:cNvPr>
          <p:cNvSpPr txBox="1"/>
          <p:nvPr/>
        </p:nvSpPr>
        <p:spPr>
          <a:xfrm>
            <a:off x="5284358" y="5335568"/>
            <a:ext cx="1186329" cy="769441"/>
          </a:xfrm>
          <a:prstGeom prst="rect">
            <a:avLst/>
          </a:prstGeom>
          <a:noFill/>
        </p:spPr>
        <p:txBody>
          <a:bodyPr wrap="square" rtlCol="0">
            <a:spAutoFit/>
          </a:bodyPr>
          <a:lstStyle/>
          <a:p>
            <a:r>
              <a:rPr lang="vi-VN" sz="4400" dirty="0">
                <a:solidFill>
                  <a:schemeClr val="bg1"/>
                </a:solidFill>
              </a:rPr>
              <a:t>3</a:t>
            </a:r>
            <a:endParaRPr lang="en-US" sz="4400" dirty="0">
              <a:solidFill>
                <a:schemeClr val="bg1"/>
              </a:solidFill>
            </a:endParaRPr>
          </a:p>
        </p:txBody>
      </p:sp>
    </p:spTree>
    <p:extLst>
      <p:ext uri="{BB962C8B-B14F-4D97-AF65-F5344CB8AC3E}">
        <p14:creationId xmlns:p14="http://schemas.microsoft.com/office/powerpoint/2010/main" val="424265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000"/>
                                        <p:tgtEl>
                                          <p:spTgt spid="1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1000" fill="hold"/>
                                        <p:tgtEl>
                                          <p:spTgt spid="33"/>
                                        </p:tgtEl>
                                        <p:attrNameLst>
                                          <p:attrName>ppt_x</p:attrName>
                                        </p:attrNameLst>
                                      </p:cBhvr>
                                      <p:tavLst>
                                        <p:tav tm="0">
                                          <p:val>
                                            <p:strVal val="#ppt_x"/>
                                          </p:val>
                                        </p:tav>
                                        <p:tav tm="100000">
                                          <p:val>
                                            <p:strVal val="#ppt_x"/>
                                          </p:val>
                                        </p:tav>
                                      </p:tavLst>
                                    </p:anim>
                                    <p:anim calcmode="lin" valueType="num">
                                      <p:cBhvr additive="base">
                                        <p:cTn id="30" dur="1000" fill="hold"/>
                                        <p:tgtEl>
                                          <p:spTgt spid="33"/>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2" presetClass="entr" presetSubtype="4"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 calcmode="lin" valueType="num">
                                      <p:cBhvr additive="base">
                                        <p:cTn id="34" dur="1000" fill="hold"/>
                                        <p:tgtEl>
                                          <p:spTgt spid="34"/>
                                        </p:tgtEl>
                                        <p:attrNameLst>
                                          <p:attrName>ppt_x</p:attrName>
                                        </p:attrNameLst>
                                      </p:cBhvr>
                                      <p:tavLst>
                                        <p:tav tm="0">
                                          <p:val>
                                            <p:strVal val="#ppt_x"/>
                                          </p:val>
                                        </p:tav>
                                        <p:tav tm="100000">
                                          <p:val>
                                            <p:strVal val="#ppt_x"/>
                                          </p:val>
                                        </p:tav>
                                      </p:tavLst>
                                    </p:anim>
                                    <p:anim calcmode="lin" valueType="num">
                                      <p:cBhvr additive="base">
                                        <p:cTn id="35" dur="1000" fill="hold"/>
                                        <p:tgtEl>
                                          <p:spTgt spid="34"/>
                                        </p:tgtEl>
                                        <p:attrNameLst>
                                          <p:attrName>ppt_y</p:attrName>
                                        </p:attrNameLst>
                                      </p:cBhvr>
                                      <p:tavLst>
                                        <p:tav tm="0">
                                          <p:val>
                                            <p:strVal val="1+#ppt_h/2"/>
                                          </p:val>
                                        </p:tav>
                                        <p:tav tm="100000">
                                          <p:val>
                                            <p:strVal val="#ppt_y"/>
                                          </p:val>
                                        </p:tav>
                                      </p:tavLst>
                                    </p:anim>
                                  </p:childTnLst>
                                </p:cTn>
                              </p:par>
                            </p:childTnLst>
                          </p:cTn>
                        </p:par>
                        <p:par>
                          <p:cTn id="36" fill="hold">
                            <p:stCondLst>
                              <p:cond delay="4500"/>
                            </p:stCondLst>
                            <p:childTnLst>
                              <p:par>
                                <p:cTn id="37" presetID="2" presetClass="entr" presetSubtype="4"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1000" fill="hold"/>
                                        <p:tgtEl>
                                          <p:spTgt spid="36"/>
                                        </p:tgtEl>
                                        <p:attrNameLst>
                                          <p:attrName>ppt_x</p:attrName>
                                        </p:attrNameLst>
                                      </p:cBhvr>
                                      <p:tavLst>
                                        <p:tav tm="0">
                                          <p:val>
                                            <p:strVal val="#ppt_x"/>
                                          </p:val>
                                        </p:tav>
                                        <p:tav tm="100000">
                                          <p:val>
                                            <p:strVal val="#ppt_x"/>
                                          </p:val>
                                        </p:tav>
                                      </p:tavLst>
                                    </p:anim>
                                    <p:anim calcmode="lin" valueType="num">
                                      <p:cBhvr additive="base">
                                        <p:cTn id="40" dur="10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FAE5979-6F51-444C-A0DD-04857AC6787B}"/>
              </a:ext>
            </a:extLst>
          </p:cNvPr>
          <p:cNvGrpSpPr/>
          <p:nvPr/>
        </p:nvGrpSpPr>
        <p:grpSpPr>
          <a:xfrm>
            <a:off x="1145594" y="1031594"/>
            <a:ext cx="2794866" cy="5492645"/>
            <a:chOff x="1007113" y="1031594"/>
            <a:chExt cx="2794866" cy="5492645"/>
          </a:xfrm>
          <a:solidFill>
            <a:schemeClr val="bg1">
              <a:lumMod val="95000"/>
            </a:schemeClr>
          </a:solidFill>
        </p:grpSpPr>
        <p:sp>
          <p:nvSpPr>
            <p:cNvPr id="11" name="Freeform: Shape 10">
              <a:extLst>
                <a:ext uri="{FF2B5EF4-FFF2-40B4-BE49-F238E27FC236}">
                  <a16:creationId xmlns:a16="http://schemas.microsoft.com/office/drawing/2014/main" id="{B8CBA62F-C369-46AE-B47B-B968AF4594FA}"/>
                </a:ext>
              </a:extLst>
            </p:cNvPr>
            <p:cNvSpPr/>
            <p:nvPr/>
          </p:nvSpPr>
          <p:spPr>
            <a:xfrm>
              <a:off x="1155503" y="1031594"/>
              <a:ext cx="2646476" cy="5492645"/>
            </a:xfrm>
            <a:custGeom>
              <a:avLst/>
              <a:gdLst>
                <a:gd name="connsiteX0" fmla="*/ 0 w 2646476"/>
                <a:gd name="connsiteY0" fmla="*/ 0 h 5492645"/>
                <a:gd name="connsiteX1" fmla="*/ 183751 w 2646476"/>
                <a:gd name="connsiteY1" fmla="*/ 9305 h 5492645"/>
                <a:gd name="connsiteX2" fmla="*/ 2646476 w 2646476"/>
                <a:gd name="connsiteY2" fmla="*/ 2746322 h 5492645"/>
                <a:gd name="connsiteX3" fmla="*/ 183751 w 2646476"/>
                <a:gd name="connsiteY3" fmla="*/ 5483339 h 5492645"/>
                <a:gd name="connsiteX4" fmla="*/ 0 w 2646476"/>
                <a:gd name="connsiteY4" fmla="*/ 5492645 h 5492645"/>
                <a:gd name="connsiteX5" fmla="*/ 0 w 2646476"/>
                <a:gd name="connsiteY5" fmla="*/ 5279497 h 5492645"/>
                <a:gd name="connsiteX6" fmla="*/ 161958 w 2646476"/>
                <a:gd name="connsiteY6" fmla="*/ 5271292 h 5492645"/>
                <a:gd name="connsiteX7" fmla="*/ 2433329 w 2646476"/>
                <a:gd name="connsiteY7" fmla="*/ 2746322 h 5492645"/>
                <a:gd name="connsiteX8" fmla="*/ 161958 w 2646476"/>
                <a:gd name="connsiteY8" fmla="*/ 221352 h 5492645"/>
                <a:gd name="connsiteX9" fmla="*/ 0 w 2646476"/>
                <a:gd name="connsiteY9" fmla="*/ 213148 h 549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46476" h="5492645">
                  <a:moveTo>
                    <a:pt x="0" y="0"/>
                  </a:moveTo>
                  <a:lnTo>
                    <a:pt x="183751" y="9305"/>
                  </a:lnTo>
                  <a:cubicBezTo>
                    <a:pt x="1567027" y="150195"/>
                    <a:pt x="2646476" y="1321831"/>
                    <a:pt x="2646476" y="2746322"/>
                  </a:cubicBezTo>
                  <a:cubicBezTo>
                    <a:pt x="2646476" y="4170813"/>
                    <a:pt x="1567027" y="5342449"/>
                    <a:pt x="183751" y="5483339"/>
                  </a:cubicBezTo>
                  <a:lnTo>
                    <a:pt x="0" y="5492645"/>
                  </a:lnTo>
                  <a:lnTo>
                    <a:pt x="0" y="5279497"/>
                  </a:lnTo>
                  <a:lnTo>
                    <a:pt x="161958" y="5271292"/>
                  </a:lnTo>
                  <a:cubicBezTo>
                    <a:pt x="1437753" y="5141318"/>
                    <a:pt x="2433329" y="4060454"/>
                    <a:pt x="2433329" y="2746322"/>
                  </a:cubicBezTo>
                  <a:cubicBezTo>
                    <a:pt x="2433329" y="1432191"/>
                    <a:pt x="1437753" y="351327"/>
                    <a:pt x="161958" y="221352"/>
                  </a:cubicBezTo>
                  <a:lnTo>
                    <a:pt x="0" y="213148"/>
                  </a:lnTo>
                  <a:close/>
                </a:path>
              </a:pathLst>
            </a:cu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3" name="Oval 12">
              <a:extLst>
                <a:ext uri="{FF2B5EF4-FFF2-40B4-BE49-F238E27FC236}">
                  <a16:creationId xmlns:a16="http://schemas.microsoft.com/office/drawing/2014/main" id="{AF80B1D6-581F-4DA2-BF1F-123148544FBD}"/>
                </a:ext>
              </a:extLst>
            </p:cNvPr>
            <p:cNvSpPr/>
            <p:nvPr/>
          </p:nvSpPr>
          <p:spPr>
            <a:xfrm>
              <a:off x="1075057" y="1031595"/>
              <a:ext cx="296779" cy="23243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0FF2A604-D6D9-40C9-B4FA-E76CADE70D7F}"/>
                </a:ext>
              </a:extLst>
            </p:cNvPr>
            <p:cNvSpPr/>
            <p:nvPr/>
          </p:nvSpPr>
          <p:spPr>
            <a:xfrm>
              <a:off x="1007113" y="6291809"/>
              <a:ext cx="296779" cy="23243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Oval 16">
            <a:extLst>
              <a:ext uri="{FF2B5EF4-FFF2-40B4-BE49-F238E27FC236}">
                <a16:creationId xmlns:a16="http://schemas.microsoft.com/office/drawing/2014/main" id="{5CCF84E1-1301-4A76-8CD9-D7FB019832FF}"/>
              </a:ext>
            </a:extLst>
          </p:cNvPr>
          <p:cNvSpPr/>
          <p:nvPr/>
        </p:nvSpPr>
        <p:spPr>
          <a:xfrm>
            <a:off x="3447402" y="3439499"/>
            <a:ext cx="717176" cy="676835"/>
          </a:xfrm>
          <a:prstGeom prst="ellipse">
            <a:avLst/>
          </a:prstGeom>
          <a:solidFill>
            <a:schemeClr val="accent1">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DB4AD56-B625-4540-ABCE-686F0C4CF0D1}"/>
              </a:ext>
            </a:extLst>
          </p:cNvPr>
          <p:cNvSpPr/>
          <p:nvPr/>
        </p:nvSpPr>
        <p:spPr>
          <a:xfrm>
            <a:off x="2258634" y="1264025"/>
            <a:ext cx="717176" cy="676835"/>
          </a:xfrm>
          <a:prstGeom prst="ellipse">
            <a:avLst/>
          </a:prstGeom>
          <a:solidFill>
            <a:schemeClr val="accent6">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72E23332-D8E7-4C62-BD8A-990E03C23AF6}"/>
              </a:ext>
            </a:extLst>
          </p:cNvPr>
          <p:cNvSpPr/>
          <p:nvPr/>
        </p:nvSpPr>
        <p:spPr>
          <a:xfrm>
            <a:off x="2258634" y="5593975"/>
            <a:ext cx="717176" cy="676835"/>
          </a:xfrm>
          <a:prstGeom prst="ellipse">
            <a:avLst/>
          </a:prstGeom>
          <a:solidFill>
            <a:schemeClr val="accent2">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971EF2B1-68DB-4CC6-A4E7-2204F32BECCB}"/>
              </a:ext>
            </a:extLst>
          </p:cNvPr>
          <p:cNvGrpSpPr/>
          <p:nvPr/>
        </p:nvGrpSpPr>
        <p:grpSpPr>
          <a:xfrm>
            <a:off x="4841674" y="2771437"/>
            <a:ext cx="6705685" cy="2066783"/>
            <a:chOff x="4968381" y="1031594"/>
            <a:chExt cx="6982987" cy="1119692"/>
          </a:xfrm>
        </p:grpSpPr>
        <p:sp>
          <p:nvSpPr>
            <p:cNvPr id="21" name="Rectangle: Rounded Corners 20">
              <a:extLst>
                <a:ext uri="{FF2B5EF4-FFF2-40B4-BE49-F238E27FC236}">
                  <a16:creationId xmlns:a16="http://schemas.microsoft.com/office/drawing/2014/main" id="{EC32614B-FDF3-41A7-BC5C-A9644285851A}"/>
                </a:ext>
              </a:extLst>
            </p:cNvPr>
            <p:cNvSpPr/>
            <p:nvPr/>
          </p:nvSpPr>
          <p:spPr>
            <a:xfrm>
              <a:off x="5747060" y="1031594"/>
              <a:ext cx="6204308" cy="976721"/>
            </a:xfrm>
            <a:prstGeom prst="roundRect">
              <a:avLst>
                <a:gd name="adj" fmla="val 50000"/>
              </a:avLst>
            </a:prstGeom>
            <a:solidFill>
              <a:schemeClr val="accent6">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dirty="0"/>
                <a:t>MỞ ĐẦU</a:t>
              </a:r>
              <a:endParaRPr lang="en-US" sz="5400" dirty="0"/>
            </a:p>
          </p:txBody>
        </p:sp>
        <p:grpSp>
          <p:nvGrpSpPr>
            <p:cNvPr id="32" name="Group 31">
              <a:extLst>
                <a:ext uri="{FF2B5EF4-FFF2-40B4-BE49-F238E27FC236}">
                  <a16:creationId xmlns:a16="http://schemas.microsoft.com/office/drawing/2014/main" id="{34C8C729-2AE3-4A81-99DE-EDC96A04716C}"/>
                </a:ext>
              </a:extLst>
            </p:cNvPr>
            <p:cNvGrpSpPr/>
            <p:nvPr/>
          </p:nvGrpSpPr>
          <p:grpSpPr>
            <a:xfrm>
              <a:off x="4968381" y="1189897"/>
              <a:ext cx="1718940" cy="961389"/>
              <a:chOff x="4968381" y="1189897"/>
              <a:chExt cx="1718940" cy="961389"/>
            </a:xfrm>
          </p:grpSpPr>
          <p:sp>
            <p:nvSpPr>
              <p:cNvPr id="20" name="Rectangle: Rounded Corners 19">
                <a:extLst>
                  <a:ext uri="{FF2B5EF4-FFF2-40B4-BE49-F238E27FC236}">
                    <a16:creationId xmlns:a16="http://schemas.microsoft.com/office/drawing/2014/main" id="{0CA1BACC-5D43-485C-A422-57F843AE2650}"/>
                  </a:ext>
                </a:extLst>
              </p:cNvPr>
              <p:cNvSpPr/>
              <p:nvPr/>
            </p:nvSpPr>
            <p:spPr>
              <a:xfrm rot="18768202">
                <a:off x="5375282" y="782996"/>
                <a:ext cx="855503" cy="1669306"/>
              </a:xfrm>
              <a:prstGeom prst="roundRect">
                <a:avLst/>
              </a:prstGeom>
              <a:solidFill>
                <a:schemeClr val="accent6">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CC2B5FC-29AE-412C-9037-20CDEC4A0450}"/>
                  </a:ext>
                </a:extLst>
              </p:cNvPr>
              <p:cNvSpPr txBox="1"/>
              <p:nvPr/>
            </p:nvSpPr>
            <p:spPr>
              <a:xfrm>
                <a:off x="5500992" y="1381845"/>
                <a:ext cx="1186329" cy="769441"/>
              </a:xfrm>
              <a:prstGeom prst="rect">
                <a:avLst/>
              </a:prstGeom>
              <a:noFill/>
            </p:spPr>
            <p:txBody>
              <a:bodyPr wrap="square" rtlCol="0">
                <a:spAutoFit/>
              </a:bodyPr>
              <a:lstStyle/>
              <a:p>
                <a:r>
                  <a:rPr lang="vi-VN" sz="4400" dirty="0">
                    <a:solidFill>
                      <a:schemeClr val="bg1"/>
                    </a:solidFill>
                  </a:rPr>
                  <a:t>1</a:t>
                </a:r>
                <a:endParaRPr lang="en-US" sz="4400" dirty="0">
                  <a:solidFill>
                    <a:schemeClr val="bg1"/>
                  </a:solidFill>
                </a:endParaRPr>
              </a:p>
            </p:txBody>
          </p:sp>
        </p:grpSp>
      </p:grpSp>
      <p:sp>
        <p:nvSpPr>
          <p:cNvPr id="37" name="Subtitle 2">
            <a:extLst>
              <a:ext uri="{FF2B5EF4-FFF2-40B4-BE49-F238E27FC236}">
                <a16:creationId xmlns:a16="http://schemas.microsoft.com/office/drawing/2014/main" id="{AF8A2551-646E-487E-9ED2-E3B5AB80A965}"/>
              </a:ext>
            </a:extLst>
          </p:cNvPr>
          <p:cNvSpPr txBox="1">
            <a:spLocks/>
          </p:cNvSpPr>
          <p:nvPr/>
        </p:nvSpPr>
        <p:spPr>
          <a:xfrm>
            <a:off x="644640" y="3222126"/>
            <a:ext cx="2505989" cy="11723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vi-VN" sz="4000" b="1" dirty="0">
                <a:latin typeface="+mj-lt"/>
              </a:rPr>
              <a:t>NỘI DUNG</a:t>
            </a:r>
            <a:endParaRPr lang="en-US" sz="4000" b="1" dirty="0">
              <a:latin typeface="+mj-lt"/>
            </a:endParaRPr>
          </a:p>
        </p:txBody>
      </p:sp>
      <p:pic>
        <p:nvPicPr>
          <p:cNvPr id="2" name="Picture 1">
            <a:extLst>
              <a:ext uri="{FF2B5EF4-FFF2-40B4-BE49-F238E27FC236}">
                <a16:creationId xmlns:a16="http://schemas.microsoft.com/office/drawing/2014/main" id="{192C34F9-48D8-428D-B75E-81493E34DE9B}"/>
              </a:ext>
            </a:extLst>
          </p:cNvPr>
          <p:cNvPicPr>
            <a:picLocks noChangeAspect="1"/>
          </p:cNvPicPr>
          <p:nvPr/>
        </p:nvPicPr>
        <p:blipFill>
          <a:blip r:embed="rId2"/>
          <a:stretch>
            <a:fillRect/>
          </a:stretch>
        </p:blipFill>
        <p:spPr>
          <a:xfrm>
            <a:off x="1" y="-19610"/>
            <a:ext cx="1145594" cy="955426"/>
          </a:xfrm>
          <a:prstGeom prst="rect">
            <a:avLst/>
          </a:prstGeom>
        </p:spPr>
      </p:pic>
    </p:spTree>
    <p:extLst>
      <p:ext uri="{BB962C8B-B14F-4D97-AF65-F5344CB8AC3E}">
        <p14:creationId xmlns:p14="http://schemas.microsoft.com/office/powerpoint/2010/main" val="298376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000"/>
                                        <p:tgtEl>
                                          <p:spTgt spid="1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31" presetClass="entr" presetSubtype="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 calcmode="lin" valueType="num">
                                      <p:cBhvr>
                                        <p:cTn id="28" dur="1000" fill="hold"/>
                                        <p:tgtEl>
                                          <p:spTgt spid="33"/>
                                        </p:tgtEl>
                                        <p:attrNameLst>
                                          <p:attrName>ppt_w</p:attrName>
                                        </p:attrNameLst>
                                      </p:cBhvr>
                                      <p:tavLst>
                                        <p:tav tm="0">
                                          <p:val>
                                            <p:fltVal val="0"/>
                                          </p:val>
                                        </p:tav>
                                        <p:tav tm="100000">
                                          <p:val>
                                            <p:strVal val="#ppt_w"/>
                                          </p:val>
                                        </p:tav>
                                      </p:tavLst>
                                    </p:anim>
                                    <p:anim calcmode="lin" valueType="num">
                                      <p:cBhvr>
                                        <p:cTn id="29" dur="1000" fill="hold"/>
                                        <p:tgtEl>
                                          <p:spTgt spid="33"/>
                                        </p:tgtEl>
                                        <p:attrNameLst>
                                          <p:attrName>ppt_h</p:attrName>
                                        </p:attrNameLst>
                                      </p:cBhvr>
                                      <p:tavLst>
                                        <p:tav tm="0">
                                          <p:val>
                                            <p:fltVal val="0"/>
                                          </p:val>
                                        </p:tav>
                                        <p:tav tm="100000">
                                          <p:val>
                                            <p:strVal val="#ppt_h"/>
                                          </p:val>
                                        </p:tav>
                                      </p:tavLst>
                                    </p:anim>
                                    <p:anim calcmode="lin" valueType="num">
                                      <p:cBhvr>
                                        <p:cTn id="30" dur="1000" fill="hold"/>
                                        <p:tgtEl>
                                          <p:spTgt spid="33"/>
                                        </p:tgtEl>
                                        <p:attrNameLst>
                                          <p:attrName>style.rotation</p:attrName>
                                        </p:attrNameLst>
                                      </p:cBhvr>
                                      <p:tavLst>
                                        <p:tav tm="0">
                                          <p:val>
                                            <p:fltVal val="90"/>
                                          </p:val>
                                        </p:tav>
                                        <p:tav tm="100000">
                                          <p:val>
                                            <p:fltVal val="0"/>
                                          </p:val>
                                        </p:tav>
                                      </p:tavLst>
                                    </p:anim>
                                    <p:animEffect transition="in" filter="fade">
                                      <p:cBhvr>
                                        <p:cTn id="31"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cxnSp>
        <p:nvCxnSpPr>
          <p:cNvPr id="5" name="Straight Arrow Connector 4">
            <a:extLst>
              <a:ext uri="{FF2B5EF4-FFF2-40B4-BE49-F238E27FC236}">
                <a16:creationId xmlns:a16="http://schemas.microsoft.com/office/drawing/2014/main" id="{5F5E5FB7-D13D-46DF-A6C1-04B7D5DCE8D0}"/>
              </a:ext>
            </a:extLst>
          </p:cNvPr>
          <p:cNvCxnSpPr/>
          <p:nvPr/>
        </p:nvCxnSpPr>
        <p:spPr>
          <a:xfrm>
            <a:off x="0" y="2841812"/>
            <a:ext cx="1470212" cy="0"/>
          </a:xfrm>
          <a:prstGeom prst="straightConnector1">
            <a:avLst/>
          </a:prstGeom>
          <a:ln w="5715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 name="Circle: Hollow 6">
            <a:extLst>
              <a:ext uri="{FF2B5EF4-FFF2-40B4-BE49-F238E27FC236}">
                <a16:creationId xmlns:a16="http://schemas.microsoft.com/office/drawing/2014/main" id="{0330FD09-1C25-433F-ABED-A794BEAEC762}"/>
              </a:ext>
            </a:extLst>
          </p:cNvPr>
          <p:cNvSpPr/>
          <p:nvPr/>
        </p:nvSpPr>
        <p:spPr>
          <a:xfrm>
            <a:off x="1470211" y="1416424"/>
            <a:ext cx="2761130" cy="2734234"/>
          </a:xfrm>
          <a:prstGeom prst="donut">
            <a:avLst>
              <a:gd name="adj" fmla="val 4549"/>
            </a:avLst>
          </a:prstGeom>
          <a:solidFill>
            <a:srgbClr val="E0423E"/>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TextBox 9">
            <a:extLst>
              <a:ext uri="{FF2B5EF4-FFF2-40B4-BE49-F238E27FC236}">
                <a16:creationId xmlns:a16="http://schemas.microsoft.com/office/drawing/2014/main" id="{5289DCEB-C731-402B-9C77-CFA74D8B095E}"/>
              </a:ext>
            </a:extLst>
          </p:cNvPr>
          <p:cNvSpPr txBox="1"/>
          <p:nvPr/>
        </p:nvSpPr>
        <p:spPr>
          <a:xfrm>
            <a:off x="2326343" y="2200946"/>
            <a:ext cx="1739152" cy="1200329"/>
          </a:xfrm>
          <a:prstGeom prst="rect">
            <a:avLst/>
          </a:prstGeom>
          <a:noFill/>
        </p:spPr>
        <p:txBody>
          <a:bodyPr wrap="square">
            <a:spAutoFit/>
          </a:bodyPr>
          <a:lstStyle/>
          <a:p>
            <a:r>
              <a:rPr lang="vi-VN" sz="3600" dirty="0"/>
              <a:t>MỞ ĐẦU</a:t>
            </a:r>
            <a:endParaRPr lang="en-US" sz="3600" dirty="0"/>
          </a:p>
        </p:txBody>
      </p:sp>
      <p:sp>
        <p:nvSpPr>
          <p:cNvPr id="14" name="Oval 13">
            <a:extLst>
              <a:ext uri="{FF2B5EF4-FFF2-40B4-BE49-F238E27FC236}">
                <a16:creationId xmlns:a16="http://schemas.microsoft.com/office/drawing/2014/main" id="{D6D36681-5D51-40AF-8EB7-A3D877EDC8C2}"/>
              </a:ext>
            </a:extLst>
          </p:cNvPr>
          <p:cNvSpPr/>
          <p:nvPr/>
        </p:nvSpPr>
        <p:spPr>
          <a:xfrm>
            <a:off x="5638800" y="630600"/>
            <a:ext cx="914400" cy="914400"/>
          </a:xfrm>
          <a:prstGeom prst="ellipse">
            <a:avLst/>
          </a:prstGeom>
          <a:solidFill>
            <a:schemeClr val="accent2">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t>1</a:t>
            </a:r>
            <a:endParaRPr lang="en-US" sz="4000" dirty="0"/>
          </a:p>
        </p:txBody>
      </p:sp>
      <p:sp>
        <p:nvSpPr>
          <p:cNvPr id="15" name="Oval 14">
            <a:extLst>
              <a:ext uri="{FF2B5EF4-FFF2-40B4-BE49-F238E27FC236}">
                <a16:creationId xmlns:a16="http://schemas.microsoft.com/office/drawing/2014/main" id="{AB65D0E8-1D96-4509-875E-8996C9BC3C4E}"/>
              </a:ext>
            </a:extLst>
          </p:cNvPr>
          <p:cNvSpPr/>
          <p:nvPr/>
        </p:nvSpPr>
        <p:spPr>
          <a:xfrm>
            <a:off x="5688105" y="2087612"/>
            <a:ext cx="914400" cy="914400"/>
          </a:xfrm>
          <a:prstGeom prst="ellipse">
            <a:avLst/>
          </a:prstGeom>
          <a:solidFill>
            <a:schemeClr val="accent2">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t>2</a:t>
            </a:r>
            <a:endParaRPr lang="en-US" sz="4000" dirty="0"/>
          </a:p>
        </p:txBody>
      </p:sp>
      <p:sp>
        <p:nvSpPr>
          <p:cNvPr id="16" name="Oval 15">
            <a:extLst>
              <a:ext uri="{FF2B5EF4-FFF2-40B4-BE49-F238E27FC236}">
                <a16:creationId xmlns:a16="http://schemas.microsoft.com/office/drawing/2014/main" id="{8A290C6B-F105-41D4-8672-016DCA97EC00}"/>
              </a:ext>
            </a:extLst>
          </p:cNvPr>
          <p:cNvSpPr/>
          <p:nvPr/>
        </p:nvSpPr>
        <p:spPr>
          <a:xfrm>
            <a:off x="5638800" y="3488212"/>
            <a:ext cx="914400" cy="914400"/>
          </a:xfrm>
          <a:prstGeom prst="ellipse">
            <a:avLst/>
          </a:prstGeom>
          <a:solidFill>
            <a:schemeClr val="accent2">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t>3</a:t>
            </a:r>
            <a:endParaRPr lang="en-US" sz="4000" dirty="0"/>
          </a:p>
        </p:txBody>
      </p:sp>
      <p:sp>
        <p:nvSpPr>
          <p:cNvPr id="17" name="Oval 16">
            <a:extLst>
              <a:ext uri="{FF2B5EF4-FFF2-40B4-BE49-F238E27FC236}">
                <a16:creationId xmlns:a16="http://schemas.microsoft.com/office/drawing/2014/main" id="{683CD281-320F-43BB-B117-6649833FFEF7}"/>
              </a:ext>
            </a:extLst>
          </p:cNvPr>
          <p:cNvSpPr/>
          <p:nvPr/>
        </p:nvSpPr>
        <p:spPr>
          <a:xfrm>
            <a:off x="5638800" y="5070953"/>
            <a:ext cx="914400" cy="914400"/>
          </a:xfrm>
          <a:prstGeom prst="ellipse">
            <a:avLst/>
          </a:prstGeom>
          <a:solidFill>
            <a:schemeClr val="accent2">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t>4</a:t>
            </a:r>
            <a:endParaRPr lang="en-US" sz="4000" dirty="0"/>
          </a:p>
        </p:txBody>
      </p:sp>
      <p:cxnSp>
        <p:nvCxnSpPr>
          <p:cNvPr id="19" name="Straight Arrow Connector 18">
            <a:extLst>
              <a:ext uri="{FF2B5EF4-FFF2-40B4-BE49-F238E27FC236}">
                <a16:creationId xmlns:a16="http://schemas.microsoft.com/office/drawing/2014/main" id="{3B5B384A-E68C-468C-8F52-D4058FB5E3B7}"/>
              </a:ext>
            </a:extLst>
          </p:cNvPr>
          <p:cNvCxnSpPr>
            <a:cxnSpLocks/>
            <a:stCxn id="7" idx="6"/>
            <a:endCxn id="14" idx="2"/>
          </p:cNvCxnSpPr>
          <p:nvPr/>
        </p:nvCxnSpPr>
        <p:spPr>
          <a:xfrm flipV="1">
            <a:off x="4231341" y="1087800"/>
            <a:ext cx="1407459" cy="1695741"/>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1C21F8A-1529-4B09-A8B6-7863C8E78D08}"/>
              </a:ext>
            </a:extLst>
          </p:cNvPr>
          <p:cNvCxnSpPr>
            <a:cxnSpLocks/>
            <a:stCxn id="7" idx="6"/>
            <a:endCxn id="15" idx="2"/>
          </p:cNvCxnSpPr>
          <p:nvPr/>
        </p:nvCxnSpPr>
        <p:spPr>
          <a:xfrm flipV="1">
            <a:off x="4231341" y="2544812"/>
            <a:ext cx="1456764" cy="238729"/>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65E1D3E-1268-4694-ADE3-D6291C0CBE11}"/>
              </a:ext>
            </a:extLst>
          </p:cNvPr>
          <p:cNvCxnSpPr>
            <a:cxnSpLocks/>
            <a:stCxn id="7" idx="6"/>
            <a:endCxn id="16" idx="2"/>
          </p:cNvCxnSpPr>
          <p:nvPr/>
        </p:nvCxnSpPr>
        <p:spPr>
          <a:xfrm>
            <a:off x="4231341" y="2783541"/>
            <a:ext cx="1407459" cy="1161871"/>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8BAD7DC-940D-41F5-98DB-DD781247D287}"/>
              </a:ext>
            </a:extLst>
          </p:cNvPr>
          <p:cNvCxnSpPr>
            <a:cxnSpLocks/>
            <a:stCxn id="7" idx="6"/>
            <a:endCxn id="17" idx="2"/>
          </p:cNvCxnSpPr>
          <p:nvPr/>
        </p:nvCxnSpPr>
        <p:spPr>
          <a:xfrm>
            <a:off x="4231341" y="2783541"/>
            <a:ext cx="1407459" cy="2744612"/>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D5FF6BAE-6D29-4FE5-B6C3-D5D7052A3EAA}"/>
              </a:ext>
            </a:extLst>
          </p:cNvPr>
          <p:cNvSpPr txBox="1"/>
          <p:nvPr/>
        </p:nvSpPr>
        <p:spPr>
          <a:xfrm>
            <a:off x="6651811" y="467782"/>
            <a:ext cx="4993341" cy="1077218"/>
          </a:xfrm>
          <a:prstGeom prst="rect">
            <a:avLst/>
          </a:prstGeom>
          <a:noFill/>
        </p:spPr>
        <p:txBody>
          <a:bodyPr wrap="square">
            <a:spAutoFit/>
          </a:bodyPr>
          <a:lstStyle/>
          <a:p>
            <a:pPr algn="just"/>
            <a:r>
              <a:rPr lang="vi-VN" sz="1600" b="1" i="0" dirty="0">
                <a:solidFill>
                  <a:srgbClr val="131314"/>
                </a:solidFill>
                <a:effectLst/>
                <a:latin typeface="Times  New Roman"/>
              </a:rPr>
              <a:t>Mục đích:</a:t>
            </a:r>
            <a:r>
              <a:rPr lang="vi-VN" sz="1600" b="0" i="0" dirty="0">
                <a:solidFill>
                  <a:srgbClr val="131314"/>
                </a:solidFill>
                <a:effectLst/>
                <a:latin typeface="Times  New Roman"/>
              </a:rPr>
              <a:t> Phân tích và đánh giá những thay đổi gần đây trong quy trình đấu thầu, nhận diện điểm mạnh/yếu của Chủ đầu tư và Nhà thầu, từ đó đề xuất giải pháp hoàn thiện quy trình, nâng cao hiệu quả, minh bạch và công bằng.</a:t>
            </a:r>
          </a:p>
        </p:txBody>
      </p:sp>
      <p:sp>
        <p:nvSpPr>
          <p:cNvPr id="39" name="TextBox 38">
            <a:extLst>
              <a:ext uri="{FF2B5EF4-FFF2-40B4-BE49-F238E27FC236}">
                <a16:creationId xmlns:a16="http://schemas.microsoft.com/office/drawing/2014/main" id="{B52EDD88-F5F9-4066-8A82-74797D26D428}"/>
              </a:ext>
            </a:extLst>
          </p:cNvPr>
          <p:cNvSpPr txBox="1"/>
          <p:nvPr/>
        </p:nvSpPr>
        <p:spPr>
          <a:xfrm>
            <a:off x="6651811" y="2206258"/>
            <a:ext cx="4993341" cy="338554"/>
          </a:xfrm>
          <a:prstGeom prst="rect">
            <a:avLst/>
          </a:prstGeom>
          <a:noFill/>
        </p:spPr>
        <p:txBody>
          <a:bodyPr wrap="square">
            <a:spAutoFit/>
          </a:bodyPr>
          <a:lstStyle/>
          <a:p>
            <a:r>
              <a:rPr lang="en-US" sz="1600" b="1" i="0" dirty="0" err="1">
                <a:solidFill>
                  <a:srgbClr val="131314"/>
                </a:solidFill>
                <a:effectLst/>
                <a:latin typeface="Times    New Roman"/>
              </a:rPr>
              <a:t>Nhiệm</a:t>
            </a:r>
            <a:r>
              <a:rPr lang="en-US" sz="1600" b="1" i="0" dirty="0">
                <a:solidFill>
                  <a:srgbClr val="131314"/>
                </a:solidFill>
                <a:effectLst/>
                <a:latin typeface="Times    New Roman"/>
              </a:rPr>
              <a:t> </a:t>
            </a:r>
            <a:r>
              <a:rPr lang="vi-VN" sz="1600" b="1" i="0" dirty="0">
                <a:solidFill>
                  <a:srgbClr val="131314"/>
                </a:solidFill>
                <a:effectLst/>
                <a:latin typeface="Times    New Roman"/>
              </a:rPr>
              <a:t>vụ: </a:t>
            </a:r>
            <a:r>
              <a:rPr lang="en-US" sz="1600" b="0" i="0" dirty="0" err="1">
                <a:solidFill>
                  <a:srgbClr val="131314"/>
                </a:solidFill>
                <a:effectLst/>
                <a:latin typeface="Times    New Roman"/>
              </a:rPr>
              <a:t>Tổng</a:t>
            </a:r>
            <a:r>
              <a:rPr lang="en-US" sz="1600" b="0" i="0" dirty="0">
                <a:solidFill>
                  <a:srgbClr val="131314"/>
                </a:solidFill>
                <a:effectLst/>
                <a:latin typeface="Times    New Roman"/>
              </a:rPr>
              <a:t> </a:t>
            </a:r>
            <a:r>
              <a:rPr lang="en-US" sz="1600" b="0" i="0" dirty="0" err="1">
                <a:solidFill>
                  <a:srgbClr val="131314"/>
                </a:solidFill>
                <a:effectLst/>
                <a:latin typeface="Times    New Roman"/>
              </a:rPr>
              <a:t>quan</a:t>
            </a:r>
            <a:r>
              <a:rPr lang="en-US" sz="1600" b="0" i="0" dirty="0">
                <a:solidFill>
                  <a:srgbClr val="131314"/>
                </a:solidFill>
                <a:effectLst/>
                <a:latin typeface="Times    New Roman"/>
              </a:rPr>
              <a:t> </a:t>
            </a:r>
            <a:r>
              <a:rPr lang="en-US" sz="1600" b="0" i="0" dirty="0" err="1">
                <a:solidFill>
                  <a:srgbClr val="131314"/>
                </a:solidFill>
                <a:effectLst/>
                <a:latin typeface="Times    New Roman"/>
              </a:rPr>
              <a:t>lý</a:t>
            </a:r>
            <a:r>
              <a:rPr lang="en-US" sz="1600" b="0" i="0" dirty="0">
                <a:solidFill>
                  <a:srgbClr val="131314"/>
                </a:solidFill>
                <a:effectLst/>
                <a:latin typeface="Times    New Roman"/>
              </a:rPr>
              <a:t> </a:t>
            </a:r>
            <a:r>
              <a:rPr lang="en-US" sz="1600" b="0" i="0" dirty="0" err="1">
                <a:solidFill>
                  <a:srgbClr val="131314"/>
                </a:solidFill>
                <a:effectLst/>
                <a:latin typeface="Times    New Roman"/>
              </a:rPr>
              <a:t>thuyết</a:t>
            </a:r>
            <a:r>
              <a:rPr lang="en-US" sz="1600" b="0" i="0" dirty="0">
                <a:solidFill>
                  <a:srgbClr val="131314"/>
                </a:solidFill>
                <a:effectLst/>
                <a:latin typeface="Times    New Roman"/>
              </a:rPr>
              <a:t> </a:t>
            </a:r>
            <a:r>
              <a:rPr lang="en-US" sz="1600" b="0" i="0" dirty="0" err="1">
                <a:solidFill>
                  <a:srgbClr val="131314"/>
                </a:solidFill>
                <a:effectLst/>
                <a:latin typeface="Times    New Roman"/>
              </a:rPr>
              <a:t>và</a:t>
            </a:r>
            <a:r>
              <a:rPr lang="en-US" sz="1600" b="0" i="0" dirty="0">
                <a:solidFill>
                  <a:srgbClr val="131314"/>
                </a:solidFill>
                <a:effectLst/>
                <a:latin typeface="Times    New Roman"/>
              </a:rPr>
              <a:t> </a:t>
            </a:r>
            <a:r>
              <a:rPr lang="en-US" sz="1600" b="0" i="0" dirty="0" err="1">
                <a:solidFill>
                  <a:srgbClr val="131314"/>
                </a:solidFill>
                <a:effectLst/>
                <a:latin typeface="Times    New Roman"/>
              </a:rPr>
              <a:t>pháp</a:t>
            </a:r>
            <a:r>
              <a:rPr lang="en-US" sz="1600" b="0" i="0" dirty="0">
                <a:solidFill>
                  <a:srgbClr val="131314"/>
                </a:solidFill>
                <a:effectLst/>
                <a:latin typeface="Times    New Roman"/>
              </a:rPr>
              <a:t> </a:t>
            </a:r>
            <a:r>
              <a:rPr lang="en-US" sz="1600" b="0" i="0" dirty="0" err="1">
                <a:solidFill>
                  <a:srgbClr val="131314"/>
                </a:solidFill>
                <a:effectLst/>
                <a:latin typeface="Times    New Roman"/>
              </a:rPr>
              <a:t>lý</a:t>
            </a:r>
            <a:r>
              <a:rPr lang="en-US" sz="1600" b="0" i="0" dirty="0">
                <a:solidFill>
                  <a:srgbClr val="131314"/>
                </a:solidFill>
                <a:effectLst/>
                <a:latin typeface="Times    New Roman"/>
              </a:rPr>
              <a:t> </a:t>
            </a:r>
            <a:r>
              <a:rPr lang="en-US" sz="1600" b="0" i="0" dirty="0" err="1">
                <a:solidFill>
                  <a:srgbClr val="131314"/>
                </a:solidFill>
                <a:effectLst/>
                <a:latin typeface="Times    New Roman"/>
              </a:rPr>
              <a:t>về</a:t>
            </a:r>
            <a:r>
              <a:rPr lang="en-US" sz="1600" b="0" i="0" dirty="0">
                <a:solidFill>
                  <a:srgbClr val="131314"/>
                </a:solidFill>
                <a:effectLst/>
                <a:latin typeface="Times    New Roman"/>
              </a:rPr>
              <a:t> </a:t>
            </a:r>
            <a:r>
              <a:rPr lang="en-US" sz="1600" b="0" i="0" dirty="0" err="1">
                <a:solidFill>
                  <a:srgbClr val="131314"/>
                </a:solidFill>
                <a:effectLst/>
                <a:latin typeface="Times    New Roman"/>
              </a:rPr>
              <a:t>đấu</a:t>
            </a:r>
            <a:r>
              <a:rPr lang="en-US" sz="1600" b="0" i="0" dirty="0">
                <a:solidFill>
                  <a:srgbClr val="131314"/>
                </a:solidFill>
                <a:effectLst/>
                <a:latin typeface="Times    New Roman"/>
              </a:rPr>
              <a:t> </a:t>
            </a:r>
            <a:r>
              <a:rPr lang="en-US" sz="1600" b="0" i="0" dirty="0" err="1">
                <a:solidFill>
                  <a:srgbClr val="131314"/>
                </a:solidFill>
                <a:effectLst/>
                <a:latin typeface="Times    New Roman"/>
              </a:rPr>
              <a:t>thầu</a:t>
            </a:r>
            <a:r>
              <a:rPr lang="en-US" sz="1600" b="0" i="0" dirty="0">
                <a:solidFill>
                  <a:srgbClr val="131314"/>
                </a:solidFill>
                <a:effectLst/>
                <a:latin typeface="Times    New Roman"/>
              </a:rPr>
              <a:t>.</a:t>
            </a:r>
            <a:endParaRPr lang="en-US" sz="1600" dirty="0">
              <a:latin typeface="Times    New Roman"/>
            </a:endParaRPr>
          </a:p>
        </p:txBody>
      </p:sp>
      <p:sp>
        <p:nvSpPr>
          <p:cNvPr id="41" name="TextBox 40">
            <a:extLst>
              <a:ext uri="{FF2B5EF4-FFF2-40B4-BE49-F238E27FC236}">
                <a16:creationId xmlns:a16="http://schemas.microsoft.com/office/drawing/2014/main" id="{00C18C18-86CE-422C-8905-485F52D9F837}"/>
              </a:ext>
            </a:extLst>
          </p:cNvPr>
          <p:cNvSpPr txBox="1"/>
          <p:nvPr/>
        </p:nvSpPr>
        <p:spPr>
          <a:xfrm>
            <a:off x="6678704" y="3519117"/>
            <a:ext cx="4966448" cy="830997"/>
          </a:xfrm>
          <a:prstGeom prst="rect">
            <a:avLst/>
          </a:prstGeom>
          <a:noFill/>
        </p:spPr>
        <p:txBody>
          <a:bodyPr wrap="square">
            <a:spAutoFit/>
          </a:bodyPr>
          <a:lstStyle/>
          <a:p>
            <a:pPr algn="just"/>
            <a:r>
              <a:rPr lang="vi-VN" sz="1600" b="1" i="0" dirty="0">
                <a:solidFill>
                  <a:srgbClr val="131314"/>
                </a:solidFill>
                <a:effectLst/>
                <a:latin typeface="Times  New Roman"/>
              </a:rPr>
              <a:t>Đối tượng:</a:t>
            </a:r>
            <a:r>
              <a:rPr lang="vi-VN" sz="1600" b="0" i="0" dirty="0">
                <a:solidFill>
                  <a:srgbClr val="131314"/>
                </a:solidFill>
                <a:effectLst/>
                <a:latin typeface="Times  New Roman"/>
              </a:rPr>
              <a:t> Sự thay đổi các bước trong hoạt động đấu thầu tại Việt Nam (truyền thống sang qua mạng), tập trung vào Chủ đầu tư và đơn vị tham gia thầu.</a:t>
            </a:r>
          </a:p>
        </p:txBody>
      </p:sp>
      <p:sp>
        <p:nvSpPr>
          <p:cNvPr id="43" name="TextBox 42">
            <a:extLst>
              <a:ext uri="{FF2B5EF4-FFF2-40B4-BE49-F238E27FC236}">
                <a16:creationId xmlns:a16="http://schemas.microsoft.com/office/drawing/2014/main" id="{DFA88640-E943-4A27-B4D1-494112B23D26}"/>
              </a:ext>
            </a:extLst>
          </p:cNvPr>
          <p:cNvSpPr txBox="1"/>
          <p:nvPr/>
        </p:nvSpPr>
        <p:spPr>
          <a:xfrm>
            <a:off x="6705597" y="5235765"/>
            <a:ext cx="4885767" cy="584775"/>
          </a:xfrm>
          <a:prstGeom prst="rect">
            <a:avLst/>
          </a:prstGeom>
          <a:noFill/>
        </p:spPr>
        <p:txBody>
          <a:bodyPr wrap="square">
            <a:spAutoFit/>
          </a:bodyPr>
          <a:lstStyle/>
          <a:p>
            <a:pPr algn="l"/>
            <a:r>
              <a:rPr lang="en-US" sz="1600" b="1" i="0" dirty="0" err="1">
                <a:solidFill>
                  <a:srgbClr val="131314"/>
                </a:solidFill>
                <a:effectLst/>
                <a:latin typeface="Times   New Roman"/>
              </a:rPr>
              <a:t>Phạm</a:t>
            </a:r>
            <a:r>
              <a:rPr lang="en-US" sz="1600" b="1" i="0" dirty="0">
                <a:solidFill>
                  <a:srgbClr val="131314"/>
                </a:solidFill>
                <a:effectLst/>
                <a:latin typeface="Times   New Roman"/>
              </a:rPr>
              <a:t> vi:</a:t>
            </a:r>
            <a:r>
              <a:rPr lang="en-US" sz="1600" b="0" i="0" dirty="0">
                <a:solidFill>
                  <a:srgbClr val="131314"/>
                </a:solidFill>
                <a:effectLst/>
                <a:latin typeface="Times   New Roman"/>
              </a:rPr>
              <a:t> </a:t>
            </a:r>
            <a:r>
              <a:rPr lang="en-US" sz="1600" b="0" i="0" dirty="0" err="1">
                <a:solidFill>
                  <a:srgbClr val="131314"/>
                </a:solidFill>
                <a:effectLst/>
                <a:latin typeface="Times   New Roman"/>
              </a:rPr>
              <a:t>Việt</a:t>
            </a:r>
            <a:r>
              <a:rPr lang="en-US" sz="1600" b="0" i="0" dirty="0">
                <a:solidFill>
                  <a:srgbClr val="131314"/>
                </a:solidFill>
                <a:effectLst/>
                <a:latin typeface="Times   New Roman"/>
              </a:rPr>
              <a:t> Nam, </a:t>
            </a:r>
            <a:r>
              <a:rPr lang="en-US" sz="1600" b="0" i="0" dirty="0" err="1">
                <a:solidFill>
                  <a:srgbClr val="131314"/>
                </a:solidFill>
                <a:effectLst/>
                <a:latin typeface="Times   New Roman"/>
              </a:rPr>
              <a:t>đặc</a:t>
            </a:r>
            <a:r>
              <a:rPr lang="en-US" sz="1600" b="0" i="0" dirty="0">
                <a:solidFill>
                  <a:srgbClr val="131314"/>
                </a:solidFill>
                <a:effectLst/>
                <a:latin typeface="Times   New Roman"/>
              </a:rPr>
              <a:t> </a:t>
            </a:r>
            <a:r>
              <a:rPr lang="en-US" sz="1600" b="0" i="0" dirty="0" err="1">
                <a:solidFill>
                  <a:srgbClr val="131314"/>
                </a:solidFill>
                <a:effectLst/>
                <a:latin typeface="Times   New Roman"/>
              </a:rPr>
              <a:t>biệt</a:t>
            </a:r>
            <a:r>
              <a:rPr lang="en-US" sz="1600" b="0" i="0" dirty="0">
                <a:solidFill>
                  <a:srgbClr val="131314"/>
                </a:solidFill>
                <a:effectLst/>
                <a:latin typeface="Times   New Roman"/>
              </a:rPr>
              <a:t> </a:t>
            </a:r>
            <a:r>
              <a:rPr lang="en-US" sz="1600" b="0" i="0" dirty="0" err="1">
                <a:solidFill>
                  <a:srgbClr val="131314"/>
                </a:solidFill>
                <a:effectLst/>
                <a:latin typeface="Times   New Roman"/>
              </a:rPr>
              <a:t>trên</a:t>
            </a:r>
            <a:r>
              <a:rPr lang="en-US" sz="1600" b="0" i="0" dirty="0">
                <a:solidFill>
                  <a:srgbClr val="131314"/>
                </a:solidFill>
                <a:effectLst/>
                <a:latin typeface="Times   New Roman"/>
              </a:rPr>
              <a:t> </a:t>
            </a:r>
            <a:r>
              <a:rPr lang="en-US" sz="1600" b="0" i="0" dirty="0" err="1">
                <a:solidFill>
                  <a:srgbClr val="131314"/>
                </a:solidFill>
                <a:effectLst/>
                <a:latin typeface="Times   New Roman"/>
              </a:rPr>
              <a:t>Hệ</a:t>
            </a:r>
            <a:r>
              <a:rPr lang="en-US" sz="1600" b="0" i="0" dirty="0">
                <a:solidFill>
                  <a:srgbClr val="131314"/>
                </a:solidFill>
                <a:effectLst/>
                <a:latin typeface="Times   New Roman"/>
              </a:rPr>
              <a:t> </a:t>
            </a:r>
            <a:r>
              <a:rPr lang="en-US" sz="1600" b="0" i="0" dirty="0" err="1">
                <a:solidFill>
                  <a:srgbClr val="131314"/>
                </a:solidFill>
                <a:effectLst/>
                <a:latin typeface="Times   New Roman"/>
              </a:rPr>
              <a:t>thống</a:t>
            </a:r>
            <a:r>
              <a:rPr lang="en-US" sz="1600" b="0" i="0" dirty="0">
                <a:solidFill>
                  <a:srgbClr val="131314"/>
                </a:solidFill>
                <a:effectLst/>
                <a:latin typeface="Times   New Roman"/>
              </a:rPr>
              <a:t> </a:t>
            </a:r>
            <a:r>
              <a:rPr lang="en-US" sz="1600" b="0" i="0" dirty="0" err="1">
                <a:solidFill>
                  <a:srgbClr val="131314"/>
                </a:solidFill>
                <a:effectLst/>
                <a:latin typeface="Times   New Roman"/>
              </a:rPr>
              <a:t>mạng</a:t>
            </a:r>
            <a:r>
              <a:rPr lang="en-US" sz="1600" b="0" i="0" dirty="0">
                <a:solidFill>
                  <a:srgbClr val="131314"/>
                </a:solidFill>
                <a:effectLst/>
                <a:latin typeface="Times   New Roman"/>
              </a:rPr>
              <a:t> </a:t>
            </a:r>
            <a:r>
              <a:rPr lang="en-US" sz="1600" b="0" i="0" dirty="0" err="1">
                <a:solidFill>
                  <a:srgbClr val="131314"/>
                </a:solidFill>
                <a:effectLst/>
                <a:latin typeface="Times   New Roman"/>
              </a:rPr>
              <a:t>đấu</a:t>
            </a:r>
            <a:r>
              <a:rPr lang="en-US" sz="1600" b="0" i="0" dirty="0">
                <a:solidFill>
                  <a:srgbClr val="131314"/>
                </a:solidFill>
                <a:effectLst/>
                <a:latin typeface="Times   New Roman"/>
              </a:rPr>
              <a:t> </a:t>
            </a:r>
            <a:r>
              <a:rPr lang="en-US" sz="1600" b="0" i="0" dirty="0" err="1">
                <a:solidFill>
                  <a:srgbClr val="131314"/>
                </a:solidFill>
                <a:effectLst/>
                <a:latin typeface="Times   New Roman"/>
              </a:rPr>
              <a:t>thầu</a:t>
            </a:r>
            <a:r>
              <a:rPr lang="en-US" sz="1600" b="0" i="0" dirty="0">
                <a:solidFill>
                  <a:srgbClr val="131314"/>
                </a:solidFill>
                <a:effectLst/>
                <a:latin typeface="Times   New Roman"/>
              </a:rPr>
              <a:t> </a:t>
            </a:r>
            <a:r>
              <a:rPr lang="en-US" sz="1600" b="0" i="0" dirty="0" err="1">
                <a:solidFill>
                  <a:srgbClr val="131314"/>
                </a:solidFill>
                <a:effectLst/>
                <a:latin typeface="Times   New Roman"/>
              </a:rPr>
              <a:t>quốc</a:t>
            </a:r>
            <a:r>
              <a:rPr lang="en-US" sz="1600" b="0" i="0" dirty="0">
                <a:solidFill>
                  <a:srgbClr val="131314"/>
                </a:solidFill>
                <a:effectLst/>
                <a:latin typeface="Times   New Roman"/>
              </a:rPr>
              <a:t> </a:t>
            </a:r>
            <a:r>
              <a:rPr lang="en-US" sz="1600" b="0" i="0" dirty="0" err="1">
                <a:solidFill>
                  <a:srgbClr val="131314"/>
                </a:solidFill>
                <a:effectLst/>
                <a:latin typeface="Times   New Roman"/>
              </a:rPr>
              <a:t>gia</a:t>
            </a:r>
            <a:r>
              <a:rPr lang="en-US" sz="1600" b="0" i="0" dirty="0">
                <a:solidFill>
                  <a:srgbClr val="131314"/>
                </a:solidFill>
                <a:effectLst/>
                <a:latin typeface="Times   New Roman"/>
              </a:rPr>
              <a:t>.</a:t>
            </a:r>
          </a:p>
        </p:txBody>
      </p:sp>
      <p:pic>
        <p:nvPicPr>
          <p:cNvPr id="18" name="Picture 17">
            <a:extLst>
              <a:ext uri="{FF2B5EF4-FFF2-40B4-BE49-F238E27FC236}">
                <a16:creationId xmlns:a16="http://schemas.microsoft.com/office/drawing/2014/main" id="{09D83DD8-6E71-4F1C-A3A4-F1CB9B5378B4}"/>
              </a:ext>
            </a:extLst>
          </p:cNvPr>
          <p:cNvPicPr>
            <a:picLocks noChangeAspect="1"/>
          </p:cNvPicPr>
          <p:nvPr/>
        </p:nvPicPr>
        <p:blipFill>
          <a:blip r:embed="rId2"/>
          <a:stretch>
            <a:fillRect/>
          </a:stretch>
        </p:blipFill>
        <p:spPr>
          <a:xfrm>
            <a:off x="1" y="-19610"/>
            <a:ext cx="1145594" cy="955426"/>
          </a:xfrm>
          <a:prstGeom prst="rect">
            <a:avLst/>
          </a:prstGeom>
        </p:spPr>
      </p:pic>
    </p:spTree>
    <p:extLst>
      <p:ext uri="{BB962C8B-B14F-4D97-AF65-F5344CB8AC3E}">
        <p14:creationId xmlns:p14="http://schemas.microsoft.com/office/powerpoint/2010/main" val="233810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7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1000"/>
                                        <p:tgtEl>
                                          <p:spTgt spid="19"/>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heel(1)">
                                      <p:cBhvr>
                                        <p:cTn id="20" dur="3000"/>
                                        <p:tgtEl>
                                          <p:spTgt spid="14"/>
                                        </p:tgtEl>
                                      </p:cBhvr>
                                    </p:animEffect>
                                  </p:childTnLst>
                                </p:cTn>
                              </p:par>
                            </p:childTnLst>
                          </p:cTn>
                        </p:par>
                        <p:par>
                          <p:cTn id="21" fill="hold">
                            <p:stCondLst>
                              <p:cond delay="3000"/>
                            </p:stCondLst>
                            <p:childTnLst>
                              <p:par>
                                <p:cTn id="22" presetID="10"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10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down)">
                                      <p:cBhvr>
                                        <p:cTn id="34" dur="750"/>
                                        <p:tgtEl>
                                          <p:spTgt spid="2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down)">
                                      <p:cBhvr>
                                        <p:cTn id="37" dur="750"/>
                                        <p:tgtEl>
                                          <p:spTgt spid="15"/>
                                        </p:tgtEl>
                                      </p:cBhvr>
                                    </p:animEffect>
                                  </p:childTnLst>
                                </p:cTn>
                              </p:par>
                            </p:childTnLst>
                          </p:cTn>
                        </p:par>
                        <p:par>
                          <p:cTn id="38" fill="hold">
                            <p:stCondLst>
                              <p:cond delay="750"/>
                            </p:stCondLst>
                            <p:childTnLst>
                              <p:par>
                                <p:cTn id="39" presetID="10"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wipe(down)">
                                      <p:cBhvr>
                                        <p:cTn id="46" dur="500"/>
                                        <p:tgtEl>
                                          <p:spTgt spid="26"/>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down)">
                                      <p:cBhvr>
                                        <p:cTn id="49" dur="1000"/>
                                        <p:tgtEl>
                                          <p:spTgt spid="16"/>
                                        </p:tgtEl>
                                      </p:cBhvr>
                                    </p:animEffect>
                                  </p:childTnLst>
                                </p:cTn>
                              </p:par>
                            </p:childTnLst>
                          </p:cTn>
                        </p:par>
                        <p:par>
                          <p:cTn id="50" fill="hold">
                            <p:stCondLst>
                              <p:cond delay="1000"/>
                            </p:stCondLst>
                            <p:childTnLst>
                              <p:par>
                                <p:cTn id="51" presetID="10" presetClass="entr" presetSubtype="0" fill="hold" grpId="0" nodeType="after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fade">
                                      <p:cBhvr>
                                        <p:cTn id="53" dur="75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wipe(down)">
                                      <p:cBhvr>
                                        <p:cTn id="58" dur="500"/>
                                        <p:tgtEl>
                                          <p:spTgt spid="29"/>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75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4" grpId="0" animBg="1"/>
      <p:bldP spid="15" grpId="0" animBg="1"/>
      <p:bldP spid="16" grpId="0" animBg="1"/>
      <p:bldP spid="17" grpId="0" animBg="1"/>
      <p:bldP spid="37" grpId="0"/>
      <p:bldP spid="39" grpId="0"/>
      <p:bldP spid="41"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DA5CBB7-7293-44EA-819F-EC13B035CE2B}"/>
              </a:ext>
            </a:extLst>
          </p:cNvPr>
          <p:cNvSpPr/>
          <p:nvPr/>
        </p:nvSpPr>
        <p:spPr>
          <a:xfrm>
            <a:off x="1873624" y="3496235"/>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7C472C63-0F18-4171-8A37-3A4A466EAD79}"/>
              </a:ext>
            </a:extLst>
          </p:cNvPr>
          <p:cNvGrpSpPr/>
          <p:nvPr/>
        </p:nvGrpSpPr>
        <p:grpSpPr>
          <a:xfrm>
            <a:off x="3508864" y="1278985"/>
            <a:ext cx="2983579" cy="2246728"/>
            <a:chOff x="2892388" y="1279356"/>
            <a:chExt cx="2762454" cy="2149642"/>
          </a:xfrm>
          <a:solidFill>
            <a:schemeClr val="accent1">
              <a:lumMod val="40000"/>
              <a:lumOff val="60000"/>
            </a:schemeClr>
          </a:solidFill>
        </p:grpSpPr>
        <p:sp>
          <p:nvSpPr>
            <p:cNvPr id="22" name="Freeform: Shape 21">
              <a:extLst>
                <a:ext uri="{FF2B5EF4-FFF2-40B4-BE49-F238E27FC236}">
                  <a16:creationId xmlns:a16="http://schemas.microsoft.com/office/drawing/2014/main" id="{C7DB8756-F82B-40E7-96D7-049D5047F9D9}"/>
                </a:ext>
              </a:extLst>
            </p:cNvPr>
            <p:cNvSpPr/>
            <p:nvPr/>
          </p:nvSpPr>
          <p:spPr>
            <a:xfrm>
              <a:off x="2892388" y="1279356"/>
              <a:ext cx="2566737" cy="2149642"/>
            </a:xfrm>
            <a:custGeom>
              <a:avLst/>
              <a:gdLst>
                <a:gd name="connsiteX0" fmla="*/ 2566737 w 2566737"/>
                <a:gd name="connsiteY0" fmla="*/ 0 h 2149642"/>
                <a:gd name="connsiteX1" fmla="*/ 2566737 w 2566737"/>
                <a:gd name="connsiteY1" fmla="*/ 2149642 h 2149642"/>
                <a:gd name="connsiteX2" fmla="*/ 1506361 w 2566737"/>
                <a:gd name="connsiteY2" fmla="*/ 2149642 h 2149642"/>
                <a:gd name="connsiteX3" fmla="*/ 1511253 w 2566737"/>
                <a:gd name="connsiteY3" fmla="*/ 2133746 h 2149642"/>
                <a:gd name="connsiteX4" fmla="*/ 1515979 w 2566737"/>
                <a:gd name="connsiteY4" fmla="*/ 2086462 h 2149642"/>
                <a:gd name="connsiteX5" fmla="*/ 1283368 w 2566737"/>
                <a:gd name="connsiteY5" fmla="*/ 1851845 h 2149642"/>
                <a:gd name="connsiteX6" fmla="*/ 1050757 w 2566737"/>
                <a:gd name="connsiteY6" fmla="*/ 2086462 h 2149642"/>
                <a:gd name="connsiteX7" fmla="*/ 1055483 w 2566737"/>
                <a:gd name="connsiteY7" fmla="*/ 2133746 h 2149642"/>
                <a:gd name="connsiteX8" fmla="*/ 1060375 w 2566737"/>
                <a:gd name="connsiteY8" fmla="*/ 2149642 h 2149642"/>
                <a:gd name="connsiteX9" fmla="*/ 0 w 2566737"/>
                <a:gd name="connsiteY9" fmla="*/ 2149642 h 2149642"/>
                <a:gd name="connsiteX10" fmla="*/ 2566737 w 2566737"/>
                <a:gd name="connsiteY10" fmla="*/ 0 h 214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66737" h="2149642">
                  <a:moveTo>
                    <a:pt x="2566737" y="0"/>
                  </a:moveTo>
                  <a:lnTo>
                    <a:pt x="2566737" y="2149642"/>
                  </a:lnTo>
                  <a:lnTo>
                    <a:pt x="1506361" y="2149642"/>
                  </a:lnTo>
                  <a:lnTo>
                    <a:pt x="1511253" y="2133746"/>
                  </a:lnTo>
                  <a:cubicBezTo>
                    <a:pt x="1514352" y="2118473"/>
                    <a:pt x="1515979" y="2102659"/>
                    <a:pt x="1515979" y="2086462"/>
                  </a:cubicBezTo>
                  <a:cubicBezTo>
                    <a:pt x="1515979" y="1956887"/>
                    <a:pt x="1411836" y="1851845"/>
                    <a:pt x="1283368" y="1851845"/>
                  </a:cubicBezTo>
                  <a:cubicBezTo>
                    <a:pt x="1154900" y="1851845"/>
                    <a:pt x="1050757" y="1956887"/>
                    <a:pt x="1050757" y="2086462"/>
                  </a:cubicBezTo>
                  <a:cubicBezTo>
                    <a:pt x="1050757" y="2102659"/>
                    <a:pt x="1052384" y="2118473"/>
                    <a:pt x="1055483" y="2133746"/>
                  </a:cubicBezTo>
                  <a:lnTo>
                    <a:pt x="1060375" y="2149642"/>
                  </a:lnTo>
                  <a:lnTo>
                    <a:pt x="0" y="2149642"/>
                  </a:lnTo>
                  <a:cubicBezTo>
                    <a:pt x="0" y="962428"/>
                    <a:pt x="1149167" y="0"/>
                    <a:pt x="256673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vi-VN" sz="2400" dirty="0"/>
                <a:t>        </a:t>
              </a:r>
            </a:p>
            <a:p>
              <a:pPr algn="ctr"/>
              <a:r>
                <a:rPr lang="vi-VN" sz="2400" dirty="0"/>
                <a:t>      ĐẤU THẦU</a:t>
              </a:r>
            </a:p>
          </p:txBody>
        </p:sp>
        <p:sp>
          <p:nvSpPr>
            <p:cNvPr id="13" name="Oval 12">
              <a:extLst>
                <a:ext uri="{FF2B5EF4-FFF2-40B4-BE49-F238E27FC236}">
                  <a16:creationId xmlns:a16="http://schemas.microsoft.com/office/drawing/2014/main" id="{65C94B4C-83D3-4048-BBFD-C149A7D1A35F}"/>
                </a:ext>
              </a:extLst>
            </p:cNvPr>
            <p:cNvSpPr/>
            <p:nvPr/>
          </p:nvSpPr>
          <p:spPr>
            <a:xfrm>
              <a:off x="5189621" y="2306051"/>
              <a:ext cx="465221" cy="4692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59E672CE-FDF8-488E-B2ED-9A985820D08A}"/>
              </a:ext>
            </a:extLst>
          </p:cNvPr>
          <p:cNvGrpSpPr/>
          <p:nvPr/>
        </p:nvGrpSpPr>
        <p:grpSpPr>
          <a:xfrm>
            <a:off x="5787343" y="3537576"/>
            <a:ext cx="3124936" cy="2346159"/>
            <a:chOff x="6020119" y="3924959"/>
            <a:chExt cx="2867205" cy="2346159"/>
          </a:xfrm>
        </p:grpSpPr>
        <p:sp>
          <p:nvSpPr>
            <p:cNvPr id="24" name="Freeform: Shape 23">
              <a:extLst>
                <a:ext uri="{FF2B5EF4-FFF2-40B4-BE49-F238E27FC236}">
                  <a16:creationId xmlns:a16="http://schemas.microsoft.com/office/drawing/2014/main" id="{843D6407-6C41-49AF-ADFD-AC3CA67B90DC}"/>
                </a:ext>
              </a:extLst>
            </p:cNvPr>
            <p:cNvSpPr/>
            <p:nvPr/>
          </p:nvSpPr>
          <p:spPr>
            <a:xfrm rot="10800000">
              <a:off x="6320588" y="3924959"/>
              <a:ext cx="2566736" cy="2346159"/>
            </a:xfrm>
            <a:custGeom>
              <a:avLst/>
              <a:gdLst>
                <a:gd name="connsiteX0" fmla="*/ 2566736 w 2566736"/>
                <a:gd name="connsiteY0" fmla="*/ 2346159 h 2346159"/>
                <a:gd name="connsiteX1" fmla="*/ 1514843 w 2566736"/>
                <a:gd name="connsiteY1" fmla="*/ 2346159 h 2346159"/>
                <a:gd name="connsiteX2" fmla="*/ 1515979 w 2566736"/>
                <a:gd name="connsiteY2" fmla="*/ 2334786 h 2346159"/>
                <a:gd name="connsiteX3" fmla="*/ 1283368 w 2566736"/>
                <a:gd name="connsiteY3" fmla="*/ 2100169 h 2346159"/>
                <a:gd name="connsiteX4" fmla="*/ 1050757 w 2566736"/>
                <a:gd name="connsiteY4" fmla="*/ 2334786 h 2346159"/>
                <a:gd name="connsiteX5" fmla="*/ 1051894 w 2566736"/>
                <a:gd name="connsiteY5" fmla="*/ 2346159 h 2346159"/>
                <a:gd name="connsiteX6" fmla="*/ 0 w 2566736"/>
                <a:gd name="connsiteY6" fmla="*/ 2346159 h 2346159"/>
                <a:gd name="connsiteX7" fmla="*/ 2566736 w 2566736"/>
                <a:gd name="connsiteY7" fmla="*/ 0 h 2346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6736" h="2346159">
                  <a:moveTo>
                    <a:pt x="2566736" y="2346159"/>
                  </a:moveTo>
                  <a:lnTo>
                    <a:pt x="1514843" y="2346159"/>
                  </a:lnTo>
                  <a:lnTo>
                    <a:pt x="1515979" y="2334786"/>
                  </a:lnTo>
                  <a:cubicBezTo>
                    <a:pt x="1515979" y="2205211"/>
                    <a:pt x="1411836" y="2100169"/>
                    <a:pt x="1283368" y="2100169"/>
                  </a:cubicBezTo>
                  <a:cubicBezTo>
                    <a:pt x="1154900" y="2100169"/>
                    <a:pt x="1050757" y="2205211"/>
                    <a:pt x="1050757" y="2334786"/>
                  </a:cubicBezTo>
                  <a:lnTo>
                    <a:pt x="1051894" y="2346159"/>
                  </a:lnTo>
                  <a:lnTo>
                    <a:pt x="0" y="2346159"/>
                  </a:lnTo>
                  <a:cubicBezTo>
                    <a:pt x="0" y="1050412"/>
                    <a:pt x="1149167" y="0"/>
                    <a:pt x="256673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Oval 14">
              <a:extLst>
                <a:ext uri="{FF2B5EF4-FFF2-40B4-BE49-F238E27FC236}">
                  <a16:creationId xmlns:a16="http://schemas.microsoft.com/office/drawing/2014/main" id="{C7D17FF8-F52E-4F56-B77C-E24E35E800F8}"/>
                </a:ext>
              </a:extLst>
            </p:cNvPr>
            <p:cNvSpPr/>
            <p:nvPr/>
          </p:nvSpPr>
          <p:spPr>
            <a:xfrm>
              <a:off x="6020119" y="4628804"/>
              <a:ext cx="553141" cy="56346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A136AE7B-A23A-428C-A9E2-7AB7C9AF3687}"/>
              </a:ext>
            </a:extLst>
          </p:cNvPr>
          <p:cNvGrpSpPr/>
          <p:nvPr/>
        </p:nvGrpSpPr>
        <p:grpSpPr>
          <a:xfrm>
            <a:off x="6170357" y="1278985"/>
            <a:ext cx="2741922" cy="2531669"/>
            <a:chOff x="6310334" y="1289626"/>
            <a:chExt cx="2720600" cy="2362617"/>
          </a:xfrm>
          <a:solidFill>
            <a:srgbClr val="FF3399"/>
          </a:solidFill>
        </p:grpSpPr>
        <p:sp>
          <p:nvSpPr>
            <p:cNvPr id="23" name="Freeform: Shape 22">
              <a:extLst>
                <a:ext uri="{FF2B5EF4-FFF2-40B4-BE49-F238E27FC236}">
                  <a16:creationId xmlns:a16="http://schemas.microsoft.com/office/drawing/2014/main" id="{6406C7A2-18A7-418B-A38B-A9C139274C94}"/>
                </a:ext>
              </a:extLst>
            </p:cNvPr>
            <p:cNvSpPr/>
            <p:nvPr/>
          </p:nvSpPr>
          <p:spPr>
            <a:xfrm rot="5400000">
              <a:off x="6605321" y="994639"/>
              <a:ext cx="2130626" cy="2720600"/>
            </a:xfrm>
            <a:custGeom>
              <a:avLst/>
              <a:gdLst>
                <a:gd name="connsiteX0" fmla="*/ 0 w 2149642"/>
                <a:gd name="connsiteY0" fmla="*/ 2566736 h 2566736"/>
                <a:gd name="connsiteX1" fmla="*/ 2149642 w 2149642"/>
                <a:gd name="connsiteY1" fmla="*/ 0 h 2566736"/>
                <a:gd name="connsiteX2" fmla="*/ 2149642 w 2149642"/>
                <a:gd name="connsiteY2" fmla="*/ 2566736 h 2566736"/>
                <a:gd name="connsiteX3" fmla="*/ 1468372 w 2149642"/>
                <a:gd name="connsiteY3" fmla="*/ 2566736 h 2566736"/>
                <a:gd name="connsiteX4" fmla="*/ 1469188 w 2149642"/>
                <a:gd name="connsiteY4" fmla="*/ 2558713 h 2566736"/>
                <a:gd name="connsiteX5" fmla="*/ 1234571 w 2149642"/>
                <a:gd name="connsiteY5" fmla="*/ 2326102 h 2566736"/>
                <a:gd name="connsiteX6" fmla="*/ 999954 w 2149642"/>
                <a:gd name="connsiteY6" fmla="*/ 2558713 h 2566736"/>
                <a:gd name="connsiteX7" fmla="*/ 1000769 w 2149642"/>
                <a:gd name="connsiteY7" fmla="*/ 2566736 h 256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9642" h="2566736">
                  <a:moveTo>
                    <a:pt x="0" y="2566736"/>
                  </a:moveTo>
                  <a:cubicBezTo>
                    <a:pt x="0" y="1149167"/>
                    <a:pt x="962427" y="0"/>
                    <a:pt x="2149642" y="0"/>
                  </a:cubicBezTo>
                  <a:lnTo>
                    <a:pt x="2149642" y="2566736"/>
                  </a:lnTo>
                  <a:lnTo>
                    <a:pt x="1468372" y="2566736"/>
                  </a:lnTo>
                  <a:lnTo>
                    <a:pt x="1469188" y="2558713"/>
                  </a:lnTo>
                  <a:cubicBezTo>
                    <a:pt x="1469188" y="2430245"/>
                    <a:pt x="1364146" y="2326102"/>
                    <a:pt x="1234571" y="2326102"/>
                  </a:cubicBezTo>
                  <a:cubicBezTo>
                    <a:pt x="1104996" y="2326102"/>
                    <a:pt x="999954" y="2430245"/>
                    <a:pt x="999954" y="2558713"/>
                  </a:cubicBezTo>
                  <a:lnTo>
                    <a:pt x="1000769" y="256673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Oval 16">
              <a:extLst>
                <a:ext uri="{FF2B5EF4-FFF2-40B4-BE49-F238E27FC236}">
                  <a16:creationId xmlns:a16="http://schemas.microsoft.com/office/drawing/2014/main" id="{05CD5D50-3207-4FA1-B745-37BA29E0DE81}"/>
                </a:ext>
              </a:extLst>
            </p:cNvPr>
            <p:cNvSpPr/>
            <p:nvPr/>
          </p:nvSpPr>
          <p:spPr>
            <a:xfrm>
              <a:off x="7371345" y="3183009"/>
              <a:ext cx="531737" cy="46923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D816CF5B-EE63-4EBC-8D99-4777A3C1EE89}"/>
              </a:ext>
            </a:extLst>
          </p:cNvPr>
          <p:cNvGrpSpPr/>
          <p:nvPr/>
        </p:nvGrpSpPr>
        <p:grpSpPr>
          <a:xfrm>
            <a:off x="3501972" y="3142536"/>
            <a:ext cx="2641472" cy="2741199"/>
            <a:chOff x="2909629" y="3780198"/>
            <a:chExt cx="2357418" cy="2502292"/>
          </a:xfrm>
          <a:solidFill>
            <a:schemeClr val="accent4">
              <a:lumMod val="60000"/>
              <a:lumOff val="40000"/>
            </a:schemeClr>
          </a:solidFill>
        </p:grpSpPr>
        <p:sp>
          <p:nvSpPr>
            <p:cNvPr id="25" name="Freeform: Shape 24">
              <a:extLst>
                <a:ext uri="{FF2B5EF4-FFF2-40B4-BE49-F238E27FC236}">
                  <a16:creationId xmlns:a16="http://schemas.microsoft.com/office/drawing/2014/main" id="{28ED214B-0B03-4D91-90A6-14EAE4BFE1F2}"/>
                </a:ext>
              </a:extLst>
            </p:cNvPr>
            <p:cNvSpPr/>
            <p:nvPr/>
          </p:nvSpPr>
          <p:spPr>
            <a:xfrm rot="16200000">
              <a:off x="3008199" y="4023643"/>
              <a:ext cx="2160277" cy="2357418"/>
            </a:xfrm>
            <a:custGeom>
              <a:avLst/>
              <a:gdLst>
                <a:gd name="connsiteX0" fmla="*/ 2346159 w 2346159"/>
                <a:gd name="connsiteY0" fmla="*/ 0 h 2566737"/>
                <a:gd name="connsiteX1" fmla="*/ 2346159 w 2346159"/>
                <a:gd name="connsiteY1" fmla="*/ 2566737 h 2566737"/>
                <a:gd name="connsiteX2" fmla="*/ 1600528 w 2346159"/>
                <a:gd name="connsiteY2" fmla="*/ 2566737 h 2566737"/>
                <a:gd name="connsiteX3" fmla="*/ 1602800 w 2346159"/>
                <a:gd name="connsiteY3" fmla="*/ 2559483 h 2566737"/>
                <a:gd name="connsiteX4" fmla="*/ 1607566 w 2346159"/>
                <a:gd name="connsiteY4" fmla="*/ 2512603 h 2566737"/>
                <a:gd name="connsiteX5" fmla="*/ 1372949 w 2346159"/>
                <a:gd name="connsiteY5" fmla="*/ 2279992 h 2566737"/>
                <a:gd name="connsiteX6" fmla="*/ 1138332 w 2346159"/>
                <a:gd name="connsiteY6" fmla="*/ 2512603 h 2566737"/>
                <a:gd name="connsiteX7" fmla="*/ 1143099 w 2346159"/>
                <a:gd name="connsiteY7" fmla="*/ 2559483 h 2566737"/>
                <a:gd name="connsiteX8" fmla="*/ 1145370 w 2346159"/>
                <a:gd name="connsiteY8" fmla="*/ 2566737 h 2566737"/>
                <a:gd name="connsiteX9" fmla="*/ 0 w 2346159"/>
                <a:gd name="connsiteY9" fmla="*/ 2566737 h 2566737"/>
                <a:gd name="connsiteX10" fmla="*/ 2346159 w 2346159"/>
                <a:gd name="connsiteY10" fmla="*/ 0 h 2566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6159" h="2566737">
                  <a:moveTo>
                    <a:pt x="2346159" y="0"/>
                  </a:moveTo>
                  <a:lnTo>
                    <a:pt x="2346159" y="2566737"/>
                  </a:lnTo>
                  <a:lnTo>
                    <a:pt x="1600528" y="2566737"/>
                  </a:lnTo>
                  <a:lnTo>
                    <a:pt x="1602800" y="2559483"/>
                  </a:lnTo>
                  <a:cubicBezTo>
                    <a:pt x="1605925" y="2544340"/>
                    <a:pt x="1607566" y="2528662"/>
                    <a:pt x="1607566" y="2512603"/>
                  </a:cubicBezTo>
                  <a:cubicBezTo>
                    <a:pt x="1607566" y="2384135"/>
                    <a:pt x="1502524" y="2279992"/>
                    <a:pt x="1372949" y="2279992"/>
                  </a:cubicBezTo>
                  <a:cubicBezTo>
                    <a:pt x="1243374" y="2279992"/>
                    <a:pt x="1138332" y="2384135"/>
                    <a:pt x="1138332" y="2512603"/>
                  </a:cubicBezTo>
                  <a:cubicBezTo>
                    <a:pt x="1138332" y="2528662"/>
                    <a:pt x="1139974" y="2544340"/>
                    <a:pt x="1143099" y="2559483"/>
                  </a:cubicBezTo>
                  <a:lnTo>
                    <a:pt x="1145370" y="2566737"/>
                  </a:lnTo>
                  <a:lnTo>
                    <a:pt x="0" y="2566737"/>
                  </a:lnTo>
                  <a:cubicBezTo>
                    <a:pt x="0" y="1149168"/>
                    <a:pt x="1050411" y="0"/>
                    <a:pt x="234615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Oval 18">
              <a:extLst>
                <a:ext uri="{FF2B5EF4-FFF2-40B4-BE49-F238E27FC236}">
                  <a16:creationId xmlns:a16="http://schemas.microsoft.com/office/drawing/2014/main" id="{47FA2C32-2F46-4F5E-9965-2DF4C9E2215C}"/>
                </a:ext>
              </a:extLst>
            </p:cNvPr>
            <p:cNvSpPr/>
            <p:nvPr/>
          </p:nvSpPr>
          <p:spPr>
            <a:xfrm>
              <a:off x="3893945" y="3780198"/>
              <a:ext cx="541584" cy="46901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79DACF82-4B82-4C26-A917-7EB41CC4470E}"/>
              </a:ext>
            </a:extLst>
          </p:cNvPr>
          <p:cNvSpPr txBox="1"/>
          <p:nvPr/>
        </p:nvSpPr>
        <p:spPr>
          <a:xfrm>
            <a:off x="0" y="1043880"/>
            <a:ext cx="3573311" cy="2481833"/>
          </a:xfrm>
          <a:prstGeom prst="rect">
            <a:avLst/>
          </a:prstGeom>
          <a:noFill/>
        </p:spPr>
        <p:txBody>
          <a:bodyPr wrap="square">
            <a:spAutoFit/>
          </a:bodyPr>
          <a:lstStyle/>
          <a:p>
            <a:pPr indent="457200" algn="just">
              <a:lnSpc>
                <a:spcPct val="107000"/>
              </a:lnSpc>
              <a:spcAft>
                <a:spcPts val="800"/>
              </a:spcAft>
            </a:pPr>
            <a:r>
              <a:rPr lang="vi-VN" sz="1600" dirty="0">
                <a:latin typeface="Times New Roman" panose="02020603050405020304" pitchFamily="18" charset="0"/>
                <a:ea typeface="Calibri" panose="020F0502020204030204" pitchFamily="34" charset="0"/>
                <a:cs typeface="Times New Roman" panose="02020603050405020304" pitchFamily="18" charset="0"/>
              </a:rPr>
              <a:t>Q</a:t>
            </a:r>
            <a:r>
              <a:rPr lang="vi-VN" sz="1600" dirty="0">
                <a:effectLst/>
                <a:latin typeface="Times New Roman" panose="02020603050405020304" pitchFamily="18" charset="0"/>
                <a:ea typeface="Calibri" panose="020F0502020204030204" pitchFamily="34" charset="0"/>
                <a:cs typeface="Times New Roman" panose="02020603050405020304" pitchFamily="18" charset="0"/>
              </a:rPr>
              <a:t>uá trình lựa chọn nhà thầu để ký kết và thực hiện hợp đồng cung cấp dịch vụ tư vấn, dịch vụ phi tư vấn, mua sắm hàng hóa, xây lắp; lựa chọn nhà đầu tư để ký kết và thực hiện hợp đồng dự án đầu tư theo hình thức đối tác công tư, dự án đầu tư có sử dụng đất trên cơ sở bảo đảm cạnh tranh, công bằng, minh bằng và hiệu quả kinh tế</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Box 35">
            <a:extLst>
              <a:ext uri="{FF2B5EF4-FFF2-40B4-BE49-F238E27FC236}">
                <a16:creationId xmlns:a16="http://schemas.microsoft.com/office/drawing/2014/main" id="{D586D31A-55B7-403A-B534-AE77571F6F14}"/>
              </a:ext>
            </a:extLst>
          </p:cNvPr>
          <p:cNvSpPr txBox="1"/>
          <p:nvPr/>
        </p:nvSpPr>
        <p:spPr>
          <a:xfrm>
            <a:off x="8605901" y="1422406"/>
            <a:ext cx="3669174" cy="1200329"/>
          </a:xfrm>
          <a:prstGeom prst="rect">
            <a:avLst/>
          </a:prstGeom>
          <a:noFill/>
        </p:spPr>
        <p:txBody>
          <a:bodyPr wrap="square">
            <a:spAutoFit/>
          </a:bodyPr>
          <a:lstStyle/>
          <a:p>
            <a:pPr algn="just"/>
            <a:r>
              <a:rPr lang="vi-VN" dirty="0">
                <a:latin typeface="Times New Roman" panose="02020603050405020304" pitchFamily="18" charset="0"/>
                <a:ea typeface="Calibri" panose="020F0502020204030204" pitchFamily="34" charset="0"/>
              </a:rPr>
              <a:t>H</a:t>
            </a:r>
            <a:r>
              <a:rPr lang="vi-VN" sz="1800" dirty="0">
                <a:effectLst/>
                <a:latin typeface="Times New Roman" panose="02020603050405020304" pitchFamily="18" charset="0"/>
                <a:ea typeface="Calibri" panose="020F0502020204030204" pitchFamily="34" charset="0"/>
              </a:rPr>
              <a:t>ình thức đấu thầu được diễn ra công khai tại địa điểm cố định, với sự có mặt đầy đủ của các bên gồm: chủ đầu tư/bên mời thầu, bên dự thầu</a:t>
            </a:r>
            <a:endParaRPr lang="en-US" dirty="0"/>
          </a:p>
        </p:txBody>
      </p:sp>
      <p:sp>
        <p:nvSpPr>
          <p:cNvPr id="38" name="TextBox 37">
            <a:extLst>
              <a:ext uri="{FF2B5EF4-FFF2-40B4-BE49-F238E27FC236}">
                <a16:creationId xmlns:a16="http://schemas.microsoft.com/office/drawing/2014/main" id="{3BB31733-6E0F-465E-931C-E2C726C40472}"/>
              </a:ext>
            </a:extLst>
          </p:cNvPr>
          <p:cNvSpPr txBox="1"/>
          <p:nvPr/>
        </p:nvSpPr>
        <p:spPr>
          <a:xfrm>
            <a:off x="655559" y="4847317"/>
            <a:ext cx="3043187" cy="966803"/>
          </a:xfrm>
          <a:prstGeom prst="rect">
            <a:avLst/>
          </a:prstGeom>
          <a:noFill/>
        </p:spPr>
        <p:txBody>
          <a:bodyPr wrap="square">
            <a:spAutoFit/>
          </a:bodyPr>
          <a:lstStyle/>
          <a:p>
            <a:pPr indent="457200" algn="just">
              <a:lnSpc>
                <a:spcPct val="107000"/>
              </a:lnSpc>
              <a:spcAft>
                <a:spcPts val="800"/>
              </a:spcAft>
            </a:pPr>
            <a:r>
              <a:rPr lang="vi-VN" dirty="0">
                <a:latin typeface="Times New Roman" panose="02020603050405020304" pitchFamily="18" charset="0"/>
                <a:ea typeface="Calibri" panose="020F0502020204030204" pitchFamily="34" charset="0"/>
                <a:cs typeface="Times New Roman" panose="02020603050405020304" pitchFamily="18" charset="0"/>
              </a:rPr>
              <a:t>V</a:t>
            </a: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iệc thực hiện hoạt động đấu thầu trên Hệ thống mạng đấu thầu quốc gia.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0" name="TextBox 39">
            <a:extLst>
              <a:ext uri="{FF2B5EF4-FFF2-40B4-BE49-F238E27FC236}">
                <a16:creationId xmlns:a16="http://schemas.microsoft.com/office/drawing/2014/main" id="{484B87B9-DCB5-4E22-BD9F-1878493B9F54}"/>
              </a:ext>
            </a:extLst>
          </p:cNvPr>
          <p:cNvSpPr txBox="1"/>
          <p:nvPr/>
        </p:nvSpPr>
        <p:spPr>
          <a:xfrm>
            <a:off x="8756292" y="3892741"/>
            <a:ext cx="3435707" cy="2744982"/>
          </a:xfrm>
          <a:prstGeom prst="rect">
            <a:avLst/>
          </a:prstGeom>
          <a:noFill/>
        </p:spPr>
        <p:txBody>
          <a:bodyPr wrap="square">
            <a:spAutoFit/>
          </a:bodyPr>
          <a:lstStyle/>
          <a:p>
            <a:pPr indent="457200" algn="just">
              <a:lnSpc>
                <a:spcPct val="107000"/>
              </a:lnSpc>
              <a:spcAft>
                <a:spcPts val="800"/>
              </a:spcAft>
            </a:pPr>
            <a:r>
              <a:rPr lang="vi-VN" sz="1800" dirty="0">
                <a:effectLst/>
                <a:latin typeface="Times New Roman" panose="02020603050405020304" pitchFamily="18" charset="0"/>
                <a:ea typeface="Calibri" panose="020F0502020204030204" pitchFamily="34" charset="0"/>
                <a:cs typeface="Times New Roman" panose="02020603050405020304" pitchFamily="18" charset="0"/>
              </a:rPr>
              <a:t>Hệ thống công nghệ thông tin do cơ quan quản lý nhà nước về hoạt động đấu thầu xây dựng và quản lý nhằm mục đích thống nhất quản lý thông tin về đấu thầu và thực hiện đấu thầu qua mạng. Hệ thống mạng đấu thầu quốc gia có địa chỉ: </a:t>
            </a:r>
            <a:r>
              <a:rPr lang="vi-VN" sz="1800" i="1"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https://muasamcong.mpi.gov.vn</a:t>
            </a:r>
            <a:r>
              <a:rPr lang="vi-VN" sz="1800" i="1" u="sng"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1" name="Rectangle 1">
            <a:extLst>
              <a:ext uri="{FF2B5EF4-FFF2-40B4-BE49-F238E27FC236}">
                <a16:creationId xmlns:a16="http://schemas.microsoft.com/office/drawing/2014/main" id="{4150A6CA-0581-4083-8ED3-96259431092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2" name="Rectangle 2">
            <a:extLst>
              <a:ext uri="{FF2B5EF4-FFF2-40B4-BE49-F238E27FC236}">
                <a16:creationId xmlns:a16="http://schemas.microsoft.com/office/drawing/2014/main" id="{55956BD4-74A3-4630-BAFC-A8B2A4AC2481}"/>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4" name="TextBox 43">
            <a:extLst>
              <a:ext uri="{FF2B5EF4-FFF2-40B4-BE49-F238E27FC236}">
                <a16:creationId xmlns:a16="http://schemas.microsoft.com/office/drawing/2014/main" id="{A708210A-A1D3-43B0-85C7-7503FD2833F7}"/>
              </a:ext>
            </a:extLst>
          </p:cNvPr>
          <p:cNvSpPr txBox="1"/>
          <p:nvPr/>
        </p:nvSpPr>
        <p:spPr>
          <a:xfrm>
            <a:off x="6608782" y="2311539"/>
            <a:ext cx="1880780" cy="830997"/>
          </a:xfrm>
          <a:prstGeom prst="rect">
            <a:avLst/>
          </a:prstGeom>
          <a:noFill/>
        </p:spPr>
        <p:txBody>
          <a:bodyPr wrap="square">
            <a:spAutoFit/>
          </a:bodyPr>
          <a:lstStyle/>
          <a:p>
            <a:r>
              <a:rPr lang="vi-VN" sz="2400" dirty="0"/>
              <a:t>ĐẤU THẦU </a:t>
            </a:r>
          </a:p>
          <a:p>
            <a:r>
              <a:rPr lang="vi-VN" sz="2400" dirty="0"/>
              <a:t>TRỰC TIẾP</a:t>
            </a:r>
            <a:endParaRPr lang="en-US" sz="2400" dirty="0"/>
          </a:p>
        </p:txBody>
      </p:sp>
      <p:sp>
        <p:nvSpPr>
          <p:cNvPr id="46" name="TextBox 45">
            <a:extLst>
              <a:ext uri="{FF2B5EF4-FFF2-40B4-BE49-F238E27FC236}">
                <a16:creationId xmlns:a16="http://schemas.microsoft.com/office/drawing/2014/main" id="{B2116EC4-3FD8-4843-B19D-1ABFD70CDCBC}"/>
              </a:ext>
            </a:extLst>
          </p:cNvPr>
          <p:cNvSpPr txBox="1"/>
          <p:nvPr/>
        </p:nvSpPr>
        <p:spPr>
          <a:xfrm>
            <a:off x="4086273" y="4051373"/>
            <a:ext cx="1936377" cy="830997"/>
          </a:xfrm>
          <a:prstGeom prst="rect">
            <a:avLst/>
          </a:prstGeom>
          <a:noFill/>
        </p:spPr>
        <p:txBody>
          <a:bodyPr wrap="square">
            <a:spAutoFit/>
          </a:bodyPr>
          <a:lstStyle/>
          <a:p>
            <a:r>
              <a:rPr lang="vi-VN" sz="2400" dirty="0"/>
              <a:t>ĐẤU THẦU QUA MẠNG</a:t>
            </a:r>
            <a:endParaRPr lang="en-US" sz="2400" dirty="0"/>
          </a:p>
        </p:txBody>
      </p:sp>
      <p:sp>
        <p:nvSpPr>
          <p:cNvPr id="48" name="TextBox 47">
            <a:extLst>
              <a:ext uri="{FF2B5EF4-FFF2-40B4-BE49-F238E27FC236}">
                <a16:creationId xmlns:a16="http://schemas.microsoft.com/office/drawing/2014/main" id="{5D666B47-7AEB-4828-857B-D8932661F566}"/>
              </a:ext>
            </a:extLst>
          </p:cNvPr>
          <p:cNvSpPr txBox="1"/>
          <p:nvPr/>
        </p:nvSpPr>
        <p:spPr>
          <a:xfrm>
            <a:off x="6390205" y="3945812"/>
            <a:ext cx="1885859" cy="1200329"/>
          </a:xfrm>
          <a:prstGeom prst="rect">
            <a:avLst/>
          </a:prstGeom>
          <a:noFill/>
        </p:spPr>
        <p:txBody>
          <a:bodyPr wrap="square">
            <a:spAutoFit/>
          </a:bodyPr>
          <a:lstStyle/>
          <a:p>
            <a:r>
              <a:rPr lang="vi-VN" sz="2400" dirty="0"/>
              <a:t>HT MẠNG ĐẤU THẦU QG</a:t>
            </a:r>
            <a:endParaRPr lang="en-US" sz="2400" dirty="0"/>
          </a:p>
        </p:txBody>
      </p:sp>
      <p:sp>
        <p:nvSpPr>
          <p:cNvPr id="2" name="TextBox 1">
            <a:extLst>
              <a:ext uri="{FF2B5EF4-FFF2-40B4-BE49-F238E27FC236}">
                <a16:creationId xmlns:a16="http://schemas.microsoft.com/office/drawing/2014/main" id="{81B183BD-56B6-4D08-BE0F-35B51FCF60AA}"/>
              </a:ext>
            </a:extLst>
          </p:cNvPr>
          <p:cNvSpPr txBox="1"/>
          <p:nvPr/>
        </p:nvSpPr>
        <p:spPr>
          <a:xfrm>
            <a:off x="3331231" y="239695"/>
            <a:ext cx="7124700" cy="707886"/>
          </a:xfrm>
          <a:prstGeom prst="rect">
            <a:avLst/>
          </a:prstGeom>
          <a:noFill/>
        </p:spPr>
        <p:txBody>
          <a:bodyPr wrap="square" rtlCol="0">
            <a:spAutoFit/>
          </a:bodyPr>
          <a:lstStyle/>
          <a:p>
            <a:r>
              <a:rPr lang="vi-VN" sz="4000" b="1" dirty="0">
                <a:latin typeface="+mj-lt"/>
              </a:rPr>
              <a:t>KHÁI NIỆM VỀ ĐẤU THẦU</a:t>
            </a:r>
            <a:endParaRPr lang="en-US" sz="4000" b="1" dirty="0">
              <a:latin typeface="+mj-lt"/>
            </a:endParaRPr>
          </a:p>
        </p:txBody>
      </p:sp>
      <p:pic>
        <p:nvPicPr>
          <p:cNvPr id="27" name="Picture 26">
            <a:extLst>
              <a:ext uri="{FF2B5EF4-FFF2-40B4-BE49-F238E27FC236}">
                <a16:creationId xmlns:a16="http://schemas.microsoft.com/office/drawing/2014/main" id="{85E0DC72-BCE2-47A6-BDD7-3E43DB838BB6}"/>
              </a:ext>
            </a:extLst>
          </p:cNvPr>
          <p:cNvPicPr>
            <a:picLocks noChangeAspect="1"/>
          </p:cNvPicPr>
          <p:nvPr/>
        </p:nvPicPr>
        <p:blipFill>
          <a:blip r:embed="rId3"/>
          <a:stretch>
            <a:fillRect/>
          </a:stretch>
        </p:blipFill>
        <p:spPr>
          <a:xfrm>
            <a:off x="1" y="-19610"/>
            <a:ext cx="1145594" cy="955426"/>
          </a:xfrm>
          <a:prstGeom prst="rect">
            <a:avLst/>
          </a:prstGeom>
        </p:spPr>
      </p:pic>
    </p:spTree>
    <p:extLst>
      <p:ext uri="{BB962C8B-B14F-4D97-AF65-F5344CB8AC3E}">
        <p14:creationId xmlns:p14="http://schemas.microsoft.com/office/powerpoint/2010/main" val="364369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nodePh="1">
                                  <p:stCondLst>
                                    <p:cond delay="0"/>
                                  </p:stCondLst>
                                  <p:endCondLst>
                                    <p:cond evt="begin" delay="0">
                                      <p:tn val="15"/>
                                    </p:cond>
                                  </p:end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ppt_x"/>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ppt_x"/>
                                          </p:val>
                                        </p:tav>
                                        <p:tav tm="100000">
                                          <p:val>
                                            <p:strVal val="#ppt_x"/>
                                          </p:val>
                                        </p:tav>
                                      </p:tavLst>
                                    </p:anim>
                                    <p:anim calcmode="lin" valueType="num">
                                      <p:cBhvr additive="base">
                                        <p:cTn id="23" dur="500" fill="hold"/>
                                        <p:tgtEl>
                                          <p:spTgt spid="3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500" fill="hold"/>
                                        <p:tgtEl>
                                          <p:spTgt spid="46"/>
                                        </p:tgtEl>
                                        <p:attrNameLst>
                                          <p:attrName>ppt_x</p:attrName>
                                        </p:attrNameLst>
                                      </p:cBhvr>
                                      <p:tavLst>
                                        <p:tav tm="0">
                                          <p:val>
                                            <p:strVal val="#ppt_x"/>
                                          </p:val>
                                        </p:tav>
                                        <p:tav tm="100000">
                                          <p:val>
                                            <p:strVal val="#ppt_x"/>
                                          </p:val>
                                        </p:tav>
                                      </p:tavLst>
                                    </p:anim>
                                    <p:anim calcmode="lin" valueType="num">
                                      <p:cBhvr additive="base">
                                        <p:cTn id="28" dur="500" fill="hold"/>
                                        <p:tgtEl>
                                          <p:spTgt spid="46"/>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additive="base">
                                        <p:cTn id="32" dur="500" fill="hold"/>
                                        <p:tgtEl>
                                          <p:spTgt spid="30"/>
                                        </p:tgtEl>
                                        <p:attrNameLst>
                                          <p:attrName>ppt_x</p:attrName>
                                        </p:attrNameLst>
                                      </p:cBhvr>
                                      <p:tavLst>
                                        <p:tav tm="0">
                                          <p:val>
                                            <p:strVal val="#ppt_x"/>
                                          </p:val>
                                        </p:tav>
                                        <p:tav tm="100000">
                                          <p:val>
                                            <p:strVal val="#ppt_x"/>
                                          </p:val>
                                        </p:tav>
                                      </p:tavLst>
                                    </p:anim>
                                    <p:anim calcmode="lin" valueType="num">
                                      <p:cBhvr additive="base">
                                        <p:cTn id="33" dur="500" fill="hold"/>
                                        <p:tgtEl>
                                          <p:spTgt spid="30"/>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childTnLst>
                                </p:cTn>
                              </p:par>
                            </p:childTnLst>
                          </p:cTn>
                        </p:par>
                        <p:par>
                          <p:cTn id="44" fill="hold">
                            <p:stCondLst>
                              <p:cond delay="1000"/>
                            </p:stCondLst>
                            <p:childTnLst>
                              <p:par>
                                <p:cTn id="45" presetID="10"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childTnLst>
                                </p:cTn>
                              </p:par>
                            </p:childTnLst>
                          </p:cTn>
                        </p:par>
                        <p:par>
                          <p:cTn id="52" fill="hold">
                            <p:stCondLst>
                              <p:cond delay="3000"/>
                            </p:stCondLst>
                            <p:childTnLst>
                              <p:par>
                                <p:cTn id="53" presetID="10" presetClass="entr" presetSubtype="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p:bldP spid="38" grpId="0"/>
      <p:bldP spid="40" grpId="0"/>
      <p:bldP spid="44" grpId="0"/>
      <p:bldP spid="46" grpId="0"/>
      <p:bldP spid="4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FAE5979-6F51-444C-A0DD-04857AC6787B}"/>
              </a:ext>
            </a:extLst>
          </p:cNvPr>
          <p:cNvGrpSpPr/>
          <p:nvPr/>
        </p:nvGrpSpPr>
        <p:grpSpPr>
          <a:xfrm>
            <a:off x="1145594" y="1031594"/>
            <a:ext cx="2794866" cy="5492645"/>
            <a:chOff x="1007113" y="1031594"/>
            <a:chExt cx="2794866" cy="5492645"/>
          </a:xfrm>
          <a:solidFill>
            <a:schemeClr val="bg1">
              <a:lumMod val="95000"/>
            </a:schemeClr>
          </a:solidFill>
        </p:grpSpPr>
        <p:sp>
          <p:nvSpPr>
            <p:cNvPr id="11" name="Freeform: Shape 10">
              <a:extLst>
                <a:ext uri="{FF2B5EF4-FFF2-40B4-BE49-F238E27FC236}">
                  <a16:creationId xmlns:a16="http://schemas.microsoft.com/office/drawing/2014/main" id="{B8CBA62F-C369-46AE-B47B-B968AF4594FA}"/>
                </a:ext>
              </a:extLst>
            </p:cNvPr>
            <p:cNvSpPr/>
            <p:nvPr/>
          </p:nvSpPr>
          <p:spPr>
            <a:xfrm>
              <a:off x="1155503" y="1031594"/>
              <a:ext cx="2646476" cy="5492645"/>
            </a:xfrm>
            <a:custGeom>
              <a:avLst/>
              <a:gdLst>
                <a:gd name="connsiteX0" fmla="*/ 0 w 2646476"/>
                <a:gd name="connsiteY0" fmla="*/ 0 h 5492645"/>
                <a:gd name="connsiteX1" fmla="*/ 183751 w 2646476"/>
                <a:gd name="connsiteY1" fmla="*/ 9305 h 5492645"/>
                <a:gd name="connsiteX2" fmla="*/ 2646476 w 2646476"/>
                <a:gd name="connsiteY2" fmla="*/ 2746322 h 5492645"/>
                <a:gd name="connsiteX3" fmla="*/ 183751 w 2646476"/>
                <a:gd name="connsiteY3" fmla="*/ 5483339 h 5492645"/>
                <a:gd name="connsiteX4" fmla="*/ 0 w 2646476"/>
                <a:gd name="connsiteY4" fmla="*/ 5492645 h 5492645"/>
                <a:gd name="connsiteX5" fmla="*/ 0 w 2646476"/>
                <a:gd name="connsiteY5" fmla="*/ 5279497 h 5492645"/>
                <a:gd name="connsiteX6" fmla="*/ 161958 w 2646476"/>
                <a:gd name="connsiteY6" fmla="*/ 5271292 h 5492645"/>
                <a:gd name="connsiteX7" fmla="*/ 2433329 w 2646476"/>
                <a:gd name="connsiteY7" fmla="*/ 2746322 h 5492645"/>
                <a:gd name="connsiteX8" fmla="*/ 161958 w 2646476"/>
                <a:gd name="connsiteY8" fmla="*/ 221352 h 5492645"/>
                <a:gd name="connsiteX9" fmla="*/ 0 w 2646476"/>
                <a:gd name="connsiteY9" fmla="*/ 213148 h 5492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46476" h="5492645">
                  <a:moveTo>
                    <a:pt x="0" y="0"/>
                  </a:moveTo>
                  <a:lnTo>
                    <a:pt x="183751" y="9305"/>
                  </a:lnTo>
                  <a:cubicBezTo>
                    <a:pt x="1567027" y="150195"/>
                    <a:pt x="2646476" y="1321831"/>
                    <a:pt x="2646476" y="2746322"/>
                  </a:cubicBezTo>
                  <a:cubicBezTo>
                    <a:pt x="2646476" y="4170813"/>
                    <a:pt x="1567027" y="5342449"/>
                    <a:pt x="183751" y="5483339"/>
                  </a:cubicBezTo>
                  <a:lnTo>
                    <a:pt x="0" y="5492645"/>
                  </a:lnTo>
                  <a:lnTo>
                    <a:pt x="0" y="5279497"/>
                  </a:lnTo>
                  <a:lnTo>
                    <a:pt x="161958" y="5271292"/>
                  </a:lnTo>
                  <a:cubicBezTo>
                    <a:pt x="1437753" y="5141318"/>
                    <a:pt x="2433329" y="4060454"/>
                    <a:pt x="2433329" y="2746322"/>
                  </a:cubicBezTo>
                  <a:cubicBezTo>
                    <a:pt x="2433329" y="1432191"/>
                    <a:pt x="1437753" y="351327"/>
                    <a:pt x="161958" y="221352"/>
                  </a:cubicBezTo>
                  <a:lnTo>
                    <a:pt x="0" y="213148"/>
                  </a:lnTo>
                  <a:close/>
                </a:path>
              </a:pathLst>
            </a:cu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3" name="Oval 12">
              <a:extLst>
                <a:ext uri="{FF2B5EF4-FFF2-40B4-BE49-F238E27FC236}">
                  <a16:creationId xmlns:a16="http://schemas.microsoft.com/office/drawing/2014/main" id="{AF80B1D6-581F-4DA2-BF1F-123148544FBD}"/>
                </a:ext>
              </a:extLst>
            </p:cNvPr>
            <p:cNvSpPr/>
            <p:nvPr/>
          </p:nvSpPr>
          <p:spPr>
            <a:xfrm>
              <a:off x="1075057" y="1031595"/>
              <a:ext cx="296779" cy="23243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0FF2A604-D6D9-40C9-B4FA-E76CADE70D7F}"/>
                </a:ext>
              </a:extLst>
            </p:cNvPr>
            <p:cNvSpPr/>
            <p:nvPr/>
          </p:nvSpPr>
          <p:spPr>
            <a:xfrm>
              <a:off x="1007113" y="6291809"/>
              <a:ext cx="296779" cy="232430"/>
            </a:xfrm>
            <a:prstGeom prst="ellipse">
              <a:avLst/>
            </a:prstGeom>
            <a:grp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 name="Oval 16">
            <a:extLst>
              <a:ext uri="{FF2B5EF4-FFF2-40B4-BE49-F238E27FC236}">
                <a16:creationId xmlns:a16="http://schemas.microsoft.com/office/drawing/2014/main" id="{5CCF84E1-1301-4A76-8CD9-D7FB019832FF}"/>
              </a:ext>
            </a:extLst>
          </p:cNvPr>
          <p:cNvSpPr/>
          <p:nvPr/>
        </p:nvSpPr>
        <p:spPr>
          <a:xfrm>
            <a:off x="3447402" y="3439499"/>
            <a:ext cx="717176" cy="676835"/>
          </a:xfrm>
          <a:prstGeom prst="ellipse">
            <a:avLst/>
          </a:prstGeom>
          <a:solidFill>
            <a:schemeClr val="accent1">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DB4AD56-B625-4540-ABCE-686F0C4CF0D1}"/>
              </a:ext>
            </a:extLst>
          </p:cNvPr>
          <p:cNvSpPr/>
          <p:nvPr/>
        </p:nvSpPr>
        <p:spPr>
          <a:xfrm>
            <a:off x="2258634" y="1264025"/>
            <a:ext cx="717176" cy="676835"/>
          </a:xfrm>
          <a:prstGeom prst="ellipse">
            <a:avLst/>
          </a:prstGeom>
          <a:solidFill>
            <a:schemeClr val="accent6">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a:extLst>
              <a:ext uri="{FF2B5EF4-FFF2-40B4-BE49-F238E27FC236}">
                <a16:creationId xmlns:a16="http://schemas.microsoft.com/office/drawing/2014/main" id="{72E23332-D8E7-4C62-BD8A-990E03C23AF6}"/>
              </a:ext>
            </a:extLst>
          </p:cNvPr>
          <p:cNvSpPr/>
          <p:nvPr/>
        </p:nvSpPr>
        <p:spPr>
          <a:xfrm>
            <a:off x="2258634" y="5593975"/>
            <a:ext cx="717176" cy="676835"/>
          </a:xfrm>
          <a:prstGeom prst="ellipse">
            <a:avLst/>
          </a:prstGeom>
          <a:solidFill>
            <a:schemeClr val="accent2">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5B9812A3-EF1A-410F-AC2D-7E99B5D5E31B}"/>
              </a:ext>
            </a:extLst>
          </p:cNvPr>
          <p:cNvGrpSpPr/>
          <p:nvPr/>
        </p:nvGrpSpPr>
        <p:grpSpPr>
          <a:xfrm>
            <a:off x="4686565" y="3158252"/>
            <a:ext cx="6980717" cy="1733710"/>
            <a:chOff x="4802026" y="3124863"/>
            <a:chExt cx="7237656" cy="991890"/>
          </a:xfrm>
        </p:grpSpPr>
        <p:sp>
          <p:nvSpPr>
            <p:cNvPr id="25" name="Rectangle: Rounded Corners 24">
              <a:extLst>
                <a:ext uri="{FF2B5EF4-FFF2-40B4-BE49-F238E27FC236}">
                  <a16:creationId xmlns:a16="http://schemas.microsoft.com/office/drawing/2014/main" id="{F38D9387-B5AD-4156-9C1F-AA2E82A4DD80}"/>
                </a:ext>
              </a:extLst>
            </p:cNvPr>
            <p:cNvSpPr/>
            <p:nvPr/>
          </p:nvSpPr>
          <p:spPr>
            <a:xfrm>
              <a:off x="5895316" y="3124863"/>
              <a:ext cx="6144366" cy="991890"/>
            </a:xfrm>
            <a:prstGeom prst="roundRect">
              <a:avLst>
                <a:gd name="adj" fmla="val 50000"/>
              </a:avLst>
            </a:prstGeom>
            <a:solidFill>
              <a:schemeClr val="accent1">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t>       </a:t>
              </a:r>
              <a:r>
                <a:rPr lang="vi-VN" sz="3600" dirty="0">
                  <a:latin typeface="+mj-lt"/>
                </a:rPr>
                <a:t>NHỮNG THAY ĐỔI VỀ CÁC BƯỚC ĐẤU THẦU</a:t>
              </a:r>
              <a:endParaRPr lang="en-US" sz="3600" dirty="0">
                <a:latin typeface="+mj-lt"/>
              </a:endParaRPr>
            </a:p>
          </p:txBody>
        </p:sp>
        <p:sp>
          <p:nvSpPr>
            <p:cNvPr id="26" name="Rectangle: Rounded Corners 25">
              <a:extLst>
                <a:ext uri="{FF2B5EF4-FFF2-40B4-BE49-F238E27FC236}">
                  <a16:creationId xmlns:a16="http://schemas.microsoft.com/office/drawing/2014/main" id="{F0AAD204-BC9F-42AE-AC4A-2F0FB354DE5A}"/>
                </a:ext>
              </a:extLst>
            </p:cNvPr>
            <p:cNvSpPr/>
            <p:nvPr/>
          </p:nvSpPr>
          <p:spPr>
            <a:xfrm rot="18768202">
              <a:off x="5111241" y="2926963"/>
              <a:ext cx="837185" cy="1455615"/>
            </a:xfrm>
            <a:prstGeom prst="roundRect">
              <a:avLst/>
            </a:prstGeom>
            <a:solidFill>
              <a:schemeClr val="accent1">
                <a:lumMod val="60000"/>
                <a:lumOff val="4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Subtitle 2">
            <a:extLst>
              <a:ext uri="{FF2B5EF4-FFF2-40B4-BE49-F238E27FC236}">
                <a16:creationId xmlns:a16="http://schemas.microsoft.com/office/drawing/2014/main" id="{AF8A2551-646E-487E-9ED2-E3B5AB80A965}"/>
              </a:ext>
            </a:extLst>
          </p:cNvPr>
          <p:cNvSpPr txBox="1">
            <a:spLocks/>
          </p:cNvSpPr>
          <p:nvPr/>
        </p:nvSpPr>
        <p:spPr>
          <a:xfrm>
            <a:off x="644640" y="3222126"/>
            <a:ext cx="2505989" cy="11723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vi-VN" sz="4000" b="1" dirty="0">
                <a:latin typeface="+mj-lt"/>
              </a:rPr>
              <a:t>NỘI DUNG</a:t>
            </a:r>
            <a:endParaRPr lang="en-US" sz="4000" b="1" dirty="0">
              <a:latin typeface="+mj-lt"/>
            </a:endParaRPr>
          </a:p>
        </p:txBody>
      </p:sp>
      <p:sp>
        <p:nvSpPr>
          <p:cNvPr id="24" name="TextBox 23">
            <a:extLst>
              <a:ext uri="{FF2B5EF4-FFF2-40B4-BE49-F238E27FC236}">
                <a16:creationId xmlns:a16="http://schemas.microsoft.com/office/drawing/2014/main" id="{534FEF3B-686C-4EB7-B857-43DE491C9F8A}"/>
              </a:ext>
            </a:extLst>
          </p:cNvPr>
          <p:cNvSpPr txBox="1"/>
          <p:nvPr/>
        </p:nvSpPr>
        <p:spPr>
          <a:xfrm>
            <a:off x="5161415" y="3699748"/>
            <a:ext cx="1186329" cy="769441"/>
          </a:xfrm>
          <a:prstGeom prst="rect">
            <a:avLst/>
          </a:prstGeom>
          <a:noFill/>
        </p:spPr>
        <p:txBody>
          <a:bodyPr wrap="square" rtlCol="0">
            <a:spAutoFit/>
          </a:bodyPr>
          <a:lstStyle/>
          <a:p>
            <a:r>
              <a:rPr lang="vi-VN" sz="4400" dirty="0">
                <a:solidFill>
                  <a:schemeClr val="bg1"/>
                </a:solidFill>
              </a:rPr>
              <a:t>2</a:t>
            </a:r>
            <a:endParaRPr lang="en-US" sz="4400" dirty="0">
              <a:solidFill>
                <a:schemeClr val="bg1"/>
              </a:solidFill>
            </a:endParaRPr>
          </a:p>
        </p:txBody>
      </p:sp>
      <p:pic>
        <p:nvPicPr>
          <p:cNvPr id="14" name="Picture 13">
            <a:extLst>
              <a:ext uri="{FF2B5EF4-FFF2-40B4-BE49-F238E27FC236}">
                <a16:creationId xmlns:a16="http://schemas.microsoft.com/office/drawing/2014/main" id="{19BF1C11-17D0-4C99-80D7-A34349D1E613}"/>
              </a:ext>
            </a:extLst>
          </p:cNvPr>
          <p:cNvPicPr>
            <a:picLocks noChangeAspect="1"/>
          </p:cNvPicPr>
          <p:nvPr/>
        </p:nvPicPr>
        <p:blipFill>
          <a:blip r:embed="rId2"/>
          <a:stretch>
            <a:fillRect/>
          </a:stretch>
        </p:blipFill>
        <p:spPr>
          <a:xfrm>
            <a:off x="1" y="-19610"/>
            <a:ext cx="1145594" cy="955426"/>
          </a:xfrm>
          <a:prstGeom prst="rect">
            <a:avLst/>
          </a:prstGeom>
        </p:spPr>
      </p:pic>
    </p:spTree>
    <p:extLst>
      <p:ext uri="{BB962C8B-B14F-4D97-AF65-F5344CB8AC3E}">
        <p14:creationId xmlns:p14="http://schemas.microsoft.com/office/powerpoint/2010/main" val="210864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1000"/>
                                        <p:tgtEl>
                                          <p:spTgt spid="1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par>
                                <p:cTn id="26" presetID="31" presetClass="entr" presetSubtype="0" fill="hold" nodeType="with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1000" fill="hold"/>
                                        <p:tgtEl>
                                          <p:spTgt spid="34"/>
                                        </p:tgtEl>
                                        <p:attrNameLst>
                                          <p:attrName>ppt_w</p:attrName>
                                        </p:attrNameLst>
                                      </p:cBhvr>
                                      <p:tavLst>
                                        <p:tav tm="0">
                                          <p:val>
                                            <p:fltVal val="0"/>
                                          </p:val>
                                        </p:tav>
                                        <p:tav tm="100000">
                                          <p:val>
                                            <p:strVal val="#ppt_w"/>
                                          </p:val>
                                        </p:tav>
                                      </p:tavLst>
                                    </p:anim>
                                    <p:anim calcmode="lin" valueType="num">
                                      <p:cBhvr>
                                        <p:cTn id="29" dur="1000" fill="hold"/>
                                        <p:tgtEl>
                                          <p:spTgt spid="34"/>
                                        </p:tgtEl>
                                        <p:attrNameLst>
                                          <p:attrName>ppt_h</p:attrName>
                                        </p:attrNameLst>
                                      </p:cBhvr>
                                      <p:tavLst>
                                        <p:tav tm="0">
                                          <p:val>
                                            <p:fltVal val="0"/>
                                          </p:val>
                                        </p:tav>
                                        <p:tav tm="100000">
                                          <p:val>
                                            <p:strVal val="#ppt_h"/>
                                          </p:val>
                                        </p:tav>
                                      </p:tavLst>
                                    </p:anim>
                                    <p:anim calcmode="lin" valueType="num">
                                      <p:cBhvr>
                                        <p:cTn id="30" dur="1000" fill="hold"/>
                                        <p:tgtEl>
                                          <p:spTgt spid="34"/>
                                        </p:tgtEl>
                                        <p:attrNameLst>
                                          <p:attrName>style.rotation</p:attrName>
                                        </p:attrNameLst>
                                      </p:cBhvr>
                                      <p:tavLst>
                                        <p:tav tm="0">
                                          <p:val>
                                            <p:fltVal val="90"/>
                                          </p:val>
                                        </p:tav>
                                        <p:tav tm="100000">
                                          <p:val>
                                            <p:fltVal val="0"/>
                                          </p:val>
                                        </p:tav>
                                      </p:tavLst>
                                    </p:anim>
                                    <p:animEffect transition="in" filter="fade">
                                      <p:cBhvr>
                                        <p:cTn id="31" dur="1000"/>
                                        <p:tgtEl>
                                          <p:spTgt spid="34"/>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style.rotation</p:attrName>
                                        </p:attrNameLst>
                                      </p:cBhvr>
                                      <p:tavLst>
                                        <p:tav tm="0">
                                          <p:val>
                                            <p:fltVal val="90"/>
                                          </p:val>
                                        </p:tav>
                                        <p:tav tm="100000">
                                          <p:val>
                                            <p:fltVal val="0"/>
                                          </p:val>
                                        </p:tav>
                                      </p:tavLst>
                                    </p:anim>
                                    <p:animEffect transition="in" filter="fade">
                                      <p:cBhvr>
                                        <p:cTn id="3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F4F64BC-FC19-4D8C-A274-F4572531A44E}"/>
              </a:ext>
            </a:extLst>
          </p:cNvPr>
          <p:cNvGrpSpPr/>
          <p:nvPr/>
        </p:nvGrpSpPr>
        <p:grpSpPr>
          <a:xfrm>
            <a:off x="3833090" y="1343025"/>
            <a:ext cx="6777760" cy="5066739"/>
            <a:chOff x="1643706" y="1403959"/>
            <a:chExt cx="6363824" cy="4648471"/>
          </a:xfrm>
        </p:grpSpPr>
        <p:grpSp>
          <p:nvGrpSpPr>
            <p:cNvPr id="5" name="Group 4">
              <a:extLst>
                <a:ext uri="{FF2B5EF4-FFF2-40B4-BE49-F238E27FC236}">
                  <a16:creationId xmlns:a16="http://schemas.microsoft.com/office/drawing/2014/main" id="{1CB44508-A32B-4D75-B8FA-6BF53A8D1FD5}"/>
                </a:ext>
              </a:extLst>
            </p:cNvPr>
            <p:cNvGrpSpPr/>
            <p:nvPr/>
          </p:nvGrpSpPr>
          <p:grpSpPr>
            <a:xfrm>
              <a:off x="4213912" y="1403959"/>
              <a:ext cx="1686697" cy="883508"/>
              <a:chOff x="2891481" y="883508"/>
              <a:chExt cx="1686697" cy="883508"/>
            </a:xfrm>
          </p:grpSpPr>
          <p:sp>
            <p:nvSpPr>
              <p:cNvPr id="49" name="Rounded Rectangle 1">
                <a:extLst>
                  <a:ext uri="{FF2B5EF4-FFF2-40B4-BE49-F238E27FC236}">
                    <a16:creationId xmlns:a16="http://schemas.microsoft.com/office/drawing/2014/main" id="{7E62B374-2E8B-48BD-BBCC-7474678B499A}"/>
                  </a:ext>
                </a:extLst>
              </p:cNvPr>
              <p:cNvSpPr/>
              <p:nvPr/>
            </p:nvSpPr>
            <p:spPr>
              <a:xfrm>
                <a:off x="2891481" y="883508"/>
                <a:ext cx="1686697" cy="883508"/>
              </a:xfrm>
              <a:custGeom>
                <a:avLst/>
                <a:gdLst/>
                <a:ahLst/>
                <a:cxnLst/>
                <a:rect l="0" t="0" r="0" b="0"/>
                <a:pathLst>
                  <a:path w="1686697" h="883508">
                    <a:moveTo>
                      <a:pt x="840341" y="773069"/>
                    </a:moveTo>
                    <a:lnTo>
                      <a:pt x="0" y="0"/>
                    </a:lnTo>
                    <a:lnTo>
                      <a:pt x="1526059" y="0"/>
                    </a:lnTo>
                    <a:lnTo>
                      <a:pt x="1686697" y="386534"/>
                    </a:lnTo>
                    <a:lnTo>
                      <a:pt x="1526059" y="773069"/>
                    </a:lnTo>
                    <a:close/>
                    <a:moveTo>
                      <a:pt x="961350" y="883508"/>
                    </a:moveTo>
                    <a:lnTo>
                      <a:pt x="840341" y="773069"/>
                    </a:lnTo>
                  </a:path>
                </a:pathLst>
              </a:custGeom>
              <a:solidFill>
                <a:srgbClr val="DE8431"/>
              </a:solidFill>
              <a:ln>
                <a:noFill/>
              </a:ln>
            </p:spPr>
            <p:txBody>
              <a:bodyPr rtlCol="0" anchor="ctr"/>
              <a:lstStyle/>
              <a:p>
                <a:pPr algn="ctr"/>
                <a:endParaRPr/>
              </a:p>
            </p:txBody>
          </p:sp>
          <p:sp>
            <p:nvSpPr>
              <p:cNvPr id="50" name="Rounded Rectangle 2">
                <a:extLst>
                  <a:ext uri="{FF2B5EF4-FFF2-40B4-BE49-F238E27FC236}">
                    <a16:creationId xmlns:a16="http://schemas.microsoft.com/office/drawing/2014/main" id="{6C8931E9-92E0-48A0-B518-394A8A2E1A80}"/>
                  </a:ext>
                </a:extLst>
              </p:cNvPr>
              <p:cNvSpPr/>
              <p:nvPr/>
            </p:nvSpPr>
            <p:spPr>
              <a:xfrm>
                <a:off x="2891481" y="883508"/>
                <a:ext cx="1686697" cy="883508"/>
              </a:xfrm>
              <a:custGeom>
                <a:avLst/>
                <a:gdLst/>
                <a:ahLst/>
                <a:cxnLst/>
                <a:rect l="0" t="0" r="0" b="0"/>
                <a:pathLst>
                  <a:path w="1686697" h="883508">
                    <a:moveTo>
                      <a:pt x="0" y="0"/>
                    </a:moveTo>
                    <a:lnTo>
                      <a:pt x="1526059" y="0"/>
                    </a:lnTo>
                    <a:lnTo>
                      <a:pt x="1686697" y="386534"/>
                    </a:lnTo>
                    <a:lnTo>
                      <a:pt x="1526059" y="773069"/>
                    </a:lnTo>
                    <a:lnTo>
                      <a:pt x="841181" y="773069"/>
                    </a:lnTo>
                    <a:lnTo>
                      <a:pt x="961350" y="883508"/>
                    </a:lnTo>
                  </a:path>
                </a:pathLst>
              </a:custGeom>
              <a:noFill/>
              <a:ln w="10039">
                <a:solidFill>
                  <a:srgbClr val="FFFFFF"/>
                </a:solidFill>
              </a:ln>
            </p:spPr>
            <p:txBody>
              <a:bodyPr rtlCol="0" anchor="ctr"/>
              <a:lstStyle/>
              <a:p>
                <a:pPr algn="ctr"/>
                <a:endParaRPr/>
              </a:p>
            </p:txBody>
          </p:sp>
        </p:grpSp>
        <p:grpSp>
          <p:nvGrpSpPr>
            <p:cNvPr id="6" name="Group 5">
              <a:extLst>
                <a:ext uri="{FF2B5EF4-FFF2-40B4-BE49-F238E27FC236}">
                  <a16:creationId xmlns:a16="http://schemas.microsoft.com/office/drawing/2014/main" id="{647519D5-91FE-460D-8633-53C7821B45D5}"/>
                </a:ext>
              </a:extLst>
            </p:cNvPr>
            <p:cNvGrpSpPr/>
            <p:nvPr/>
          </p:nvGrpSpPr>
          <p:grpSpPr>
            <a:xfrm>
              <a:off x="4213912" y="1403959"/>
              <a:ext cx="963827" cy="883508"/>
              <a:chOff x="2891481" y="883508"/>
              <a:chExt cx="963827" cy="883508"/>
            </a:xfrm>
          </p:grpSpPr>
          <p:sp>
            <p:nvSpPr>
              <p:cNvPr id="47" name="Rounded Rectangle 4">
                <a:extLst>
                  <a:ext uri="{FF2B5EF4-FFF2-40B4-BE49-F238E27FC236}">
                    <a16:creationId xmlns:a16="http://schemas.microsoft.com/office/drawing/2014/main" id="{6D2F1E4B-B32D-4AD1-84E8-C0DCFA7F5691}"/>
                  </a:ext>
                </a:extLst>
              </p:cNvPr>
              <p:cNvSpPr/>
              <p:nvPr/>
            </p:nvSpPr>
            <p:spPr>
              <a:xfrm>
                <a:off x="2891481" y="883508"/>
                <a:ext cx="963827" cy="883508"/>
              </a:xfrm>
              <a:custGeom>
                <a:avLst/>
                <a:gdLst/>
                <a:ahLst/>
                <a:cxnLst/>
                <a:rect l="0" t="0" r="0" b="0"/>
                <a:pathLst>
                  <a:path w="963827" h="883508">
                    <a:moveTo>
                      <a:pt x="963827" y="883508"/>
                    </a:moveTo>
                    <a:lnTo>
                      <a:pt x="120478" y="883508"/>
                    </a:lnTo>
                    <a:lnTo>
                      <a:pt x="0" y="773069"/>
                    </a:lnTo>
                    <a:lnTo>
                      <a:pt x="0" y="0"/>
                    </a:lnTo>
                    <a:close/>
                  </a:path>
                </a:pathLst>
              </a:custGeom>
              <a:solidFill>
                <a:srgbClr val="E0CB15"/>
              </a:solidFill>
              <a:ln>
                <a:noFill/>
              </a:ln>
            </p:spPr>
            <p:txBody>
              <a:bodyPr rtlCol="0" anchor="ctr"/>
              <a:lstStyle/>
              <a:p>
                <a:pPr algn="ctr"/>
                <a:endParaRPr/>
              </a:p>
            </p:txBody>
          </p:sp>
          <p:sp>
            <p:nvSpPr>
              <p:cNvPr id="48" name="Rounded Rectangle 5">
                <a:extLst>
                  <a:ext uri="{FF2B5EF4-FFF2-40B4-BE49-F238E27FC236}">
                    <a16:creationId xmlns:a16="http://schemas.microsoft.com/office/drawing/2014/main" id="{52569E95-7204-44F3-A239-4DA878FBA842}"/>
                  </a:ext>
                </a:extLst>
              </p:cNvPr>
              <p:cNvSpPr/>
              <p:nvPr/>
            </p:nvSpPr>
            <p:spPr>
              <a:xfrm>
                <a:off x="2891481" y="883508"/>
                <a:ext cx="963827" cy="883508"/>
              </a:xfrm>
              <a:custGeom>
                <a:avLst/>
                <a:gdLst/>
                <a:ahLst/>
                <a:cxnLst/>
                <a:rect l="0" t="0" r="0" b="0"/>
                <a:pathLst>
                  <a:path w="963827" h="883508">
                    <a:moveTo>
                      <a:pt x="0" y="773069"/>
                    </a:moveTo>
                    <a:lnTo>
                      <a:pt x="0" y="0"/>
                    </a:lnTo>
                    <a:lnTo>
                      <a:pt x="963827" y="883508"/>
                    </a:lnTo>
                    <a:lnTo>
                      <a:pt x="120478" y="883508"/>
                    </a:lnTo>
                    <a:close/>
                  </a:path>
                </a:pathLst>
              </a:custGeom>
              <a:noFill/>
              <a:ln w="10039">
                <a:solidFill>
                  <a:srgbClr val="FFFFFF"/>
                </a:solidFill>
              </a:ln>
            </p:spPr>
            <p:txBody>
              <a:bodyPr rtlCol="0" anchor="ctr"/>
              <a:lstStyle/>
              <a:p>
                <a:pPr algn="ctr"/>
                <a:endParaRPr/>
              </a:p>
            </p:txBody>
          </p:sp>
        </p:grpSp>
        <p:grpSp>
          <p:nvGrpSpPr>
            <p:cNvPr id="7" name="Group 6">
              <a:extLst>
                <a:ext uri="{FF2B5EF4-FFF2-40B4-BE49-F238E27FC236}">
                  <a16:creationId xmlns:a16="http://schemas.microsoft.com/office/drawing/2014/main" id="{A6933DA3-7EA4-4A53-84DD-59797D7C1CA4}"/>
                </a:ext>
              </a:extLst>
            </p:cNvPr>
            <p:cNvGrpSpPr/>
            <p:nvPr/>
          </p:nvGrpSpPr>
          <p:grpSpPr>
            <a:xfrm>
              <a:off x="3651679" y="2287467"/>
              <a:ext cx="1526059" cy="883508"/>
              <a:chOff x="2329248" y="1767016"/>
              <a:chExt cx="1526059" cy="883508"/>
            </a:xfrm>
          </p:grpSpPr>
          <p:sp>
            <p:nvSpPr>
              <p:cNvPr id="45" name="Rounded Rectangle 7">
                <a:extLst>
                  <a:ext uri="{FF2B5EF4-FFF2-40B4-BE49-F238E27FC236}">
                    <a16:creationId xmlns:a16="http://schemas.microsoft.com/office/drawing/2014/main" id="{E3AEE677-0A75-45A6-A039-06A283312D2D}"/>
                  </a:ext>
                </a:extLst>
              </p:cNvPr>
              <p:cNvSpPr/>
              <p:nvPr/>
            </p:nvSpPr>
            <p:spPr>
              <a:xfrm>
                <a:off x="2329248" y="1767016"/>
                <a:ext cx="1526059" cy="883508"/>
              </a:xfrm>
              <a:custGeom>
                <a:avLst/>
                <a:gdLst/>
                <a:ahLst/>
                <a:cxnLst/>
                <a:rect l="0" t="0" r="0" b="0"/>
                <a:pathLst>
                  <a:path w="1526059" h="883508">
                    <a:moveTo>
                      <a:pt x="840341" y="773069"/>
                    </a:moveTo>
                    <a:lnTo>
                      <a:pt x="0" y="0"/>
                    </a:lnTo>
                    <a:lnTo>
                      <a:pt x="1526059" y="0"/>
                    </a:lnTo>
                    <a:lnTo>
                      <a:pt x="1526059" y="773069"/>
                    </a:lnTo>
                    <a:close/>
                    <a:moveTo>
                      <a:pt x="961350" y="883508"/>
                    </a:moveTo>
                    <a:lnTo>
                      <a:pt x="840341" y="773069"/>
                    </a:lnTo>
                  </a:path>
                </a:pathLst>
              </a:custGeom>
              <a:solidFill>
                <a:srgbClr val="E0CB15"/>
              </a:solidFill>
              <a:ln>
                <a:noFill/>
              </a:ln>
            </p:spPr>
            <p:txBody>
              <a:bodyPr rtlCol="0" anchor="ctr"/>
              <a:lstStyle/>
              <a:p>
                <a:pPr algn="ctr"/>
                <a:endParaRPr dirty="0"/>
              </a:p>
            </p:txBody>
          </p:sp>
          <p:sp>
            <p:nvSpPr>
              <p:cNvPr id="46" name="Rounded Rectangle 8">
                <a:extLst>
                  <a:ext uri="{FF2B5EF4-FFF2-40B4-BE49-F238E27FC236}">
                    <a16:creationId xmlns:a16="http://schemas.microsoft.com/office/drawing/2014/main" id="{51C0D865-5859-4FB5-B810-93B1069BCE72}"/>
                  </a:ext>
                </a:extLst>
              </p:cNvPr>
              <p:cNvSpPr/>
              <p:nvPr/>
            </p:nvSpPr>
            <p:spPr>
              <a:xfrm>
                <a:off x="2329248" y="1767016"/>
                <a:ext cx="1526059" cy="883508"/>
              </a:xfrm>
              <a:custGeom>
                <a:avLst/>
                <a:gdLst/>
                <a:ahLst/>
                <a:cxnLst/>
                <a:rect l="0" t="0" r="0" b="0"/>
                <a:pathLst>
                  <a:path w="1526059" h="883508">
                    <a:moveTo>
                      <a:pt x="0" y="0"/>
                    </a:moveTo>
                    <a:lnTo>
                      <a:pt x="1526059" y="0"/>
                    </a:lnTo>
                    <a:lnTo>
                      <a:pt x="1526059" y="773069"/>
                    </a:lnTo>
                    <a:lnTo>
                      <a:pt x="841181" y="773069"/>
                    </a:lnTo>
                    <a:lnTo>
                      <a:pt x="961350" y="883508"/>
                    </a:lnTo>
                  </a:path>
                </a:pathLst>
              </a:custGeom>
              <a:noFill/>
              <a:ln w="10039">
                <a:solidFill>
                  <a:srgbClr val="FFFFFF"/>
                </a:solidFill>
              </a:ln>
            </p:spPr>
            <p:txBody>
              <a:bodyPr rtlCol="0" anchor="ctr"/>
              <a:lstStyle/>
              <a:p>
                <a:pPr algn="ctr"/>
                <a:endParaRPr/>
              </a:p>
            </p:txBody>
          </p:sp>
        </p:grpSp>
        <p:grpSp>
          <p:nvGrpSpPr>
            <p:cNvPr id="8" name="Group 7">
              <a:extLst>
                <a:ext uri="{FF2B5EF4-FFF2-40B4-BE49-F238E27FC236}">
                  <a16:creationId xmlns:a16="http://schemas.microsoft.com/office/drawing/2014/main" id="{0A184776-0B5B-40D1-90B1-1DC11D188BD6}"/>
                </a:ext>
              </a:extLst>
            </p:cNvPr>
            <p:cNvGrpSpPr/>
            <p:nvPr/>
          </p:nvGrpSpPr>
          <p:grpSpPr>
            <a:xfrm>
              <a:off x="3651679" y="2287467"/>
              <a:ext cx="963827" cy="883508"/>
              <a:chOff x="2329248" y="1767016"/>
              <a:chExt cx="963827" cy="883508"/>
            </a:xfrm>
          </p:grpSpPr>
          <p:sp>
            <p:nvSpPr>
              <p:cNvPr id="43" name="Rounded Rectangle 10">
                <a:extLst>
                  <a:ext uri="{FF2B5EF4-FFF2-40B4-BE49-F238E27FC236}">
                    <a16:creationId xmlns:a16="http://schemas.microsoft.com/office/drawing/2014/main" id="{361DB2F1-01C4-4042-8093-80626E41176B}"/>
                  </a:ext>
                </a:extLst>
              </p:cNvPr>
              <p:cNvSpPr/>
              <p:nvPr/>
            </p:nvSpPr>
            <p:spPr>
              <a:xfrm>
                <a:off x="2329248" y="1767016"/>
                <a:ext cx="963827" cy="883508"/>
              </a:xfrm>
              <a:custGeom>
                <a:avLst/>
                <a:gdLst/>
                <a:ahLst/>
                <a:cxnLst/>
                <a:rect l="0" t="0" r="0" b="0"/>
                <a:pathLst>
                  <a:path w="963827" h="883508">
                    <a:moveTo>
                      <a:pt x="963827" y="883508"/>
                    </a:moveTo>
                    <a:lnTo>
                      <a:pt x="120478" y="883508"/>
                    </a:lnTo>
                    <a:lnTo>
                      <a:pt x="0" y="773069"/>
                    </a:lnTo>
                    <a:lnTo>
                      <a:pt x="0" y="0"/>
                    </a:lnTo>
                    <a:close/>
                  </a:path>
                </a:pathLst>
              </a:custGeom>
              <a:solidFill>
                <a:srgbClr val="92BD39"/>
              </a:solidFill>
              <a:ln>
                <a:noFill/>
              </a:ln>
            </p:spPr>
            <p:txBody>
              <a:bodyPr rtlCol="0" anchor="ctr"/>
              <a:lstStyle/>
              <a:p>
                <a:pPr algn="ctr"/>
                <a:endParaRPr/>
              </a:p>
            </p:txBody>
          </p:sp>
          <p:sp>
            <p:nvSpPr>
              <p:cNvPr id="44" name="Rounded Rectangle 11">
                <a:extLst>
                  <a:ext uri="{FF2B5EF4-FFF2-40B4-BE49-F238E27FC236}">
                    <a16:creationId xmlns:a16="http://schemas.microsoft.com/office/drawing/2014/main" id="{C13877EA-482C-40AB-84EC-95248373D454}"/>
                  </a:ext>
                </a:extLst>
              </p:cNvPr>
              <p:cNvSpPr/>
              <p:nvPr/>
            </p:nvSpPr>
            <p:spPr>
              <a:xfrm>
                <a:off x="2329248" y="1767016"/>
                <a:ext cx="963827" cy="883508"/>
              </a:xfrm>
              <a:custGeom>
                <a:avLst/>
                <a:gdLst/>
                <a:ahLst/>
                <a:cxnLst/>
                <a:rect l="0" t="0" r="0" b="0"/>
                <a:pathLst>
                  <a:path w="963827" h="883508">
                    <a:moveTo>
                      <a:pt x="0" y="773069"/>
                    </a:moveTo>
                    <a:lnTo>
                      <a:pt x="0" y="0"/>
                    </a:lnTo>
                    <a:lnTo>
                      <a:pt x="963827" y="883508"/>
                    </a:lnTo>
                    <a:lnTo>
                      <a:pt x="120478" y="883508"/>
                    </a:lnTo>
                    <a:close/>
                  </a:path>
                </a:pathLst>
              </a:custGeom>
              <a:noFill/>
              <a:ln w="10039">
                <a:solidFill>
                  <a:srgbClr val="FFFFFF"/>
                </a:solidFill>
              </a:ln>
            </p:spPr>
            <p:txBody>
              <a:bodyPr rtlCol="0" anchor="ctr"/>
              <a:lstStyle/>
              <a:p>
                <a:pPr algn="ctr"/>
                <a:endParaRPr/>
              </a:p>
            </p:txBody>
          </p:sp>
        </p:grpSp>
        <p:grpSp>
          <p:nvGrpSpPr>
            <p:cNvPr id="9" name="Group 8">
              <a:extLst>
                <a:ext uri="{FF2B5EF4-FFF2-40B4-BE49-F238E27FC236}">
                  <a16:creationId xmlns:a16="http://schemas.microsoft.com/office/drawing/2014/main" id="{2FC2BD6F-6C5E-4C4A-8CC6-7D845BC13276}"/>
                </a:ext>
              </a:extLst>
            </p:cNvPr>
            <p:cNvGrpSpPr/>
            <p:nvPr/>
          </p:nvGrpSpPr>
          <p:grpSpPr>
            <a:xfrm>
              <a:off x="3089447" y="3170975"/>
              <a:ext cx="1526059" cy="722870"/>
              <a:chOff x="1767016" y="2650524"/>
              <a:chExt cx="1526059" cy="722870"/>
            </a:xfrm>
          </p:grpSpPr>
          <p:sp>
            <p:nvSpPr>
              <p:cNvPr id="41" name="Rounded Rectangle 13">
                <a:extLst>
                  <a:ext uri="{FF2B5EF4-FFF2-40B4-BE49-F238E27FC236}">
                    <a16:creationId xmlns:a16="http://schemas.microsoft.com/office/drawing/2014/main" id="{310E36ED-4635-42CE-A6DA-F9EDE83DA803}"/>
                  </a:ext>
                </a:extLst>
              </p:cNvPr>
              <p:cNvSpPr/>
              <p:nvPr/>
            </p:nvSpPr>
            <p:spPr>
              <a:xfrm>
                <a:off x="1767016" y="2650524"/>
                <a:ext cx="1526059" cy="722870"/>
              </a:xfrm>
              <a:custGeom>
                <a:avLst/>
                <a:gdLst/>
                <a:ahLst/>
                <a:cxnLst/>
                <a:rect l="0" t="0" r="0" b="0"/>
                <a:pathLst>
                  <a:path w="1526059" h="722870">
                    <a:moveTo>
                      <a:pt x="840341" y="632511"/>
                    </a:moveTo>
                    <a:lnTo>
                      <a:pt x="0" y="0"/>
                    </a:lnTo>
                    <a:lnTo>
                      <a:pt x="1526059" y="0"/>
                    </a:lnTo>
                    <a:lnTo>
                      <a:pt x="1526059" y="632511"/>
                    </a:lnTo>
                    <a:close/>
                    <a:moveTo>
                      <a:pt x="961350" y="722870"/>
                    </a:moveTo>
                    <a:lnTo>
                      <a:pt x="840341" y="632511"/>
                    </a:lnTo>
                  </a:path>
                </a:pathLst>
              </a:custGeom>
              <a:solidFill>
                <a:srgbClr val="92BD39"/>
              </a:solidFill>
              <a:ln>
                <a:noFill/>
              </a:ln>
            </p:spPr>
            <p:txBody>
              <a:bodyPr rtlCol="0" anchor="ctr"/>
              <a:lstStyle/>
              <a:p>
                <a:pPr algn="ctr"/>
                <a:endParaRPr/>
              </a:p>
            </p:txBody>
          </p:sp>
          <p:sp>
            <p:nvSpPr>
              <p:cNvPr id="42" name="Rounded Rectangle 14">
                <a:extLst>
                  <a:ext uri="{FF2B5EF4-FFF2-40B4-BE49-F238E27FC236}">
                    <a16:creationId xmlns:a16="http://schemas.microsoft.com/office/drawing/2014/main" id="{D53AD68B-6EBE-4267-A45A-57FA00E62AAC}"/>
                  </a:ext>
                </a:extLst>
              </p:cNvPr>
              <p:cNvSpPr/>
              <p:nvPr/>
            </p:nvSpPr>
            <p:spPr>
              <a:xfrm>
                <a:off x="1767016" y="2650524"/>
                <a:ext cx="1526059" cy="722870"/>
              </a:xfrm>
              <a:custGeom>
                <a:avLst/>
                <a:gdLst/>
                <a:ahLst/>
                <a:cxnLst/>
                <a:rect l="0" t="0" r="0" b="0"/>
                <a:pathLst>
                  <a:path w="1526059" h="722870">
                    <a:moveTo>
                      <a:pt x="0" y="0"/>
                    </a:moveTo>
                    <a:lnTo>
                      <a:pt x="1526059" y="0"/>
                    </a:lnTo>
                    <a:lnTo>
                      <a:pt x="1526059" y="632511"/>
                    </a:lnTo>
                    <a:lnTo>
                      <a:pt x="841181" y="632511"/>
                    </a:lnTo>
                    <a:lnTo>
                      <a:pt x="961350" y="722870"/>
                    </a:lnTo>
                  </a:path>
                </a:pathLst>
              </a:custGeom>
              <a:noFill/>
              <a:ln w="10039">
                <a:solidFill>
                  <a:srgbClr val="FFFFFF"/>
                </a:solidFill>
              </a:ln>
            </p:spPr>
            <p:txBody>
              <a:bodyPr rtlCol="0" anchor="ctr"/>
              <a:lstStyle/>
              <a:p>
                <a:pPr algn="ctr"/>
                <a:endParaRPr/>
              </a:p>
            </p:txBody>
          </p:sp>
        </p:grpSp>
        <p:grpSp>
          <p:nvGrpSpPr>
            <p:cNvPr id="10" name="Group 9">
              <a:extLst>
                <a:ext uri="{FF2B5EF4-FFF2-40B4-BE49-F238E27FC236}">
                  <a16:creationId xmlns:a16="http://schemas.microsoft.com/office/drawing/2014/main" id="{A205ACB2-29C0-480B-B61E-24F2A4375A60}"/>
                </a:ext>
              </a:extLst>
            </p:cNvPr>
            <p:cNvGrpSpPr/>
            <p:nvPr/>
          </p:nvGrpSpPr>
          <p:grpSpPr>
            <a:xfrm>
              <a:off x="3089446" y="3200961"/>
              <a:ext cx="963827" cy="722870"/>
              <a:chOff x="1767016" y="2650524"/>
              <a:chExt cx="963827" cy="722870"/>
            </a:xfrm>
          </p:grpSpPr>
          <p:sp>
            <p:nvSpPr>
              <p:cNvPr id="39" name="Rounded Rectangle 16">
                <a:extLst>
                  <a:ext uri="{FF2B5EF4-FFF2-40B4-BE49-F238E27FC236}">
                    <a16:creationId xmlns:a16="http://schemas.microsoft.com/office/drawing/2014/main" id="{B09A2454-5770-4A70-ABB1-D5C94628E2C5}"/>
                  </a:ext>
                </a:extLst>
              </p:cNvPr>
              <p:cNvSpPr/>
              <p:nvPr/>
            </p:nvSpPr>
            <p:spPr>
              <a:xfrm>
                <a:off x="1767016" y="2650524"/>
                <a:ext cx="963827" cy="722870"/>
              </a:xfrm>
              <a:custGeom>
                <a:avLst/>
                <a:gdLst/>
                <a:ahLst/>
                <a:cxnLst/>
                <a:rect l="0" t="0" r="0" b="0"/>
                <a:pathLst>
                  <a:path w="963827" h="722870">
                    <a:moveTo>
                      <a:pt x="963827" y="722870"/>
                    </a:moveTo>
                    <a:lnTo>
                      <a:pt x="120478" y="722870"/>
                    </a:lnTo>
                    <a:lnTo>
                      <a:pt x="0" y="632511"/>
                    </a:lnTo>
                    <a:lnTo>
                      <a:pt x="0" y="0"/>
                    </a:lnTo>
                    <a:close/>
                  </a:path>
                </a:pathLst>
              </a:custGeom>
              <a:solidFill>
                <a:srgbClr val="3CC583"/>
              </a:solidFill>
              <a:ln>
                <a:noFill/>
              </a:ln>
            </p:spPr>
            <p:txBody>
              <a:bodyPr rtlCol="0" anchor="ctr"/>
              <a:lstStyle/>
              <a:p>
                <a:pPr algn="ctr"/>
                <a:endParaRPr/>
              </a:p>
            </p:txBody>
          </p:sp>
          <p:sp>
            <p:nvSpPr>
              <p:cNvPr id="40" name="Rounded Rectangle 17">
                <a:extLst>
                  <a:ext uri="{FF2B5EF4-FFF2-40B4-BE49-F238E27FC236}">
                    <a16:creationId xmlns:a16="http://schemas.microsoft.com/office/drawing/2014/main" id="{BD5D59E3-0045-4DF1-8A5F-BA64C603668B}"/>
                  </a:ext>
                </a:extLst>
              </p:cNvPr>
              <p:cNvSpPr/>
              <p:nvPr/>
            </p:nvSpPr>
            <p:spPr>
              <a:xfrm>
                <a:off x="1767016" y="2650524"/>
                <a:ext cx="963827" cy="722870"/>
              </a:xfrm>
              <a:custGeom>
                <a:avLst/>
                <a:gdLst/>
                <a:ahLst/>
                <a:cxnLst/>
                <a:rect l="0" t="0" r="0" b="0"/>
                <a:pathLst>
                  <a:path w="963827" h="722870">
                    <a:moveTo>
                      <a:pt x="0" y="632511"/>
                    </a:moveTo>
                    <a:lnTo>
                      <a:pt x="0" y="0"/>
                    </a:lnTo>
                    <a:lnTo>
                      <a:pt x="963827" y="722870"/>
                    </a:lnTo>
                    <a:lnTo>
                      <a:pt x="120478" y="722870"/>
                    </a:lnTo>
                    <a:close/>
                  </a:path>
                </a:pathLst>
              </a:custGeom>
              <a:noFill/>
              <a:ln w="10039">
                <a:solidFill>
                  <a:srgbClr val="FFFFFF"/>
                </a:solidFill>
              </a:ln>
            </p:spPr>
            <p:txBody>
              <a:bodyPr rtlCol="0" anchor="ctr"/>
              <a:lstStyle/>
              <a:p>
                <a:pPr algn="ctr"/>
                <a:endParaRPr/>
              </a:p>
            </p:txBody>
          </p:sp>
        </p:grpSp>
        <p:grpSp>
          <p:nvGrpSpPr>
            <p:cNvPr id="11" name="Group 10">
              <a:extLst>
                <a:ext uri="{FF2B5EF4-FFF2-40B4-BE49-F238E27FC236}">
                  <a16:creationId xmlns:a16="http://schemas.microsoft.com/office/drawing/2014/main" id="{BAE2B0AB-D526-4016-8904-54EC063B5182}"/>
                </a:ext>
              </a:extLst>
            </p:cNvPr>
            <p:cNvGrpSpPr/>
            <p:nvPr/>
          </p:nvGrpSpPr>
          <p:grpSpPr>
            <a:xfrm>
              <a:off x="2527214" y="3893845"/>
              <a:ext cx="1526059" cy="722870"/>
              <a:chOff x="1204783" y="3373394"/>
              <a:chExt cx="1526059" cy="722870"/>
            </a:xfrm>
          </p:grpSpPr>
          <p:sp>
            <p:nvSpPr>
              <p:cNvPr id="37" name="Rounded Rectangle 19">
                <a:extLst>
                  <a:ext uri="{FF2B5EF4-FFF2-40B4-BE49-F238E27FC236}">
                    <a16:creationId xmlns:a16="http://schemas.microsoft.com/office/drawing/2014/main" id="{13B70D54-02E8-4B1B-B01D-E0AD847542A6}"/>
                  </a:ext>
                </a:extLst>
              </p:cNvPr>
              <p:cNvSpPr/>
              <p:nvPr/>
            </p:nvSpPr>
            <p:spPr>
              <a:xfrm>
                <a:off x="1204783" y="3373394"/>
                <a:ext cx="1526059" cy="722870"/>
              </a:xfrm>
              <a:custGeom>
                <a:avLst/>
                <a:gdLst/>
                <a:ahLst/>
                <a:cxnLst/>
                <a:rect l="0" t="0" r="0" b="0"/>
                <a:pathLst>
                  <a:path w="1526059" h="722870">
                    <a:moveTo>
                      <a:pt x="840341" y="632511"/>
                    </a:moveTo>
                    <a:lnTo>
                      <a:pt x="0" y="0"/>
                    </a:lnTo>
                    <a:lnTo>
                      <a:pt x="1526059" y="0"/>
                    </a:lnTo>
                    <a:lnTo>
                      <a:pt x="1526059" y="632511"/>
                    </a:lnTo>
                    <a:close/>
                    <a:moveTo>
                      <a:pt x="961350" y="722870"/>
                    </a:moveTo>
                    <a:lnTo>
                      <a:pt x="840341" y="632511"/>
                    </a:lnTo>
                  </a:path>
                </a:pathLst>
              </a:custGeom>
              <a:solidFill>
                <a:srgbClr val="3CC583"/>
              </a:solidFill>
              <a:ln>
                <a:noFill/>
              </a:ln>
            </p:spPr>
            <p:txBody>
              <a:bodyPr rtlCol="0" anchor="ctr"/>
              <a:lstStyle/>
              <a:p>
                <a:pPr algn="ctr"/>
                <a:endParaRPr/>
              </a:p>
            </p:txBody>
          </p:sp>
          <p:sp>
            <p:nvSpPr>
              <p:cNvPr id="38" name="Rounded Rectangle 20">
                <a:extLst>
                  <a:ext uri="{FF2B5EF4-FFF2-40B4-BE49-F238E27FC236}">
                    <a16:creationId xmlns:a16="http://schemas.microsoft.com/office/drawing/2014/main" id="{C7A62333-4AE4-4C0D-9305-568BB90CF8FD}"/>
                  </a:ext>
                </a:extLst>
              </p:cNvPr>
              <p:cNvSpPr/>
              <p:nvPr/>
            </p:nvSpPr>
            <p:spPr>
              <a:xfrm>
                <a:off x="1204783" y="3373394"/>
                <a:ext cx="1526059" cy="722870"/>
              </a:xfrm>
              <a:custGeom>
                <a:avLst/>
                <a:gdLst/>
                <a:ahLst/>
                <a:cxnLst/>
                <a:rect l="0" t="0" r="0" b="0"/>
                <a:pathLst>
                  <a:path w="1526059" h="722870">
                    <a:moveTo>
                      <a:pt x="0" y="0"/>
                    </a:moveTo>
                    <a:lnTo>
                      <a:pt x="1526059" y="0"/>
                    </a:lnTo>
                    <a:lnTo>
                      <a:pt x="1526059" y="632511"/>
                    </a:lnTo>
                    <a:lnTo>
                      <a:pt x="841181" y="632511"/>
                    </a:lnTo>
                    <a:lnTo>
                      <a:pt x="961350" y="722870"/>
                    </a:lnTo>
                  </a:path>
                </a:pathLst>
              </a:custGeom>
              <a:noFill/>
              <a:ln w="10039">
                <a:solidFill>
                  <a:srgbClr val="FFFFFF"/>
                </a:solidFill>
              </a:ln>
            </p:spPr>
            <p:txBody>
              <a:bodyPr rtlCol="0" anchor="ctr"/>
              <a:lstStyle/>
              <a:p>
                <a:pPr algn="ctr"/>
                <a:endParaRPr/>
              </a:p>
            </p:txBody>
          </p:sp>
        </p:grpSp>
        <p:grpSp>
          <p:nvGrpSpPr>
            <p:cNvPr id="12" name="Group 11">
              <a:extLst>
                <a:ext uri="{FF2B5EF4-FFF2-40B4-BE49-F238E27FC236}">
                  <a16:creationId xmlns:a16="http://schemas.microsoft.com/office/drawing/2014/main" id="{CEF41015-9D65-45E5-A2AA-58C1FFEC48C6}"/>
                </a:ext>
              </a:extLst>
            </p:cNvPr>
            <p:cNvGrpSpPr/>
            <p:nvPr/>
          </p:nvGrpSpPr>
          <p:grpSpPr>
            <a:xfrm>
              <a:off x="2527214" y="3893845"/>
              <a:ext cx="963827" cy="722870"/>
              <a:chOff x="1204783" y="3373394"/>
              <a:chExt cx="963827" cy="722870"/>
            </a:xfrm>
          </p:grpSpPr>
          <p:sp>
            <p:nvSpPr>
              <p:cNvPr id="35" name="Rounded Rectangle 22">
                <a:extLst>
                  <a:ext uri="{FF2B5EF4-FFF2-40B4-BE49-F238E27FC236}">
                    <a16:creationId xmlns:a16="http://schemas.microsoft.com/office/drawing/2014/main" id="{56E12BAC-A216-4E6C-A461-DA15FA60EF5D}"/>
                  </a:ext>
                </a:extLst>
              </p:cNvPr>
              <p:cNvSpPr/>
              <p:nvPr/>
            </p:nvSpPr>
            <p:spPr>
              <a:xfrm>
                <a:off x="1204783" y="3373394"/>
                <a:ext cx="963827" cy="722870"/>
              </a:xfrm>
              <a:custGeom>
                <a:avLst/>
                <a:gdLst/>
                <a:ahLst/>
                <a:cxnLst/>
                <a:rect l="0" t="0" r="0" b="0"/>
                <a:pathLst>
                  <a:path w="963827" h="722870">
                    <a:moveTo>
                      <a:pt x="963827" y="722870"/>
                    </a:moveTo>
                    <a:lnTo>
                      <a:pt x="120478" y="722870"/>
                    </a:lnTo>
                    <a:lnTo>
                      <a:pt x="0" y="632511"/>
                    </a:lnTo>
                    <a:lnTo>
                      <a:pt x="0" y="0"/>
                    </a:lnTo>
                    <a:close/>
                  </a:path>
                </a:pathLst>
              </a:custGeom>
              <a:solidFill>
                <a:srgbClr val="1EABDA"/>
              </a:solidFill>
              <a:ln>
                <a:noFill/>
              </a:ln>
            </p:spPr>
            <p:txBody>
              <a:bodyPr rtlCol="0" anchor="ctr"/>
              <a:lstStyle/>
              <a:p>
                <a:pPr algn="ctr"/>
                <a:endParaRPr/>
              </a:p>
            </p:txBody>
          </p:sp>
          <p:sp>
            <p:nvSpPr>
              <p:cNvPr id="36" name="Rounded Rectangle 23">
                <a:extLst>
                  <a:ext uri="{FF2B5EF4-FFF2-40B4-BE49-F238E27FC236}">
                    <a16:creationId xmlns:a16="http://schemas.microsoft.com/office/drawing/2014/main" id="{E6355137-09DF-4101-85D4-67DD398F8494}"/>
                  </a:ext>
                </a:extLst>
              </p:cNvPr>
              <p:cNvSpPr/>
              <p:nvPr/>
            </p:nvSpPr>
            <p:spPr>
              <a:xfrm>
                <a:off x="1204783" y="3373394"/>
                <a:ext cx="963827" cy="722870"/>
              </a:xfrm>
              <a:custGeom>
                <a:avLst/>
                <a:gdLst/>
                <a:ahLst/>
                <a:cxnLst/>
                <a:rect l="0" t="0" r="0" b="0"/>
                <a:pathLst>
                  <a:path w="963827" h="722870">
                    <a:moveTo>
                      <a:pt x="0" y="632511"/>
                    </a:moveTo>
                    <a:lnTo>
                      <a:pt x="0" y="0"/>
                    </a:lnTo>
                    <a:lnTo>
                      <a:pt x="963827" y="722870"/>
                    </a:lnTo>
                    <a:lnTo>
                      <a:pt x="120478" y="722870"/>
                    </a:lnTo>
                    <a:close/>
                  </a:path>
                </a:pathLst>
              </a:custGeom>
              <a:noFill/>
              <a:ln w="10039">
                <a:solidFill>
                  <a:srgbClr val="FFFFFF"/>
                </a:solidFill>
              </a:ln>
            </p:spPr>
            <p:txBody>
              <a:bodyPr rtlCol="0" anchor="ctr"/>
              <a:lstStyle/>
              <a:p>
                <a:pPr algn="ctr"/>
                <a:endParaRPr/>
              </a:p>
            </p:txBody>
          </p:sp>
        </p:grpSp>
        <p:grpSp>
          <p:nvGrpSpPr>
            <p:cNvPr id="13" name="Group 12">
              <a:extLst>
                <a:ext uri="{FF2B5EF4-FFF2-40B4-BE49-F238E27FC236}">
                  <a16:creationId xmlns:a16="http://schemas.microsoft.com/office/drawing/2014/main" id="{FCF42EBE-C9C7-4C29-80D2-F49CD236AEE1}"/>
                </a:ext>
              </a:extLst>
            </p:cNvPr>
            <p:cNvGrpSpPr/>
            <p:nvPr/>
          </p:nvGrpSpPr>
          <p:grpSpPr>
            <a:xfrm>
              <a:off x="1964982" y="4616715"/>
              <a:ext cx="1526059" cy="722870"/>
              <a:chOff x="642551" y="4096264"/>
              <a:chExt cx="1526059" cy="722870"/>
            </a:xfrm>
          </p:grpSpPr>
          <p:sp>
            <p:nvSpPr>
              <p:cNvPr id="33" name="Rounded Rectangle 25">
                <a:extLst>
                  <a:ext uri="{FF2B5EF4-FFF2-40B4-BE49-F238E27FC236}">
                    <a16:creationId xmlns:a16="http://schemas.microsoft.com/office/drawing/2014/main" id="{26E08A06-4AD8-4C26-90EE-47E0DB38DFD5}"/>
                  </a:ext>
                </a:extLst>
              </p:cNvPr>
              <p:cNvSpPr/>
              <p:nvPr/>
            </p:nvSpPr>
            <p:spPr>
              <a:xfrm>
                <a:off x="642551" y="4096264"/>
                <a:ext cx="1526059" cy="722870"/>
              </a:xfrm>
              <a:custGeom>
                <a:avLst/>
                <a:gdLst/>
                <a:ahLst/>
                <a:cxnLst/>
                <a:rect l="0" t="0" r="0" b="0"/>
                <a:pathLst>
                  <a:path w="1526059" h="722870">
                    <a:moveTo>
                      <a:pt x="840341" y="632511"/>
                    </a:moveTo>
                    <a:lnTo>
                      <a:pt x="0" y="0"/>
                    </a:lnTo>
                    <a:lnTo>
                      <a:pt x="1526059" y="0"/>
                    </a:lnTo>
                    <a:lnTo>
                      <a:pt x="1526059" y="632511"/>
                    </a:lnTo>
                    <a:close/>
                    <a:moveTo>
                      <a:pt x="961350" y="722870"/>
                    </a:moveTo>
                    <a:lnTo>
                      <a:pt x="840341" y="632511"/>
                    </a:lnTo>
                  </a:path>
                </a:pathLst>
              </a:custGeom>
              <a:solidFill>
                <a:srgbClr val="1EABDA"/>
              </a:solidFill>
              <a:ln>
                <a:noFill/>
              </a:ln>
            </p:spPr>
            <p:txBody>
              <a:bodyPr rtlCol="0" anchor="ctr"/>
              <a:lstStyle/>
              <a:p>
                <a:pPr algn="ctr"/>
                <a:endParaRPr/>
              </a:p>
            </p:txBody>
          </p:sp>
          <p:sp>
            <p:nvSpPr>
              <p:cNvPr id="34" name="Rounded Rectangle 26">
                <a:extLst>
                  <a:ext uri="{FF2B5EF4-FFF2-40B4-BE49-F238E27FC236}">
                    <a16:creationId xmlns:a16="http://schemas.microsoft.com/office/drawing/2014/main" id="{B08D3790-D0CA-443B-8E1A-93974C8413AE}"/>
                  </a:ext>
                </a:extLst>
              </p:cNvPr>
              <p:cNvSpPr/>
              <p:nvPr/>
            </p:nvSpPr>
            <p:spPr>
              <a:xfrm>
                <a:off x="642551" y="4096264"/>
                <a:ext cx="1526059" cy="722870"/>
              </a:xfrm>
              <a:custGeom>
                <a:avLst/>
                <a:gdLst/>
                <a:ahLst/>
                <a:cxnLst/>
                <a:rect l="0" t="0" r="0" b="0"/>
                <a:pathLst>
                  <a:path w="1526059" h="722870">
                    <a:moveTo>
                      <a:pt x="0" y="0"/>
                    </a:moveTo>
                    <a:lnTo>
                      <a:pt x="1526059" y="0"/>
                    </a:lnTo>
                    <a:lnTo>
                      <a:pt x="1526059" y="632511"/>
                    </a:lnTo>
                    <a:lnTo>
                      <a:pt x="841181" y="632511"/>
                    </a:lnTo>
                    <a:lnTo>
                      <a:pt x="961350" y="722870"/>
                    </a:lnTo>
                  </a:path>
                </a:pathLst>
              </a:custGeom>
              <a:noFill/>
              <a:ln w="10039">
                <a:solidFill>
                  <a:srgbClr val="FFFFFF"/>
                </a:solidFill>
              </a:ln>
            </p:spPr>
            <p:txBody>
              <a:bodyPr rtlCol="0" anchor="ctr"/>
              <a:lstStyle/>
              <a:p>
                <a:pPr algn="ctr"/>
                <a:endParaRPr/>
              </a:p>
            </p:txBody>
          </p:sp>
        </p:grpSp>
        <p:grpSp>
          <p:nvGrpSpPr>
            <p:cNvPr id="14" name="Group 13">
              <a:extLst>
                <a:ext uri="{FF2B5EF4-FFF2-40B4-BE49-F238E27FC236}">
                  <a16:creationId xmlns:a16="http://schemas.microsoft.com/office/drawing/2014/main" id="{4CC15844-6C82-43AC-843A-026B82A5F94F}"/>
                </a:ext>
              </a:extLst>
            </p:cNvPr>
            <p:cNvGrpSpPr/>
            <p:nvPr/>
          </p:nvGrpSpPr>
          <p:grpSpPr>
            <a:xfrm>
              <a:off x="1964982" y="4616715"/>
              <a:ext cx="963827" cy="722870"/>
              <a:chOff x="642551" y="4096264"/>
              <a:chExt cx="963827" cy="722870"/>
            </a:xfrm>
          </p:grpSpPr>
          <p:sp>
            <p:nvSpPr>
              <p:cNvPr id="31" name="Rounded Rectangle 28">
                <a:extLst>
                  <a:ext uri="{FF2B5EF4-FFF2-40B4-BE49-F238E27FC236}">
                    <a16:creationId xmlns:a16="http://schemas.microsoft.com/office/drawing/2014/main" id="{A8B55156-32FC-44A5-A92D-93530B11C8A4}"/>
                  </a:ext>
                </a:extLst>
              </p:cNvPr>
              <p:cNvSpPr/>
              <p:nvPr/>
            </p:nvSpPr>
            <p:spPr>
              <a:xfrm>
                <a:off x="642551" y="4096264"/>
                <a:ext cx="963827" cy="722870"/>
              </a:xfrm>
              <a:custGeom>
                <a:avLst/>
                <a:gdLst/>
                <a:ahLst/>
                <a:cxnLst/>
                <a:rect l="0" t="0" r="0" b="0"/>
                <a:pathLst>
                  <a:path w="963827" h="722870">
                    <a:moveTo>
                      <a:pt x="963827" y="722870"/>
                    </a:moveTo>
                    <a:lnTo>
                      <a:pt x="120478" y="722870"/>
                    </a:lnTo>
                    <a:lnTo>
                      <a:pt x="0" y="632511"/>
                    </a:lnTo>
                    <a:lnTo>
                      <a:pt x="0" y="0"/>
                    </a:lnTo>
                    <a:close/>
                  </a:path>
                </a:pathLst>
              </a:custGeom>
              <a:solidFill>
                <a:srgbClr val="4E88E7"/>
              </a:solidFill>
              <a:ln>
                <a:noFill/>
              </a:ln>
            </p:spPr>
            <p:txBody>
              <a:bodyPr rtlCol="0" anchor="ctr"/>
              <a:lstStyle/>
              <a:p>
                <a:pPr algn="ctr"/>
                <a:endParaRPr/>
              </a:p>
            </p:txBody>
          </p:sp>
          <p:sp>
            <p:nvSpPr>
              <p:cNvPr id="32" name="Rounded Rectangle 29">
                <a:extLst>
                  <a:ext uri="{FF2B5EF4-FFF2-40B4-BE49-F238E27FC236}">
                    <a16:creationId xmlns:a16="http://schemas.microsoft.com/office/drawing/2014/main" id="{9E46F185-AE11-4177-BA79-7A169A72E347}"/>
                  </a:ext>
                </a:extLst>
              </p:cNvPr>
              <p:cNvSpPr/>
              <p:nvPr/>
            </p:nvSpPr>
            <p:spPr>
              <a:xfrm>
                <a:off x="642551" y="4096264"/>
                <a:ext cx="963827" cy="722870"/>
              </a:xfrm>
              <a:custGeom>
                <a:avLst/>
                <a:gdLst/>
                <a:ahLst/>
                <a:cxnLst/>
                <a:rect l="0" t="0" r="0" b="0"/>
                <a:pathLst>
                  <a:path w="963827" h="722870">
                    <a:moveTo>
                      <a:pt x="0" y="632511"/>
                    </a:moveTo>
                    <a:lnTo>
                      <a:pt x="0" y="0"/>
                    </a:lnTo>
                    <a:lnTo>
                      <a:pt x="963827" y="722870"/>
                    </a:lnTo>
                    <a:lnTo>
                      <a:pt x="120478" y="722870"/>
                    </a:lnTo>
                    <a:close/>
                  </a:path>
                </a:pathLst>
              </a:custGeom>
              <a:noFill/>
              <a:ln w="10039">
                <a:solidFill>
                  <a:srgbClr val="FFFFFF"/>
                </a:solidFill>
              </a:ln>
            </p:spPr>
            <p:txBody>
              <a:bodyPr rtlCol="0" anchor="ctr"/>
              <a:lstStyle/>
              <a:p>
                <a:pPr algn="ctr"/>
                <a:endParaRPr/>
              </a:p>
            </p:txBody>
          </p:sp>
        </p:grpSp>
        <p:grpSp>
          <p:nvGrpSpPr>
            <p:cNvPr id="15" name="Group 14">
              <a:extLst>
                <a:ext uri="{FF2B5EF4-FFF2-40B4-BE49-F238E27FC236}">
                  <a16:creationId xmlns:a16="http://schemas.microsoft.com/office/drawing/2014/main" id="{614C550D-95D2-43DA-8836-74B4DC436CC5}"/>
                </a:ext>
              </a:extLst>
            </p:cNvPr>
            <p:cNvGrpSpPr/>
            <p:nvPr/>
          </p:nvGrpSpPr>
          <p:grpSpPr>
            <a:xfrm>
              <a:off x="1643706" y="5339586"/>
              <a:ext cx="1285102" cy="642551"/>
              <a:chOff x="321275" y="4819135"/>
              <a:chExt cx="1285102" cy="642551"/>
            </a:xfrm>
          </p:grpSpPr>
          <p:sp>
            <p:nvSpPr>
              <p:cNvPr id="29" name="Rounded Rectangle 31">
                <a:extLst>
                  <a:ext uri="{FF2B5EF4-FFF2-40B4-BE49-F238E27FC236}">
                    <a16:creationId xmlns:a16="http://schemas.microsoft.com/office/drawing/2014/main" id="{BA24A3A0-1F20-4ABA-8023-954749EA2E81}"/>
                  </a:ext>
                </a:extLst>
              </p:cNvPr>
              <p:cNvSpPr/>
              <p:nvPr/>
            </p:nvSpPr>
            <p:spPr>
              <a:xfrm>
                <a:off x="321275" y="4819135"/>
                <a:ext cx="1285102" cy="642551"/>
              </a:xfrm>
              <a:custGeom>
                <a:avLst/>
                <a:gdLst/>
                <a:ahLst/>
                <a:cxnLst/>
                <a:rect l="0" t="0" r="0" b="0"/>
                <a:pathLst>
                  <a:path w="1285102" h="642551">
                    <a:moveTo>
                      <a:pt x="1285102" y="642551"/>
                    </a:moveTo>
                    <a:lnTo>
                      <a:pt x="0" y="642551"/>
                    </a:lnTo>
                    <a:lnTo>
                      <a:pt x="0" y="0"/>
                    </a:lnTo>
                    <a:lnTo>
                      <a:pt x="1285102" y="0"/>
                    </a:lnTo>
                    <a:close/>
                  </a:path>
                </a:pathLst>
              </a:custGeom>
              <a:solidFill>
                <a:srgbClr val="4E88E7"/>
              </a:solidFill>
              <a:ln>
                <a:noFill/>
              </a:ln>
            </p:spPr>
            <p:txBody>
              <a:bodyPr rtlCol="0" anchor="ctr"/>
              <a:lstStyle/>
              <a:p>
                <a:pPr algn="ctr"/>
                <a:endParaRPr/>
              </a:p>
            </p:txBody>
          </p:sp>
          <p:sp>
            <p:nvSpPr>
              <p:cNvPr id="30" name="Rounded Rectangle 32">
                <a:extLst>
                  <a:ext uri="{FF2B5EF4-FFF2-40B4-BE49-F238E27FC236}">
                    <a16:creationId xmlns:a16="http://schemas.microsoft.com/office/drawing/2014/main" id="{CF88163A-2B79-46FE-A3E5-EDD4BFBDB0F2}"/>
                  </a:ext>
                </a:extLst>
              </p:cNvPr>
              <p:cNvSpPr/>
              <p:nvPr/>
            </p:nvSpPr>
            <p:spPr>
              <a:xfrm>
                <a:off x="321275" y="4819135"/>
                <a:ext cx="1285102" cy="642551"/>
              </a:xfrm>
              <a:custGeom>
                <a:avLst/>
                <a:gdLst/>
                <a:ahLst/>
                <a:cxnLst/>
                <a:rect l="0" t="0" r="0" b="0"/>
                <a:pathLst>
                  <a:path w="1285102" h="642551">
                    <a:moveTo>
                      <a:pt x="0" y="0"/>
                    </a:moveTo>
                    <a:lnTo>
                      <a:pt x="1285102" y="0"/>
                    </a:lnTo>
                    <a:lnTo>
                      <a:pt x="1285102" y="642551"/>
                    </a:lnTo>
                    <a:lnTo>
                      <a:pt x="0" y="642551"/>
                    </a:lnTo>
                    <a:close/>
                  </a:path>
                </a:pathLst>
              </a:custGeom>
              <a:noFill/>
              <a:ln w="10039">
                <a:solidFill>
                  <a:srgbClr val="FFFFFF"/>
                </a:solidFill>
              </a:ln>
            </p:spPr>
            <p:txBody>
              <a:bodyPr rtlCol="0" anchor="ctr"/>
              <a:lstStyle/>
              <a:p>
                <a:pPr algn="ctr"/>
                <a:endParaRPr/>
              </a:p>
            </p:txBody>
          </p:sp>
        </p:grpSp>
        <p:sp>
          <p:nvSpPr>
            <p:cNvPr id="16" name="TextBox 15">
              <a:extLst>
                <a:ext uri="{FF2B5EF4-FFF2-40B4-BE49-F238E27FC236}">
                  <a16:creationId xmlns:a16="http://schemas.microsoft.com/office/drawing/2014/main" id="{F5464E3D-CE9D-4EE2-8796-EEB9A54866F9}"/>
                </a:ext>
              </a:extLst>
            </p:cNvPr>
            <p:cNvSpPr txBox="1"/>
            <p:nvPr/>
          </p:nvSpPr>
          <p:spPr>
            <a:xfrm>
              <a:off x="5753358" y="2636185"/>
              <a:ext cx="65" cy="107722"/>
            </a:xfrm>
            <a:prstGeom prst="rect">
              <a:avLst/>
            </a:prstGeom>
            <a:noFill/>
            <a:ln>
              <a:noFill/>
            </a:ln>
          </p:spPr>
          <p:txBody>
            <a:bodyPr wrap="none" lIns="0" tIns="0" rIns="0" bIns="0" anchor="t">
              <a:spAutoFit/>
            </a:bodyPr>
            <a:lstStyle/>
            <a:p>
              <a:pPr algn="l"/>
              <a:endParaRPr sz="700" b="0" dirty="0">
                <a:solidFill>
                  <a:srgbClr val="46432D"/>
                </a:solidFill>
                <a:latin typeface="Roboto"/>
              </a:endParaRPr>
            </a:p>
          </p:txBody>
        </p:sp>
        <p:sp>
          <p:nvSpPr>
            <p:cNvPr id="17" name="TextBox 16">
              <a:extLst>
                <a:ext uri="{FF2B5EF4-FFF2-40B4-BE49-F238E27FC236}">
                  <a16:creationId xmlns:a16="http://schemas.microsoft.com/office/drawing/2014/main" id="{A50CB793-A3A0-4A02-8C42-6E293924F032}"/>
                </a:ext>
              </a:extLst>
            </p:cNvPr>
            <p:cNvSpPr txBox="1"/>
            <p:nvPr/>
          </p:nvSpPr>
          <p:spPr>
            <a:xfrm>
              <a:off x="5570966" y="2565838"/>
              <a:ext cx="2436564" cy="369332"/>
            </a:xfrm>
            <a:prstGeom prst="rect">
              <a:avLst/>
            </a:prstGeom>
            <a:noFill/>
            <a:ln>
              <a:noFill/>
            </a:ln>
          </p:spPr>
          <p:txBody>
            <a:bodyPr wrap="none" lIns="0" tIns="0" rIns="0" bIns="0" anchor="t">
              <a:spAutoFit/>
            </a:bodyPr>
            <a:lstStyle/>
            <a:p>
              <a:pPr algn="l"/>
              <a:r>
                <a:rPr sz="2400" b="1" dirty="0" err="1">
                  <a:solidFill>
                    <a:srgbClr val="E0CB15"/>
                  </a:solidFill>
                  <a:latin typeface="Times  New Roman"/>
                </a:rPr>
                <a:t>Phê</a:t>
              </a:r>
              <a:r>
                <a:rPr sz="2400" b="1" dirty="0">
                  <a:solidFill>
                    <a:srgbClr val="E0CB15"/>
                  </a:solidFill>
                  <a:latin typeface="Times  New Roman"/>
                </a:rPr>
                <a:t> </a:t>
              </a:r>
              <a:r>
                <a:rPr sz="2400" b="1" dirty="0" err="1">
                  <a:solidFill>
                    <a:srgbClr val="E0CB15"/>
                  </a:solidFill>
                  <a:latin typeface="Times  New Roman"/>
                </a:rPr>
                <a:t>duyệt</a:t>
              </a:r>
              <a:r>
                <a:rPr sz="2400" b="1" dirty="0">
                  <a:solidFill>
                    <a:srgbClr val="E0CB15"/>
                  </a:solidFill>
                  <a:latin typeface="Times  New Roman"/>
                </a:rPr>
                <a:t> </a:t>
              </a:r>
              <a:r>
                <a:rPr sz="2400" b="1" dirty="0" err="1">
                  <a:solidFill>
                    <a:srgbClr val="E0CB15"/>
                  </a:solidFill>
                  <a:latin typeface="Times  New Roman"/>
                </a:rPr>
                <a:t>Kết</a:t>
              </a:r>
              <a:r>
                <a:rPr sz="2400" b="1" dirty="0">
                  <a:solidFill>
                    <a:srgbClr val="E0CB15"/>
                  </a:solidFill>
                  <a:latin typeface="Times  New Roman"/>
                </a:rPr>
                <a:t> </a:t>
              </a:r>
              <a:r>
                <a:rPr sz="2400" b="1" dirty="0" err="1">
                  <a:solidFill>
                    <a:srgbClr val="E0CB15"/>
                  </a:solidFill>
                  <a:latin typeface="Times  New Roman"/>
                </a:rPr>
                <a:t>quả</a:t>
              </a:r>
              <a:endParaRPr sz="2400" b="1" dirty="0">
                <a:solidFill>
                  <a:srgbClr val="E0CB15"/>
                </a:solidFill>
                <a:latin typeface="Times  New Roman"/>
              </a:endParaRPr>
            </a:p>
          </p:txBody>
        </p:sp>
        <p:sp>
          <p:nvSpPr>
            <p:cNvPr id="18" name="TextBox 17">
              <a:extLst>
                <a:ext uri="{FF2B5EF4-FFF2-40B4-BE49-F238E27FC236}">
                  <a16:creationId xmlns:a16="http://schemas.microsoft.com/office/drawing/2014/main" id="{C9A4FE8C-F205-472C-A693-363A14D25AC5}"/>
                </a:ext>
              </a:extLst>
            </p:cNvPr>
            <p:cNvSpPr txBox="1"/>
            <p:nvPr/>
          </p:nvSpPr>
          <p:spPr>
            <a:xfrm>
              <a:off x="5004550" y="3489040"/>
              <a:ext cx="2099934" cy="369332"/>
            </a:xfrm>
            <a:prstGeom prst="rect">
              <a:avLst/>
            </a:prstGeom>
            <a:noFill/>
            <a:ln>
              <a:noFill/>
            </a:ln>
          </p:spPr>
          <p:txBody>
            <a:bodyPr wrap="none" lIns="0" tIns="0" rIns="0" bIns="0" anchor="t">
              <a:spAutoFit/>
            </a:bodyPr>
            <a:lstStyle/>
            <a:p>
              <a:pPr algn="l"/>
              <a:r>
                <a:rPr sz="2400" b="1" dirty="0" err="1">
                  <a:solidFill>
                    <a:srgbClr val="92BD39"/>
                  </a:solidFill>
                  <a:latin typeface="Times  New Roman"/>
                </a:rPr>
                <a:t>Đánh</a:t>
              </a:r>
              <a:r>
                <a:rPr sz="2400" b="1" dirty="0">
                  <a:solidFill>
                    <a:srgbClr val="92BD39"/>
                  </a:solidFill>
                  <a:latin typeface="Times  New Roman"/>
                </a:rPr>
                <a:t> </a:t>
              </a:r>
              <a:r>
                <a:rPr sz="2400" b="1" dirty="0" err="1">
                  <a:solidFill>
                    <a:srgbClr val="92BD39"/>
                  </a:solidFill>
                  <a:latin typeface="Times  New Roman"/>
                </a:rPr>
                <a:t>giá</a:t>
              </a:r>
              <a:r>
                <a:rPr sz="2400" b="1" dirty="0">
                  <a:solidFill>
                    <a:srgbClr val="92BD39"/>
                  </a:solidFill>
                  <a:latin typeface="Times  New Roman"/>
                </a:rPr>
                <a:t> </a:t>
              </a:r>
              <a:r>
                <a:rPr sz="2400" b="1" dirty="0" err="1">
                  <a:solidFill>
                    <a:srgbClr val="92BD39"/>
                  </a:solidFill>
                  <a:latin typeface="Times  New Roman"/>
                </a:rPr>
                <a:t>Hồ</a:t>
              </a:r>
              <a:r>
                <a:rPr sz="2400" b="1" dirty="0">
                  <a:solidFill>
                    <a:srgbClr val="92BD39"/>
                  </a:solidFill>
                  <a:latin typeface="Times  New Roman"/>
                </a:rPr>
                <a:t> </a:t>
              </a:r>
              <a:r>
                <a:rPr sz="2400" b="1" dirty="0" err="1">
                  <a:solidFill>
                    <a:srgbClr val="92BD39"/>
                  </a:solidFill>
                  <a:latin typeface="Times  New Roman"/>
                </a:rPr>
                <a:t>sơ</a:t>
              </a:r>
              <a:endParaRPr sz="2400" b="1" dirty="0">
                <a:solidFill>
                  <a:srgbClr val="92BD39"/>
                </a:solidFill>
                <a:latin typeface="Times  New Roman"/>
              </a:endParaRPr>
            </a:p>
          </p:txBody>
        </p:sp>
        <p:sp>
          <p:nvSpPr>
            <p:cNvPr id="19" name="TextBox 18">
              <a:extLst>
                <a:ext uri="{FF2B5EF4-FFF2-40B4-BE49-F238E27FC236}">
                  <a16:creationId xmlns:a16="http://schemas.microsoft.com/office/drawing/2014/main" id="{220C9290-2FDB-4DED-ADC2-56D4E54265B8}"/>
                </a:ext>
              </a:extLst>
            </p:cNvPr>
            <p:cNvSpPr txBox="1"/>
            <p:nvPr/>
          </p:nvSpPr>
          <p:spPr>
            <a:xfrm>
              <a:off x="4615505" y="4215120"/>
              <a:ext cx="2394886" cy="369332"/>
            </a:xfrm>
            <a:prstGeom prst="rect">
              <a:avLst/>
            </a:prstGeom>
            <a:noFill/>
            <a:ln>
              <a:noFill/>
            </a:ln>
          </p:spPr>
          <p:txBody>
            <a:bodyPr wrap="none" lIns="0" tIns="0" rIns="0" bIns="0" anchor="t">
              <a:spAutoFit/>
            </a:bodyPr>
            <a:lstStyle/>
            <a:p>
              <a:pPr algn="l"/>
              <a:r>
                <a:rPr sz="2400" b="1" dirty="0" err="1">
                  <a:solidFill>
                    <a:srgbClr val="3CC583"/>
                  </a:solidFill>
                  <a:latin typeface="Times  New Roman"/>
                </a:rPr>
                <a:t>Tổ</a:t>
              </a:r>
              <a:r>
                <a:rPr sz="2400" b="1" dirty="0">
                  <a:solidFill>
                    <a:srgbClr val="3CC583"/>
                  </a:solidFill>
                  <a:latin typeface="Times  New Roman"/>
                </a:rPr>
                <a:t> </a:t>
              </a:r>
              <a:r>
                <a:rPr sz="2400" b="1" dirty="0" err="1">
                  <a:solidFill>
                    <a:srgbClr val="3CC583"/>
                  </a:solidFill>
                  <a:latin typeface="Times  New Roman"/>
                </a:rPr>
                <a:t>chức</a:t>
              </a:r>
              <a:r>
                <a:rPr sz="2400" b="1" dirty="0">
                  <a:solidFill>
                    <a:srgbClr val="3CC583"/>
                  </a:solidFill>
                  <a:latin typeface="Times  New Roman"/>
                </a:rPr>
                <a:t> </a:t>
              </a:r>
              <a:r>
                <a:rPr sz="2400" b="1" dirty="0" err="1">
                  <a:solidFill>
                    <a:srgbClr val="3CC583"/>
                  </a:solidFill>
                  <a:latin typeface="Times  New Roman"/>
                </a:rPr>
                <a:t>Lựa</a:t>
              </a:r>
              <a:r>
                <a:rPr sz="2400" b="1" dirty="0">
                  <a:solidFill>
                    <a:srgbClr val="3CC583"/>
                  </a:solidFill>
                  <a:latin typeface="Times  New Roman"/>
                </a:rPr>
                <a:t> </a:t>
              </a:r>
              <a:r>
                <a:rPr sz="2400" b="1" dirty="0" err="1">
                  <a:solidFill>
                    <a:srgbClr val="3CC583"/>
                  </a:solidFill>
                  <a:latin typeface="Times  New Roman"/>
                </a:rPr>
                <a:t>chọn</a:t>
              </a:r>
              <a:endParaRPr sz="2400" b="1" dirty="0">
                <a:solidFill>
                  <a:srgbClr val="3CC583"/>
                </a:solidFill>
                <a:latin typeface="Times  New Roman"/>
              </a:endParaRPr>
            </a:p>
          </p:txBody>
        </p:sp>
        <p:sp>
          <p:nvSpPr>
            <p:cNvPr id="20" name="TextBox 19">
              <a:extLst>
                <a:ext uri="{FF2B5EF4-FFF2-40B4-BE49-F238E27FC236}">
                  <a16:creationId xmlns:a16="http://schemas.microsoft.com/office/drawing/2014/main" id="{AA4A0BD9-859F-4572-95A5-FC55E724F936}"/>
                </a:ext>
              </a:extLst>
            </p:cNvPr>
            <p:cNvSpPr txBox="1"/>
            <p:nvPr/>
          </p:nvSpPr>
          <p:spPr>
            <a:xfrm>
              <a:off x="6144912" y="1602497"/>
              <a:ext cx="1777731" cy="369332"/>
            </a:xfrm>
            <a:prstGeom prst="rect">
              <a:avLst/>
            </a:prstGeom>
            <a:noFill/>
            <a:ln>
              <a:noFill/>
            </a:ln>
          </p:spPr>
          <p:txBody>
            <a:bodyPr wrap="none" lIns="0" tIns="0" rIns="0" bIns="0" anchor="t">
              <a:spAutoFit/>
            </a:bodyPr>
            <a:lstStyle/>
            <a:p>
              <a:pPr algn="l"/>
              <a:r>
                <a:rPr sz="2400" b="1" dirty="0" err="1">
                  <a:solidFill>
                    <a:srgbClr val="DE8431"/>
                  </a:solidFill>
                  <a:latin typeface="Times  New Roman"/>
                </a:rPr>
                <a:t>Ký</a:t>
              </a:r>
              <a:r>
                <a:rPr sz="2400" b="1" dirty="0">
                  <a:solidFill>
                    <a:srgbClr val="DE8431"/>
                  </a:solidFill>
                  <a:latin typeface="Times  New Roman"/>
                </a:rPr>
                <a:t> </a:t>
              </a:r>
              <a:r>
                <a:rPr sz="2400" b="1" dirty="0" err="1">
                  <a:solidFill>
                    <a:srgbClr val="DE8431"/>
                  </a:solidFill>
                  <a:latin typeface="Times  New Roman"/>
                </a:rPr>
                <a:t>Hợp</a:t>
              </a:r>
              <a:r>
                <a:rPr sz="2400" b="1" dirty="0">
                  <a:solidFill>
                    <a:srgbClr val="DE8431"/>
                  </a:solidFill>
                  <a:latin typeface="Times  New Roman"/>
                </a:rPr>
                <a:t> </a:t>
              </a:r>
              <a:r>
                <a:rPr sz="2400" b="1" dirty="0" err="1">
                  <a:solidFill>
                    <a:srgbClr val="DE8431"/>
                  </a:solidFill>
                  <a:latin typeface="Times  New Roman"/>
                </a:rPr>
                <a:t>đồng</a:t>
              </a:r>
              <a:endParaRPr sz="2400" b="1" dirty="0">
                <a:solidFill>
                  <a:srgbClr val="DE8431"/>
                </a:solidFill>
                <a:latin typeface="Times  New Roman"/>
              </a:endParaRPr>
            </a:p>
          </p:txBody>
        </p:sp>
        <p:sp>
          <p:nvSpPr>
            <p:cNvPr id="21" name="TextBox 20">
              <a:extLst>
                <a:ext uri="{FF2B5EF4-FFF2-40B4-BE49-F238E27FC236}">
                  <a16:creationId xmlns:a16="http://schemas.microsoft.com/office/drawing/2014/main" id="{618FEF82-A4B7-4FA4-A5D1-86753A30E64B}"/>
                </a:ext>
              </a:extLst>
            </p:cNvPr>
            <p:cNvSpPr txBox="1"/>
            <p:nvPr/>
          </p:nvSpPr>
          <p:spPr>
            <a:xfrm>
              <a:off x="4066660" y="4902517"/>
              <a:ext cx="2061462" cy="369332"/>
            </a:xfrm>
            <a:prstGeom prst="rect">
              <a:avLst/>
            </a:prstGeom>
            <a:noFill/>
            <a:ln>
              <a:noFill/>
            </a:ln>
          </p:spPr>
          <p:txBody>
            <a:bodyPr wrap="none" lIns="0" tIns="0" rIns="0" bIns="0" anchor="t">
              <a:spAutoFit/>
            </a:bodyPr>
            <a:lstStyle/>
            <a:p>
              <a:pPr algn="l"/>
              <a:r>
                <a:rPr sz="2400" b="1" dirty="0" err="1">
                  <a:solidFill>
                    <a:srgbClr val="1EABDA"/>
                  </a:solidFill>
                  <a:latin typeface="Times  New Roman"/>
                </a:rPr>
                <a:t>Chuẩn</a:t>
              </a:r>
              <a:r>
                <a:rPr sz="2400" b="1" dirty="0">
                  <a:solidFill>
                    <a:srgbClr val="1EABDA"/>
                  </a:solidFill>
                  <a:latin typeface="Times  New Roman"/>
                </a:rPr>
                <a:t> </a:t>
              </a:r>
              <a:r>
                <a:rPr sz="2400" b="1" dirty="0" err="1">
                  <a:solidFill>
                    <a:srgbClr val="1EABDA"/>
                  </a:solidFill>
                  <a:latin typeface="Times  New Roman"/>
                </a:rPr>
                <a:t>bị</a:t>
              </a:r>
              <a:r>
                <a:rPr sz="2400" b="1" dirty="0">
                  <a:solidFill>
                    <a:srgbClr val="1EABDA"/>
                  </a:solidFill>
                  <a:latin typeface="Times  New Roman"/>
                </a:rPr>
                <a:t> </a:t>
              </a:r>
              <a:r>
                <a:rPr sz="2400" b="1" dirty="0" err="1">
                  <a:solidFill>
                    <a:srgbClr val="1EABDA"/>
                  </a:solidFill>
                  <a:latin typeface="Times  New Roman"/>
                </a:rPr>
                <a:t>Hồ</a:t>
              </a:r>
              <a:r>
                <a:rPr sz="2400" b="1" dirty="0">
                  <a:solidFill>
                    <a:srgbClr val="1EABDA"/>
                  </a:solidFill>
                  <a:latin typeface="Times  New Roman"/>
                </a:rPr>
                <a:t> </a:t>
              </a:r>
              <a:r>
                <a:rPr sz="2400" b="1" dirty="0" err="1">
                  <a:solidFill>
                    <a:srgbClr val="1EABDA"/>
                  </a:solidFill>
                  <a:latin typeface="Times  New Roman"/>
                </a:rPr>
                <a:t>sơ</a:t>
              </a:r>
              <a:endParaRPr sz="2400" b="1" dirty="0">
                <a:solidFill>
                  <a:srgbClr val="1EABDA"/>
                </a:solidFill>
                <a:latin typeface="Times  New Roman"/>
              </a:endParaRPr>
            </a:p>
          </p:txBody>
        </p:sp>
        <p:sp>
          <p:nvSpPr>
            <p:cNvPr id="22" name="TextBox 21">
              <a:extLst>
                <a:ext uri="{FF2B5EF4-FFF2-40B4-BE49-F238E27FC236}">
                  <a16:creationId xmlns:a16="http://schemas.microsoft.com/office/drawing/2014/main" id="{11182945-00C0-448C-900A-3AEB5F59255B}"/>
                </a:ext>
              </a:extLst>
            </p:cNvPr>
            <p:cNvSpPr txBox="1"/>
            <p:nvPr/>
          </p:nvSpPr>
          <p:spPr>
            <a:xfrm>
              <a:off x="3428291" y="5683098"/>
              <a:ext cx="1846659" cy="369332"/>
            </a:xfrm>
            <a:prstGeom prst="rect">
              <a:avLst/>
            </a:prstGeom>
            <a:noFill/>
            <a:ln>
              <a:noFill/>
            </a:ln>
          </p:spPr>
          <p:txBody>
            <a:bodyPr wrap="none" lIns="0" tIns="0" rIns="0" bIns="0" anchor="t">
              <a:spAutoFit/>
            </a:bodyPr>
            <a:lstStyle/>
            <a:p>
              <a:pPr algn="l"/>
              <a:r>
                <a:rPr sz="2400" b="1" dirty="0" err="1">
                  <a:solidFill>
                    <a:srgbClr val="4E88E7"/>
                  </a:solidFill>
                  <a:latin typeface="Times  New Roman"/>
                </a:rPr>
                <a:t>Lập</a:t>
              </a:r>
              <a:r>
                <a:rPr sz="2400" b="1" dirty="0">
                  <a:solidFill>
                    <a:srgbClr val="4E88E7"/>
                  </a:solidFill>
                  <a:latin typeface="Times  New Roman"/>
                </a:rPr>
                <a:t> </a:t>
              </a:r>
              <a:r>
                <a:rPr sz="2400" b="1" dirty="0" err="1">
                  <a:solidFill>
                    <a:srgbClr val="4E88E7"/>
                  </a:solidFill>
                  <a:latin typeface="Times  New Roman"/>
                </a:rPr>
                <a:t>Kế</a:t>
              </a:r>
              <a:r>
                <a:rPr sz="2400" b="1" dirty="0">
                  <a:solidFill>
                    <a:srgbClr val="4E88E7"/>
                  </a:solidFill>
                  <a:latin typeface="Times  New Roman"/>
                </a:rPr>
                <a:t> </a:t>
              </a:r>
              <a:r>
                <a:rPr sz="2400" b="1" dirty="0" err="1">
                  <a:solidFill>
                    <a:srgbClr val="4E88E7"/>
                  </a:solidFill>
                  <a:latin typeface="Times  New Roman"/>
                </a:rPr>
                <a:t>hoạch</a:t>
              </a:r>
              <a:endParaRPr sz="2400" b="1" dirty="0">
                <a:solidFill>
                  <a:srgbClr val="4E88E7"/>
                </a:solidFill>
                <a:latin typeface="Times  New Roman"/>
              </a:endParaRPr>
            </a:p>
          </p:txBody>
        </p:sp>
        <p:sp>
          <p:nvSpPr>
            <p:cNvPr id="23" name="Rounded Rectangle 47">
              <a:extLst>
                <a:ext uri="{FF2B5EF4-FFF2-40B4-BE49-F238E27FC236}">
                  <a16:creationId xmlns:a16="http://schemas.microsoft.com/office/drawing/2014/main" id="{C6FB2E32-D989-4443-8D26-30450DA9584F}"/>
                </a:ext>
              </a:extLst>
            </p:cNvPr>
            <p:cNvSpPr/>
            <p:nvPr/>
          </p:nvSpPr>
          <p:spPr>
            <a:xfrm>
              <a:off x="4628056" y="2497838"/>
              <a:ext cx="376494" cy="381964"/>
            </a:xfrm>
            <a:custGeom>
              <a:avLst/>
              <a:gdLst/>
              <a:ahLst/>
              <a:cxnLst/>
              <a:rect l="0" t="0" r="0" b="0"/>
              <a:pathLst>
                <a:path w="376494" h="381964">
                  <a:moveTo>
                    <a:pt x="221713" y="206283"/>
                  </a:moveTo>
                  <a:lnTo>
                    <a:pt x="154781" y="206283"/>
                  </a:lnTo>
                  <a:lnTo>
                    <a:pt x="96466" y="359273"/>
                  </a:lnTo>
                  <a:cubicBezTo>
                    <a:pt x="94507" y="364415"/>
                    <a:pt x="95201" y="370191"/>
                    <a:pt x="98322" y="374722"/>
                  </a:cubicBezTo>
                  <a:cubicBezTo>
                    <a:pt x="101443" y="379254"/>
                    <a:pt x="106592" y="381961"/>
                    <a:pt x="112095" y="381964"/>
                  </a:cubicBezTo>
                  <a:lnTo>
                    <a:pt x="264366" y="381964"/>
                  </a:lnTo>
                  <a:cubicBezTo>
                    <a:pt x="269868" y="381961"/>
                    <a:pt x="275017" y="379254"/>
                    <a:pt x="278138" y="374722"/>
                  </a:cubicBezTo>
                  <a:cubicBezTo>
                    <a:pt x="281259" y="370191"/>
                    <a:pt x="281953" y="364415"/>
                    <a:pt x="279995" y="359273"/>
                  </a:cubicBezTo>
                  <a:close/>
                  <a:moveTo>
                    <a:pt x="118537" y="301410"/>
                  </a:moveTo>
                  <a:cubicBezTo>
                    <a:pt x="83369" y="284951"/>
                    <a:pt x="51680" y="261907"/>
                    <a:pt x="25183" y="233524"/>
                  </a:cubicBezTo>
                  <a:cubicBezTo>
                    <a:pt x="21136" y="228509"/>
                    <a:pt x="20328" y="221615"/>
                    <a:pt x="23107" y="215801"/>
                  </a:cubicBezTo>
                  <a:cubicBezTo>
                    <a:pt x="25886" y="209986"/>
                    <a:pt x="31757" y="206284"/>
                    <a:pt x="38201" y="206283"/>
                  </a:cubicBezTo>
                  <a:lnTo>
                    <a:pt x="338293" y="206283"/>
                  </a:lnTo>
                  <a:cubicBezTo>
                    <a:pt x="344744" y="206279"/>
                    <a:pt x="350622" y="209983"/>
                    <a:pt x="353402" y="215804"/>
                  </a:cubicBezTo>
                  <a:cubicBezTo>
                    <a:pt x="356182" y="221625"/>
                    <a:pt x="355369" y="228526"/>
                    <a:pt x="351311" y="233541"/>
                  </a:cubicBezTo>
                  <a:cubicBezTo>
                    <a:pt x="324814" y="261924"/>
                    <a:pt x="293125" y="284968"/>
                    <a:pt x="257957" y="301427"/>
                  </a:cubicBezTo>
                  <a:moveTo>
                    <a:pt x="359611" y="121714"/>
                  </a:moveTo>
                  <a:cubicBezTo>
                    <a:pt x="357347" y="136230"/>
                    <a:pt x="343738" y="146159"/>
                    <a:pt x="329223" y="143885"/>
                  </a:cubicBezTo>
                  <a:lnTo>
                    <a:pt x="136793" y="113765"/>
                  </a:lnTo>
                  <a:lnTo>
                    <a:pt x="145009" y="61190"/>
                  </a:lnTo>
                  <a:lnTo>
                    <a:pt x="337523" y="91309"/>
                  </a:lnTo>
                  <a:cubicBezTo>
                    <a:pt x="352013" y="93614"/>
                    <a:pt x="361898" y="107221"/>
                    <a:pt x="359611" y="121714"/>
                  </a:cubicBezTo>
                  <a:close/>
                  <a:moveTo>
                    <a:pt x="0" y="381964"/>
                  </a:moveTo>
                  <a:lnTo>
                    <a:pt x="376494" y="381964"/>
                  </a:lnTo>
                  <a:moveTo>
                    <a:pt x="63267" y="52556"/>
                  </a:moveTo>
                  <a:cubicBezTo>
                    <a:pt x="86590" y="48807"/>
                    <a:pt x="104859" y="30490"/>
                    <a:pt x="108547" y="7159"/>
                  </a:cubicBezTo>
                  <a:cubicBezTo>
                    <a:pt x="109507" y="2855"/>
                    <a:pt x="113597" y="0"/>
                    <a:pt x="117968" y="583"/>
                  </a:cubicBezTo>
                  <a:lnTo>
                    <a:pt x="137027" y="3561"/>
                  </a:lnTo>
                  <a:cubicBezTo>
                    <a:pt x="141415" y="4245"/>
                    <a:pt x="145351" y="6644"/>
                    <a:pt x="147969" y="10232"/>
                  </a:cubicBezTo>
                  <a:cubicBezTo>
                    <a:pt x="150586" y="13819"/>
                    <a:pt x="151670" y="18300"/>
                    <a:pt x="150982" y="22687"/>
                  </a:cubicBezTo>
                  <a:lnTo>
                    <a:pt x="130685" y="152251"/>
                  </a:lnTo>
                  <a:cubicBezTo>
                    <a:pt x="129253" y="161375"/>
                    <a:pt x="120701" y="167613"/>
                    <a:pt x="111576" y="166190"/>
                  </a:cubicBezTo>
                  <a:lnTo>
                    <a:pt x="57729" y="157757"/>
                  </a:lnTo>
                  <a:cubicBezTo>
                    <a:pt x="48598" y="156325"/>
                    <a:pt x="42357" y="147761"/>
                    <a:pt x="43790" y="138631"/>
                  </a:cubicBezTo>
                  <a:lnTo>
                    <a:pt x="56173" y="59466"/>
                  </a:lnTo>
                  <a:cubicBezTo>
                    <a:pt x="56813" y="55881"/>
                    <a:pt x="59666" y="53101"/>
                    <a:pt x="63267" y="52556"/>
                  </a:cubicBezTo>
                  <a:close/>
                </a:path>
              </a:pathLst>
            </a:custGeom>
            <a:noFill/>
            <a:ln w="10039">
              <a:solidFill>
                <a:srgbClr val="FFFFFF"/>
              </a:solidFill>
            </a:ln>
          </p:spPr>
          <p:txBody>
            <a:bodyPr rtlCol="0" anchor="ctr"/>
            <a:lstStyle/>
            <a:p>
              <a:pPr algn="ctr"/>
              <a:endParaRPr/>
            </a:p>
          </p:txBody>
        </p:sp>
        <p:sp>
          <p:nvSpPr>
            <p:cNvPr id="24" name="Rounded Rectangle 48">
              <a:extLst>
                <a:ext uri="{FF2B5EF4-FFF2-40B4-BE49-F238E27FC236}">
                  <a16:creationId xmlns:a16="http://schemas.microsoft.com/office/drawing/2014/main" id="{CA468347-E1E9-40FD-AC1A-09A46934106D}"/>
                </a:ext>
              </a:extLst>
            </p:cNvPr>
            <p:cNvSpPr/>
            <p:nvPr/>
          </p:nvSpPr>
          <p:spPr>
            <a:xfrm>
              <a:off x="4061640" y="3299820"/>
              <a:ext cx="384861" cy="384861"/>
            </a:xfrm>
            <a:custGeom>
              <a:avLst/>
              <a:gdLst/>
              <a:ahLst/>
              <a:cxnLst/>
              <a:rect l="0" t="0" r="0" b="0"/>
              <a:pathLst>
                <a:path w="384861" h="384861">
                  <a:moveTo>
                    <a:pt x="276581" y="200797"/>
                  </a:moveTo>
                  <a:cubicBezTo>
                    <a:pt x="318436" y="200797"/>
                    <a:pt x="352365" y="234727"/>
                    <a:pt x="352365" y="276581"/>
                  </a:cubicBezTo>
                  <a:cubicBezTo>
                    <a:pt x="352365" y="318436"/>
                    <a:pt x="318436" y="352365"/>
                    <a:pt x="276581" y="352365"/>
                  </a:cubicBezTo>
                  <a:cubicBezTo>
                    <a:pt x="234727" y="352365"/>
                    <a:pt x="200797" y="318436"/>
                    <a:pt x="200797" y="276581"/>
                  </a:cubicBezTo>
                  <a:cubicBezTo>
                    <a:pt x="200797" y="234727"/>
                    <a:pt x="234727" y="200797"/>
                    <a:pt x="276581" y="200797"/>
                  </a:cubicBezTo>
                  <a:close/>
                  <a:moveTo>
                    <a:pt x="384861" y="384861"/>
                  </a:moveTo>
                  <a:lnTo>
                    <a:pt x="330512" y="330512"/>
                  </a:lnTo>
                  <a:moveTo>
                    <a:pt x="225896" y="133864"/>
                  </a:moveTo>
                  <a:lnTo>
                    <a:pt x="66932" y="133864"/>
                  </a:lnTo>
                  <a:moveTo>
                    <a:pt x="167331" y="184064"/>
                  </a:moveTo>
                  <a:lnTo>
                    <a:pt x="66932" y="184064"/>
                  </a:lnTo>
                  <a:moveTo>
                    <a:pt x="66932" y="83665"/>
                  </a:moveTo>
                  <a:lnTo>
                    <a:pt x="184064" y="83665"/>
                  </a:lnTo>
                  <a:moveTo>
                    <a:pt x="133864" y="234263"/>
                  </a:moveTo>
                  <a:lnTo>
                    <a:pt x="66932" y="234263"/>
                  </a:lnTo>
                  <a:moveTo>
                    <a:pt x="66932" y="284462"/>
                  </a:moveTo>
                  <a:lnTo>
                    <a:pt x="133864" y="284462"/>
                  </a:lnTo>
                  <a:moveTo>
                    <a:pt x="200797" y="384861"/>
                  </a:moveTo>
                  <a:lnTo>
                    <a:pt x="16733" y="384861"/>
                  </a:lnTo>
                  <a:cubicBezTo>
                    <a:pt x="7491" y="384861"/>
                    <a:pt x="0" y="377369"/>
                    <a:pt x="0" y="368128"/>
                  </a:cubicBezTo>
                  <a:lnTo>
                    <a:pt x="0" y="16733"/>
                  </a:lnTo>
                  <a:cubicBezTo>
                    <a:pt x="0" y="7491"/>
                    <a:pt x="7491" y="0"/>
                    <a:pt x="16733" y="0"/>
                  </a:cubicBezTo>
                  <a:lnTo>
                    <a:pt x="239166" y="0"/>
                  </a:lnTo>
                  <a:cubicBezTo>
                    <a:pt x="243603" y="0"/>
                    <a:pt x="247859" y="1764"/>
                    <a:pt x="250996" y="4902"/>
                  </a:cubicBezTo>
                  <a:lnTo>
                    <a:pt x="313026" y="66932"/>
                  </a:lnTo>
                  <a:cubicBezTo>
                    <a:pt x="316164" y="70069"/>
                    <a:pt x="317928" y="74325"/>
                    <a:pt x="317929" y="78762"/>
                  </a:cubicBezTo>
                  <a:lnTo>
                    <a:pt x="317929" y="150597"/>
                  </a:lnTo>
                </a:path>
              </a:pathLst>
            </a:custGeom>
            <a:noFill/>
            <a:ln w="10039">
              <a:solidFill>
                <a:srgbClr val="FFFFFF"/>
              </a:solidFill>
            </a:ln>
          </p:spPr>
          <p:txBody>
            <a:bodyPr rtlCol="0" anchor="ctr"/>
            <a:lstStyle/>
            <a:p>
              <a:pPr algn="ctr"/>
              <a:endParaRPr/>
            </a:p>
          </p:txBody>
        </p:sp>
        <p:sp>
          <p:nvSpPr>
            <p:cNvPr id="25" name="Rounded Rectangle 49">
              <a:extLst>
                <a:ext uri="{FF2B5EF4-FFF2-40B4-BE49-F238E27FC236}">
                  <a16:creationId xmlns:a16="http://schemas.microsoft.com/office/drawing/2014/main" id="{49112066-3EF6-48C6-98D2-9C427B74FCC0}"/>
                </a:ext>
              </a:extLst>
            </p:cNvPr>
            <p:cNvSpPr/>
            <p:nvPr/>
          </p:nvSpPr>
          <p:spPr>
            <a:xfrm>
              <a:off x="5186105" y="1613122"/>
              <a:ext cx="384861" cy="386171"/>
            </a:xfrm>
            <a:custGeom>
              <a:avLst/>
              <a:gdLst/>
              <a:ahLst/>
              <a:cxnLst/>
              <a:rect l="0" t="0" r="0" b="0"/>
              <a:pathLst>
                <a:path w="384861" h="386171">
                  <a:moveTo>
                    <a:pt x="268901" y="350391"/>
                  </a:moveTo>
                  <a:lnTo>
                    <a:pt x="334662" y="337172"/>
                  </a:lnTo>
                  <a:moveTo>
                    <a:pt x="276096" y="276096"/>
                  </a:moveTo>
                  <a:lnTo>
                    <a:pt x="245140" y="288813"/>
                  </a:lnTo>
                  <a:cubicBezTo>
                    <a:pt x="240205" y="290822"/>
                    <a:pt x="234680" y="290822"/>
                    <a:pt x="229745" y="288813"/>
                  </a:cubicBezTo>
                  <a:cubicBezTo>
                    <a:pt x="222513" y="285770"/>
                    <a:pt x="217715" y="278792"/>
                    <a:pt x="217464" y="270949"/>
                  </a:cubicBezTo>
                  <a:cubicBezTo>
                    <a:pt x="217212" y="263107"/>
                    <a:pt x="221551" y="255836"/>
                    <a:pt x="228574" y="252335"/>
                  </a:cubicBezTo>
                  <a:lnTo>
                    <a:pt x="259363" y="237275"/>
                  </a:lnTo>
                  <a:cubicBezTo>
                    <a:pt x="263185" y="235283"/>
                    <a:pt x="267435" y="234249"/>
                    <a:pt x="271745" y="234263"/>
                  </a:cubicBezTo>
                  <a:cubicBezTo>
                    <a:pt x="274999" y="234247"/>
                    <a:pt x="278229" y="234814"/>
                    <a:pt x="281283" y="235936"/>
                  </a:cubicBezTo>
                  <a:lnTo>
                    <a:pt x="337841" y="257522"/>
                  </a:lnTo>
                  <a:moveTo>
                    <a:pt x="256853" y="283960"/>
                  </a:moveTo>
                  <a:lnTo>
                    <a:pt x="288980" y="319435"/>
                  </a:lnTo>
                  <a:cubicBezTo>
                    <a:pt x="292773" y="324325"/>
                    <a:pt x="292035" y="331337"/>
                    <a:pt x="287307" y="335331"/>
                  </a:cubicBezTo>
                  <a:lnTo>
                    <a:pt x="228741" y="382184"/>
                  </a:lnTo>
                  <a:cubicBezTo>
                    <a:pt x="224063" y="386171"/>
                    <a:pt x="217048" y="385649"/>
                    <a:pt x="213012" y="381012"/>
                  </a:cubicBezTo>
                  <a:lnTo>
                    <a:pt x="174024" y="351395"/>
                  </a:lnTo>
                  <a:lnTo>
                    <a:pt x="150597" y="351395"/>
                  </a:lnTo>
                  <a:moveTo>
                    <a:pt x="150597" y="267729"/>
                  </a:moveTo>
                  <a:lnTo>
                    <a:pt x="198120" y="247482"/>
                  </a:lnTo>
                  <a:cubicBezTo>
                    <a:pt x="200981" y="246280"/>
                    <a:pt x="204052" y="245655"/>
                    <a:pt x="207155" y="245642"/>
                  </a:cubicBezTo>
                  <a:cubicBezTo>
                    <a:pt x="212407" y="245629"/>
                    <a:pt x="217519" y="247333"/>
                    <a:pt x="221713" y="250494"/>
                  </a:cubicBezTo>
                  <a:lnTo>
                    <a:pt x="225896" y="254008"/>
                  </a:lnTo>
                  <a:moveTo>
                    <a:pt x="100398" y="250996"/>
                  </a:moveTo>
                  <a:lnTo>
                    <a:pt x="133864" y="250996"/>
                  </a:lnTo>
                  <a:cubicBezTo>
                    <a:pt x="143106" y="250996"/>
                    <a:pt x="150597" y="258488"/>
                    <a:pt x="150597" y="267729"/>
                  </a:cubicBezTo>
                  <a:lnTo>
                    <a:pt x="150597" y="351395"/>
                  </a:lnTo>
                  <a:cubicBezTo>
                    <a:pt x="150597" y="360636"/>
                    <a:pt x="143106" y="368128"/>
                    <a:pt x="133864" y="368128"/>
                  </a:cubicBezTo>
                  <a:lnTo>
                    <a:pt x="100398" y="368128"/>
                  </a:lnTo>
                  <a:moveTo>
                    <a:pt x="384861" y="368128"/>
                  </a:moveTo>
                  <a:lnTo>
                    <a:pt x="351395" y="368128"/>
                  </a:lnTo>
                  <a:cubicBezTo>
                    <a:pt x="342153" y="368128"/>
                    <a:pt x="334662" y="360636"/>
                    <a:pt x="334662" y="351395"/>
                  </a:cubicBezTo>
                  <a:lnTo>
                    <a:pt x="334662" y="267729"/>
                  </a:lnTo>
                  <a:cubicBezTo>
                    <a:pt x="334662" y="258488"/>
                    <a:pt x="342153" y="250996"/>
                    <a:pt x="351395" y="250996"/>
                  </a:cubicBezTo>
                  <a:lnTo>
                    <a:pt x="384861" y="250996"/>
                  </a:lnTo>
                  <a:moveTo>
                    <a:pt x="58565" y="384861"/>
                  </a:moveTo>
                  <a:lnTo>
                    <a:pt x="8366" y="384861"/>
                  </a:lnTo>
                  <a:cubicBezTo>
                    <a:pt x="3745" y="384861"/>
                    <a:pt x="0" y="381115"/>
                    <a:pt x="0" y="376494"/>
                  </a:cubicBezTo>
                  <a:lnTo>
                    <a:pt x="0" y="50199"/>
                  </a:lnTo>
                  <a:cubicBezTo>
                    <a:pt x="0" y="22474"/>
                    <a:pt x="22474" y="0"/>
                    <a:pt x="50199" y="0"/>
                  </a:cubicBezTo>
                  <a:lnTo>
                    <a:pt x="276096" y="0"/>
                  </a:lnTo>
                  <a:moveTo>
                    <a:pt x="184064" y="66932"/>
                  </a:moveTo>
                  <a:lnTo>
                    <a:pt x="50199" y="66932"/>
                  </a:lnTo>
                  <a:moveTo>
                    <a:pt x="184064" y="117131"/>
                  </a:moveTo>
                  <a:lnTo>
                    <a:pt x="50199" y="117131"/>
                  </a:lnTo>
                  <a:moveTo>
                    <a:pt x="50199" y="167331"/>
                  </a:moveTo>
                  <a:lnTo>
                    <a:pt x="108765" y="167331"/>
                  </a:lnTo>
                  <a:moveTo>
                    <a:pt x="234263" y="209163"/>
                  </a:moveTo>
                  <a:lnTo>
                    <a:pt x="234263" y="41832"/>
                  </a:lnTo>
                  <a:cubicBezTo>
                    <a:pt x="234263" y="18729"/>
                    <a:pt x="252992" y="0"/>
                    <a:pt x="276096" y="0"/>
                  </a:cubicBezTo>
                  <a:cubicBezTo>
                    <a:pt x="299187" y="0"/>
                    <a:pt x="317929" y="18741"/>
                    <a:pt x="317929" y="50199"/>
                  </a:cubicBezTo>
                  <a:lnTo>
                    <a:pt x="234263" y="50199"/>
                  </a:lnTo>
                </a:path>
              </a:pathLst>
            </a:custGeom>
            <a:noFill/>
            <a:ln w="10039">
              <a:solidFill>
                <a:srgbClr val="FFFFFF"/>
              </a:solidFill>
            </a:ln>
          </p:spPr>
          <p:txBody>
            <a:bodyPr rtlCol="0" anchor="ctr"/>
            <a:lstStyle/>
            <a:p>
              <a:pPr algn="ctr"/>
              <a:endParaRPr/>
            </a:p>
          </p:txBody>
        </p:sp>
        <p:sp>
          <p:nvSpPr>
            <p:cNvPr id="26" name="Rounded Rectangle 50">
              <a:extLst>
                <a:ext uri="{FF2B5EF4-FFF2-40B4-BE49-F238E27FC236}">
                  <a16:creationId xmlns:a16="http://schemas.microsoft.com/office/drawing/2014/main" id="{C335734A-159A-4B70-957D-8127ACC567A7}"/>
                </a:ext>
              </a:extLst>
            </p:cNvPr>
            <p:cNvSpPr/>
            <p:nvPr/>
          </p:nvSpPr>
          <p:spPr>
            <a:xfrm>
              <a:off x="3503591" y="4026873"/>
              <a:ext cx="376494" cy="376494"/>
            </a:xfrm>
            <a:custGeom>
              <a:avLst/>
              <a:gdLst/>
              <a:ahLst/>
              <a:cxnLst/>
              <a:rect l="0" t="0" r="0" b="0"/>
              <a:pathLst>
                <a:path w="376494" h="376494">
                  <a:moveTo>
                    <a:pt x="276096" y="250996"/>
                  </a:moveTo>
                  <a:cubicBezTo>
                    <a:pt x="276096" y="227893"/>
                    <a:pt x="294825" y="209163"/>
                    <a:pt x="317929" y="209163"/>
                  </a:cubicBezTo>
                  <a:cubicBezTo>
                    <a:pt x="341032" y="209163"/>
                    <a:pt x="359761" y="227893"/>
                    <a:pt x="359761" y="250996"/>
                  </a:cubicBezTo>
                  <a:cubicBezTo>
                    <a:pt x="359761" y="274099"/>
                    <a:pt x="341032" y="292829"/>
                    <a:pt x="317929" y="292829"/>
                  </a:cubicBezTo>
                  <a:cubicBezTo>
                    <a:pt x="294825" y="292829"/>
                    <a:pt x="276096" y="274099"/>
                    <a:pt x="276096" y="250996"/>
                  </a:cubicBezTo>
                  <a:close/>
                  <a:moveTo>
                    <a:pt x="259363" y="376494"/>
                  </a:moveTo>
                  <a:cubicBezTo>
                    <a:pt x="259363" y="344701"/>
                    <a:pt x="286136" y="317928"/>
                    <a:pt x="317929" y="317928"/>
                  </a:cubicBezTo>
                  <a:cubicBezTo>
                    <a:pt x="349721" y="317928"/>
                    <a:pt x="376494" y="344701"/>
                    <a:pt x="376494" y="376494"/>
                  </a:cubicBezTo>
                  <a:moveTo>
                    <a:pt x="158964" y="250996"/>
                  </a:moveTo>
                  <a:cubicBezTo>
                    <a:pt x="158964" y="227893"/>
                    <a:pt x="177693" y="209163"/>
                    <a:pt x="200797" y="209163"/>
                  </a:cubicBezTo>
                  <a:cubicBezTo>
                    <a:pt x="223900" y="209163"/>
                    <a:pt x="242630" y="227893"/>
                    <a:pt x="242630" y="250996"/>
                  </a:cubicBezTo>
                  <a:cubicBezTo>
                    <a:pt x="242630" y="274099"/>
                    <a:pt x="223900" y="292829"/>
                    <a:pt x="200797" y="292829"/>
                  </a:cubicBezTo>
                  <a:cubicBezTo>
                    <a:pt x="177693" y="292829"/>
                    <a:pt x="158964" y="274099"/>
                    <a:pt x="158964" y="250996"/>
                  </a:cubicBezTo>
                  <a:close/>
                  <a:moveTo>
                    <a:pt x="142231" y="376494"/>
                  </a:moveTo>
                  <a:cubicBezTo>
                    <a:pt x="142231" y="344701"/>
                    <a:pt x="169004" y="317928"/>
                    <a:pt x="200797" y="317928"/>
                  </a:cubicBezTo>
                  <a:cubicBezTo>
                    <a:pt x="232590" y="317928"/>
                    <a:pt x="259363" y="344701"/>
                    <a:pt x="259363" y="376494"/>
                  </a:cubicBezTo>
                  <a:moveTo>
                    <a:pt x="81992" y="374821"/>
                  </a:moveTo>
                  <a:lnTo>
                    <a:pt x="0" y="374821"/>
                  </a:lnTo>
                  <a:moveTo>
                    <a:pt x="16733" y="374821"/>
                  </a:moveTo>
                  <a:lnTo>
                    <a:pt x="16733" y="16883"/>
                  </a:lnTo>
                  <a:cubicBezTo>
                    <a:pt x="16733" y="6753"/>
                    <a:pt x="23426" y="0"/>
                    <a:pt x="33466" y="0"/>
                  </a:cubicBezTo>
                  <a:lnTo>
                    <a:pt x="225896" y="0"/>
                  </a:lnTo>
                  <a:cubicBezTo>
                    <a:pt x="235936" y="0"/>
                    <a:pt x="242630" y="6753"/>
                    <a:pt x="242630" y="16883"/>
                  </a:cubicBezTo>
                  <a:lnTo>
                    <a:pt x="242630" y="165461"/>
                  </a:lnTo>
                  <a:moveTo>
                    <a:pt x="189084" y="70278"/>
                  </a:moveTo>
                  <a:lnTo>
                    <a:pt x="71953" y="70278"/>
                  </a:lnTo>
                  <a:moveTo>
                    <a:pt x="189084" y="137210"/>
                  </a:moveTo>
                  <a:lnTo>
                    <a:pt x="71953" y="137210"/>
                  </a:lnTo>
                  <a:moveTo>
                    <a:pt x="115459" y="204143"/>
                  </a:moveTo>
                  <a:lnTo>
                    <a:pt x="71953" y="204143"/>
                  </a:lnTo>
                  <a:moveTo>
                    <a:pt x="105419" y="271076"/>
                  </a:moveTo>
                  <a:lnTo>
                    <a:pt x="71953" y="271076"/>
                  </a:lnTo>
                </a:path>
              </a:pathLst>
            </a:custGeom>
            <a:noFill/>
            <a:ln w="10039">
              <a:solidFill>
                <a:srgbClr val="FFFFFF"/>
              </a:solidFill>
            </a:ln>
          </p:spPr>
          <p:txBody>
            <a:bodyPr rtlCol="0" anchor="ctr"/>
            <a:lstStyle/>
            <a:p>
              <a:pPr algn="ctr"/>
              <a:endParaRPr/>
            </a:p>
          </p:txBody>
        </p:sp>
        <p:sp>
          <p:nvSpPr>
            <p:cNvPr id="27" name="Rounded Rectangle 51">
              <a:extLst>
                <a:ext uri="{FF2B5EF4-FFF2-40B4-BE49-F238E27FC236}">
                  <a16:creationId xmlns:a16="http://schemas.microsoft.com/office/drawing/2014/main" id="{8AC1DF50-2F4D-496F-B6C8-8D640D0208F7}"/>
                </a:ext>
              </a:extLst>
            </p:cNvPr>
            <p:cNvSpPr/>
            <p:nvPr/>
          </p:nvSpPr>
          <p:spPr>
            <a:xfrm>
              <a:off x="2970642" y="4753927"/>
              <a:ext cx="317929" cy="368128"/>
            </a:xfrm>
            <a:custGeom>
              <a:avLst/>
              <a:gdLst/>
              <a:ahLst/>
              <a:cxnLst/>
              <a:rect l="0" t="0" r="0" b="0"/>
              <a:pathLst>
                <a:path w="317929" h="368128">
                  <a:moveTo>
                    <a:pt x="217530" y="50199"/>
                  </a:moveTo>
                  <a:lnTo>
                    <a:pt x="217530" y="16733"/>
                  </a:lnTo>
                  <a:cubicBezTo>
                    <a:pt x="217530" y="7491"/>
                    <a:pt x="210038" y="0"/>
                    <a:pt x="200797" y="0"/>
                  </a:cubicBezTo>
                  <a:lnTo>
                    <a:pt x="16733" y="0"/>
                  </a:lnTo>
                  <a:cubicBezTo>
                    <a:pt x="7491" y="0"/>
                    <a:pt x="0" y="7491"/>
                    <a:pt x="0" y="16733"/>
                  </a:cubicBezTo>
                  <a:lnTo>
                    <a:pt x="0" y="250996"/>
                  </a:lnTo>
                  <a:cubicBezTo>
                    <a:pt x="0" y="260238"/>
                    <a:pt x="7491" y="267729"/>
                    <a:pt x="16733" y="267729"/>
                  </a:cubicBezTo>
                  <a:lnTo>
                    <a:pt x="50199" y="267729"/>
                  </a:lnTo>
                  <a:moveTo>
                    <a:pt x="267729" y="100398"/>
                  </a:moveTo>
                  <a:lnTo>
                    <a:pt x="267729" y="66932"/>
                  </a:lnTo>
                  <a:cubicBezTo>
                    <a:pt x="267729" y="57691"/>
                    <a:pt x="260238" y="50199"/>
                    <a:pt x="250996" y="50199"/>
                  </a:cubicBezTo>
                  <a:lnTo>
                    <a:pt x="66932" y="50199"/>
                  </a:lnTo>
                  <a:cubicBezTo>
                    <a:pt x="57691" y="50199"/>
                    <a:pt x="50199" y="57691"/>
                    <a:pt x="50199" y="66932"/>
                  </a:cubicBezTo>
                  <a:lnTo>
                    <a:pt x="50199" y="301195"/>
                  </a:lnTo>
                  <a:cubicBezTo>
                    <a:pt x="50199" y="310437"/>
                    <a:pt x="57691" y="317929"/>
                    <a:pt x="66932" y="317929"/>
                  </a:cubicBezTo>
                  <a:lnTo>
                    <a:pt x="100398" y="317929"/>
                  </a:lnTo>
                  <a:moveTo>
                    <a:pt x="117131" y="100398"/>
                  </a:moveTo>
                  <a:lnTo>
                    <a:pt x="301195" y="100398"/>
                  </a:lnTo>
                  <a:cubicBezTo>
                    <a:pt x="301195" y="100398"/>
                    <a:pt x="317929" y="100398"/>
                    <a:pt x="317929" y="117131"/>
                  </a:cubicBezTo>
                  <a:lnTo>
                    <a:pt x="317929" y="351395"/>
                  </a:lnTo>
                  <a:cubicBezTo>
                    <a:pt x="317929" y="351395"/>
                    <a:pt x="317929" y="368128"/>
                    <a:pt x="301195" y="368128"/>
                  </a:cubicBezTo>
                  <a:lnTo>
                    <a:pt x="117131" y="368128"/>
                  </a:lnTo>
                  <a:cubicBezTo>
                    <a:pt x="117131" y="368128"/>
                    <a:pt x="100398" y="368128"/>
                    <a:pt x="100398" y="351395"/>
                  </a:cubicBezTo>
                  <a:lnTo>
                    <a:pt x="100398" y="117131"/>
                  </a:lnTo>
                  <a:cubicBezTo>
                    <a:pt x="100398" y="117131"/>
                    <a:pt x="100398" y="100398"/>
                    <a:pt x="117131" y="100398"/>
                  </a:cubicBezTo>
                  <a:moveTo>
                    <a:pt x="184064" y="150597"/>
                  </a:moveTo>
                  <a:lnTo>
                    <a:pt x="152974" y="181688"/>
                  </a:lnTo>
                  <a:cubicBezTo>
                    <a:pt x="151132" y="183534"/>
                    <a:pt x="148514" y="184381"/>
                    <a:pt x="145940" y="183963"/>
                  </a:cubicBezTo>
                  <a:cubicBezTo>
                    <a:pt x="143366" y="183545"/>
                    <a:pt x="141151" y="181914"/>
                    <a:pt x="139989" y="179579"/>
                  </a:cubicBezTo>
                  <a:lnTo>
                    <a:pt x="133864" y="167331"/>
                  </a:lnTo>
                  <a:moveTo>
                    <a:pt x="284462" y="167331"/>
                  </a:moveTo>
                  <a:lnTo>
                    <a:pt x="217530" y="167331"/>
                  </a:lnTo>
                  <a:moveTo>
                    <a:pt x="133864" y="250996"/>
                  </a:moveTo>
                  <a:lnTo>
                    <a:pt x="139989" y="263245"/>
                  </a:lnTo>
                  <a:cubicBezTo>
                    <a:pt x="141151" y="265579"/>
                    <a:pt x="143366" y="267211"/>
                    <a:pt x="145940" y="267629"/>
                  </a:cubicBezTo>
                  <a:cubicBezTo>
                    <a:pt x="148514" y="268047"/>
                    <a:pt x="151132" y="267200"/>
                    <a:pt x="152974" y="265353"/>
                  </a:cubicBezTo>
                  <a:lnTo>
                    <a:pt x="184064" y="234263"/>
                  </a:lnTo>
                  <a:moveTo>
                    <a:pt x="217530" y="250996"/>
                  </a:moveTo>
                  <a:lnTo>
                    <a:pt x="284462" y="250996"/>
                  </a:lnTo>
                  <a:moveTo>
                    <a:pt x="217530" y="301195"/>
                  </a:moveTo>
                  <a:lnTo>
                    <a:pt x="250996" y="301195"/>
                  </a:lnTo>
                </a:path>
              </a:pathLst>
            </a:custGeom>
            <a:noFill/>
            <a:ln w="10039">
              <a:solidFill>
                <a:srgbClr val="FFFFFF"/>
              </a:solidFill>
            </a:ln>
          </p:spPr>
          <p:txBody>
            <a:bodyPr rtlCol="0" anchor="ctr"/>
            <a:lstStyle/>
            <a:p>
              <a:pPr algn="ctr"/>
              <a:endParaRPr/>
            </a:p>
          </p:txBody>
        </p:sp>
        <p:sp>
          <p:nvSpPr>
            <p:cNvPr id="28" name="Rounded Rectangle 52">
              <a:extLst>
                <a:ext uri="{FF2B5EF4-FFF2-40B4-BE49-F238E27FC236}">
                  <a16:creationId xmlns:a16="http://schemas.microsoft.com/office/drawing/2014/main" id="{19CAE69A-A406-4042-A4B3-C4F4E6715C42}"/>
                </a:ext>
              </a:extLst>
            </p:cNvPr>
            <p:cNvSpPr/>
            <p:nvPr/>
          </p:nvSpPr>
          <p:spPr>
            <a:xfrm>
              <a:off x="2102193" y="5488326"/>
              <a:ext cx="368128" cy="345070"/>
            </a:xfrm>
            <a:custGeom>
              <a:avLst/>
              <a:gdLst/>
              <a:ahLst/>
              <a:cxnLst/>
              <a:rect l="0" t="0" r="0" b="0"/>
              <a:pathLst>
                <a:path w="368128" h="345070">
                  <a:moveTo>
                    <a:pt x="39506" y="213497"/>
                  </a:moveTo>
                  <a:cubicBezTo>
                    <a:pt x="39506" y="192732"/>
                    <a:pt x="56340" y="175898"/>
                    <a:pt x="77106" y="175898"/>
                  </a:cubicBezTo>
                  <a:cubicBezTo>
                    <a:pt x="97871" y="175898"/>
                    <a:pt x="114705" y="192732"/>
                    <a:pt x="114705" y="213497"/>
                  </a:cubicBezTo>
                  <a:cubicBezTo>
                    <a:pt x="114705" y="234263"/>
                    <a:pt x="97871" y="251097"/>
                    <a:pt x="77106" y="251097"/>
                  </a:cubicBezTo>
                  <a:cubicBezTo>
                    <a:pt x="56340" y="251097"/>
                    <a:pt x="39506" y="234263"/>
                    <a:pt x="39506" y="213497"/>
                  </a:cubicBezTo>
                  <a:moveTo>
                    <a:pt x="15645" y="312172"/>
                  </a:moveTo>
                  <a:cubicBezTo>
                    <a:pt x="25478" y="286476"/>
                    <a:pt x="50258" y="269608"/>
                    <a:pt x="77771" y="269884"/>
                  </a:cubicBezTo>
                  <a:cubicBezTo>
                    <a:pt x="105283" y="270160"/>
                    <a:pt x="129720" y="287522"/>
                    <a:pt x="139035" y="313411"/>
                  </a:cubicBezTo>
                  <a:moveTo>
                    <a:pt x="249842" y="213497"/>
                  </a:moveTo>
                  <a:cubicBezTo>
                    <a:pt x="249842" y="192732"/>
                    <a:pt x="266675" y="175898"/>
                    <a:pt x="287441" y="175898"/>
                  </a:cubicBezTo>
                  <a:cubicBezTo>
                    <a:pt x="308206" y="175898"/>
                    <a:pt x="325040" y="192732"/>
                    <a:pt x="325040" y="213497"/>
                  </a:cubicBezTo>
                  <a:cubicBezTo>
                    <a:pt x="325040" y="234263"/>
                    <a:pt x="308206" y="251097"/>
                    <a:pt x="287441" y="251097"/>
                  </a:cubicBezTo>
                  <a:cubicBezTo>
                    <a:pt x="266675" y="251097"/>
                    <a:pt x="249842" y="234263"/>
                    <a:pt x="249842" y="213497"/>
                  </a:cubicBezTo>
                  <a:moveTo>
                    <a:pt x="276062" y="271026"/>
                  </a:moveTo>
                  <a:cubicBezTo>
                    <a:pt x="281902" y="269981"/>
                    <a:pt x="287852" y="269689"/>
                    <a:pt x="293766" y="270156"/>
                  </a:cubicBezTo>
                  <a:cubicBezTo>
                    <a:pt x="316699" y="272595"/>
                    <a:pt x="336761" y="286669"/>
                    <a:pt x="346860" y="307403"/>
                  </a:cubicBezTo>
                  <a:moveTo>
                    <a:pt x="0" y="345070"/>
                  </a:moveTo>
                  <a:lnTo>
                    <a:pt x="368128" y="345070"/>
                  </a:lnTo>
                  <a:moveTo>
                    <a:pt x="299924" y="345070"/>
                  </a:moveTo>
                  <a:lnTo>
                    <a:pt x="191393" y="345070"/>
                  </a:lnTo>
                  <a:lnTo>
                    <a:pt x="176935" y="279944"/>
                  </a:lnTo>
                  <a:cubicBezTo>
                    <a:pt x="176388" y="277469"/>
                    <a:pt x="176992" y="274878"/>
                    <a:pt x="178580" y="272900"/>
                  </a:cubicBezTo>
                  <a:cubicBezTo>
                    <a:pt x="180167" y="270923"/>
                    <a:pt x="182565" y="269772"/>
                    <a:pt x="185101" y="269771"/>
                  </a:cubicBezTo>
                  <a:lnTo>
                    <a:pt x="269771" y="269771"/>
                  </a:lnTo>
                  <a:cubicBezTo>
                    <a:pt x="277612" y="269772"/>
                    <a:pt x="284401" y="275218"/>
                    <a:pt x="286102" y="282873"/>
                  </a:cubicBezTo>
                  <a:close/>
                  <a:moveTo>
                    <a:pt x="175697" y="0"/>
                  </a:moveTo>
                  <a:lnTo>
                    <a:pt x="175697" y="66932"/>
                  </a:lnTo>
                  <a:moveTo>
                    <a:pt x="142231" y="117131"/>
                  </a:moveTo>
                  <a:lnTo>
                    <a:pt x="150597" y="66932"/>
                  </a:lnTo>
                  <a:lnTo>
                    <a:pt x="200797" y="66932"/>
                  </a:lnTo>
                  <a:lnTo>
                    <a:pt x="209163" y="117131"/>
                  </a:lnTo>
                  <a:close/>
                  <a:moveTo>
                    <a:pt x="229143" y="307420"/>
                  </a:moveTo>
                  <a:cubicBezTo>
                    <a:pt x="229143" y="310886"/>
                    <a:pt x="231952" y="313695"/>
                    <a:pt x="235418" y="313695"/>
                  </a:cubicBezTo>
                  <a:cubicBezTo>
                    <a:pt x="238883" y="313695"/>
                    <a:pt x="241693" y="310886"/>
                    <a:pt x="241693" y="307420"/>
                  </a:cubicBezTo>
                  <a:cubicBezTo>
                    <a:pt x="241693" y="303955"/>
                    <a:pt x="238883" y="301145"/>
                    <a:pt x="235418" y="301145"/>
                  </a:cubicBezTo>
                  <a:cubicBezTo>
                    <a:pt x="231952" y="301145"/>
                    <a:pt x="229143" y="303955"/>
                    <a:pt x="229143" y="307420"/>
                  </a:cubicBezTo>
                  <a:moveTo>
                    <a:pt x="260618" y="187176"/>
                  </a:moveTo>
                  <a:cubicBezTo>
                    <a:pt x="277129" y="205064"/>
                    <a:pt x="300726" y="214705"/>
                    <a:pt x="325040" y="213497"/>
                  </a:cubicBezTo>
                  <a:moveTo>
                    <a:pt x="39506" y="213497"/>
                  </a:moveTo>
                  <a:cubicBezTo>
                    <a:pt x="63820" y="214705"/>
                    <a:pt x="87417" y="205064"/>
                    <a:pt x="103929" y="187176"/>
                  </a:cubicBezTo>
                </a:path>
              </a:pathLst>
            </a:custGeom>
            <a:noFill/>
            <a:ln w="10039">
              <a:solidFill>
                <a:srgbClr val="FFFFFF"/>
              </a:solidFill>
            </a:ln>
          </p:spPr>
          <p:txBody>
            <a:bodyPr rtlCol="0" anchor="ctr"/>
            <a:lstStyle/>
            <a:p>
              <a:pPr algn="ctr"/>
              <a:endParaRPr/>
            </a:p>
          </p:txBody>
        </p:sp>
      </p:grpSp>
      <p:sp>
        <p:nvSpPr>
          <p:cNvPr id="51" name="Rectangle 50">
            <a:extLst>
              <a:ext uri="{FF2B5EF4-FFF2-40B4-BE49-F238E27FC236}">
                <a16:creationId xmlns:a16="http://schemas.microsoft.com/office/drawing/2014/main" id="{23C6E6B8-1079-4E8B-8221-79B2D95FB70A}"/>
              </a:ext>
            </a:extLst>
          </p:cNvPr>
          <p:cNvSpPr/>
          <p:nvPr/>
        </p:nvSpPr>
        <p:spPr>
          <a:xfrm>
            <a:off x="-161366" y="0"/>
            <a:ext cx="2555219" cy="6857999"/>
          </a:xfrm>
          <a:prstGeom prst="rect">
            <a:avLst/>
          </a:prstGeom>
          <a:solidFill>
            <a:schemeClr val="accent6">
              <a:lumMod val="75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b="1" dirty="0">
                <a:solidFill>
                  <a:schemeClr val="tx1"/>
                </a:solidFill>
                <a:latin typeface="+mj-lt"/>
              </a:rPr>
              <a:t>CÁC BƯỚC CƠ BẢN TRONG ĐẤU THẦU</a:t>
            </a:r>
            <a:endParaRPr lang="en-US" sz="4000" b="1" dirty="0">
              <a:solidFill>
                <a:schemeClr val="tx1"/>
              </a:solidFill>
              <a:latin typeface="+mj-lt"/>
            </a:endParaRPr>
          </a:p>
        </p:txBody>
      </p:sp>
      <p:pic>
        <p:nvPicPr>
          <p:cNvPr id="52" name="Picture 51">
            <a:extLst>
              <a:ext uri="{FF2B5EF4-FFF2-40B4-BE49-F238E27FC236}">
                <a16:creationId xmlns:a16="http://schemas.microsoft.com/office/drawing/2014/main" id="{4370C14F-6B56-4EF2-9E6B-0A88697FA5A7}"/>
              </a:ext>
            </a:extLst>
          </p:cNvPr>
          <p:cNvPicPr>
            <a:picLocks noChangeAspect="1"/>
          </p:cNvPicPr>
          <p:nvPr/>
        </p:nvPicPr>
        <p:blipFill>
          <a:blip r:embed="rId2"/>
          <a:stretch>
            <a:fillRect/>
          </a:stretch>
        </p:blipFill>
        <p:spPr>
          <a:xfrm>
            <a:off x="-161366" y="-67235"/>
            <a:ext cx="1145594" cy="955426"/>
          </a:xfrm>
          <a:prstGeom prst="rect">
            <a:avLst/>
          </a:prstGeom>
        </p:spPr>
      </p:pic>
    </p:spTree>
    <p:extLst>
      <p:ext uri="{BB962C8B-B14F-4D97-AF65-F5344CB8AC3E}">
        <p14:creationId xmlns:p14="http://schemas.microsoft.com/office/powerpoint/2010/main" val="3100794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D2A4CA-DB34-45FA-B082-E3C49FC521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2470086"/>
            <a:ext cx="2255542" cy="2070228"/>
          </a:xfrm>
          <a:prstGeom prst="rect">
            <a:avLst/>
          </a:prstGeom>
        </p:spPr>
      </p:pic>
      <p:cxnSp>
        <p:nvCxnSpPr>
          <p:cNvPr id="5" name="Connector: Curved 4">
            <a:extLst>
              <a:ext uri="{FF2B5EF4-FFF2-40B4-BE49-F238E27FC236}">
                <a16:creationId xmlns:a16="http://schemas.microsoft.com/office/drawing/2014/main" id="{40758EBC-305A-4BE1-B60F-4A1AFC67AC8C}"/>
              </a:ext>
            </a:extLst>
          </p:cNvPr>
          <p:cNvCxnSpPr>
            <a:cxnSpLocks/>
            <a:stCxn id="3" idx="3"/>
            <a:endCxn id="8" idx="2"/>
          </p:cNvCxnSpPr>
          <p:nvPr/>
        </p:nvCxnSpPr>
        <p:spPr>
          <a:xfrm flipV="1">
            <a:off x="2350792" y="1926544"/>
            <a:ext cx="1663671" cy="1578656"/>
          </a:xfrm>
          <a:prstGeom prst="curvedConnector3">
            <a:avLst>
              <a:gd name="adj1" fmla="val 50000"/>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2DC10229-629A-49B2-A4F2-F2B4702860A4}"/>
              </a:ext>
            </a:extLst>
          </p:cNvPr>
          <p:cNvSpPr/>
          <p:nvPr/>
        </p:nvSpPr>
        <p:spPr>
          <a:xfrm>
            <a:off x="4014463" y="1175316"/>
            <a:ext cx="1847850" cy="1502456"/>
          </a:xfrm>
          <a:prstGeom prst="ellipse">
            <a:avLst/>
          </a:prstGeom>
          <a:solidFill>
            <a:schemeClr val="bg1">
              <a:alpha val="51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latin typeface="+mj-lt"/>
              </a:rPr>
              <a:t>Lập hồ sơ mời thầu</a:t>
            </a:r>
            <a:endParaRPr lang="en-US" dirty="0">
              <a:solidFill>
                <a:schemeClr val="tx1"/>
              </a:solidFill>
              <a:latin typeface="+mj-lt"/>
            </a:endParaRPr>
          </a:p>
        </p:txBody>
      </p:sp>
      <p:sp>
        <p:nvSpPr>
          <p:cNvPr id="9" name="Oval 8">
            <a:extLst>
              <a:ext uri="{FF2B5EF4-FFF2-40B4-BE49-F238E27FC236}">
                <a16:creationId xmlns:a16="http://schemas.microsoft.com/office/drawing/2014/main" id="{078724A1-9003-40CB-9C70-750270D1590F}"/>
              </a:ext>
            </a:extLst>
          </p:cNvPr>
          <p:cNvSpPr/>
          <p:nvPr/>
        </p:nvSpPr>
        <p:spPr>
          <a:xfrm>
            <a:off x="4014463" y="4332628"/>
            <a:ext cx="1847850" cy="1502456"/>
          </a:xfrm>
          <a:prstGeom prst="ellipse">
            <a:avLst/>
          </a:prstGeom>
          <a:solidFill>
            <a:schemeClr val="bg1">
              <a:alpha val="5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latin typeface="+mj-lt"/>
              </a:rPr>
              <a:t>Trình, thẩm định, phê duyệt HSMT</a:t>
            </a:r>
            <a:endParaRPr lang="en-US" dirty="0">
              <a:solidFill>
                <a:schemeClr val="tx1"/>
              </a:solidFill>
              <a:latin typeface="+mj-lt"/>
            </a:endParaRPr>
          </a:p>
        </p:txBody>
      </p:sp>
      <p:cxnSp>
        <p:nvCxnSpPr>
          <p:cNvPr id="11" name="Connector: Curved 10">
            <a:extLst>
              <a:ext uri="{FF2B5EF4-FFF2-40B4-BE49-F238E27FC236}">
                <a16:creationId xmlns:a16="http://schemas.microsoft.com/office/drawing/2014/main" id="{F7368C59-BB02-4F7C-8BB4-F376F289A68F}"/>
              </a:ext>
            </a:extLst>
          </p:cNvPr>
          <p:cNvCxnSpPr>
            <a:cxnSpLocks/>
            <a:stCxn id="3" idx="3"/>
            <a:endCxn id="9" idx="2"/>
          </p:cNvCxnSpPr>
          <p:nvPr/>
        </p:nvCxnSpPr>
        <p:spPr>
          <a:xfrm>
            <a:off x="2350792" y="3505200"/>
            <a:ext cx="1663671" cy="1578656"/>
          </a:xfrm>
          <a:prstGeom prst="curvedConnector3">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A66BDD1A-A0B9-4989-9356-CE4FE4FF34F5}"/>
              </a:ext>
            </a:extLst>
          </p:cNvPr>
          <p:cNvCxnSpPr>
            <a:cxnSpLocks/>
            <a:stCxn id="8" idx="6"/>
          </p:cNvCxnSpPr>
          <p:nvPr/>
        </p:nvCxnSpPr>
        <p:spPr>
          <a:xfrm flipV="1">
            <a:off x="5862313" y="1175316"/>
            <a:ext cx="952500" cy="751228"/>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C31142D7-E445-4F9C-870A-B51B62D313A5}"/>
              </a:ext>
            </a:extLst>
          </p:cNvPr>
          <p:cNvSpPr txBox="1"/>
          <p:nvPr/>
        </p:nvSpPr>
        <p:spPr>
          <a:xfrm>
            <a:off x="6934200" y="852150"/>
            <a:ext cx="4810932" cy="646331"/>
          </a:xfrm>
          <a:prstGeom prst="rect">
            <a:avLst/>
          </a:prstGeom>
          <a:noFill/>
        </p:spPr>
        <p:txBody>
          <a:bodyPr wrap="none" rtlCol="0">
            <a:spAutoFit/>
          </a:bodyPr>
          <a:lstStyle/>
          <a:p>
            <a:r>
              <a:rPr lang="vi-VN" dirty="0">
                <a:latin typeface="+mj-lt"/>
              </a:rPr>
              <a:t>- HSMT được phát hành bằng văn bản giấy</a:t>
            </a:r>
          </a:p>
          <a:p>
            <a:r>
              <a:rPr lang="vi-VN" dirty="0">
                <a:latin typeface="+mj-lt"/>
              </a:rPr>
              <a:t>- Nhà thầu trực tiếp đến để mua hoặc nhận HSMT</a:t>
            </a:r>
            <a:endParaRPr lang="en-US" dirty="0">
              <a:latin typeface="+mj-lt"/>
            </a:endParaRPr>
          </a:p>
        </p:txBody>
      </p:sp>
      <p:cxnSp>
        <p:nvCxnSpPr>
          <p:cNvPr id="30" name="Connector: Curved 29">
            <a:extLst>
              <a:ext uri="{FF2B5EF4-FFF2-40B4-BE49-F238E27FC236}">
                <a16:creationId xmlns:a16="http://schemas.microsoft.com/office/drawing/2014/main" id="{1A610A01-65E8-439F-9E1B-ADEC1187EEE3}"/>
              </a:ext>
            </a:extLst>
          </p:cNvPr>
          <p:cNvCxnSpPr>
            <a:cxnSpLocks/>
            <a:stCxn id="8" idx="6"/>
          </p:cNvCxnSpPr>
          <p:nvPr/>
        </p:nvCxnSpPr>
        <p:spPr>
          <a:xfrm>
            <a:off x="5862313" y="1926544"/>
            <a:ext cx="952500" cy="598828"/>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FA782B66-F311-4217-A3E6-CEFC478752E4}"/>
              </a:ext>
            </a:extLst>
          </p:cNvPr>
          <p:cNvSpPr txBox="1"/>
          <p:nvPr/>
        </p:nvSpPr>
        <p:spPr>
          <a:xfrm>
            <a:off x="6934200" y="2208717"/>
            <a:ext cx="5162550" cy="1200329"/>
          </a:xfrm>
          <a:prstGeom prst="rect">
            <a:avLst/>
          </a:prstGeom>
          <a:noFill/>
        </p:spPr>
        <p:txBody>
          <a:bodyPr wrap="square" rtlCol="0">
            <a:spAutoFit/>
          </a:bodyPr>
          <a:lstStyle/>
          <a:p>
            <a:pPr algn="just"/>
            <a:r>
              <a:rPr lang="vi-VN" sz="1800" dirty="0">
                <a:effectLst/>
                <a:latin typeface="Times New Roman" panose="02020603050405020304" pitchFamily="18" charset="0"/>
                <a:ea typeface="Calibri" panose="020F0502020204030204" pitchFamily="34" charset="0"/>
                <a:cs typeface="Times New Roman" panose="02020603050405020304" pitchFamily="18" charset="0"/>
              </a:rPr>
              <a:t>Hồ sơ mời thầu được lập theo mẫu trên hệ thống và đăng tải dưới dạng tệp tin điện tử trên Hệ thống mạng đấu thầu quốc gia.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cxnSp>
        <p:nvCxnSpPr>
          <p:cNvPr id="36" name="Connector: Curved 35">
            <a:extLst>
              <a:ext uri="{FF2B5EF4-FFF2-40B4-BE49-F238E27FC236}">
                <a16:creationId xmlns:a16="http://schemas.microsoft.com/office/drawing/2014/main" id="{8E36E748-3FDA-4F9F-99A6-E29E6E783440}"/>
              </a:ext>
            </a:extLst>
          </p:cNvPr>
          <p:cNvCxnSpPr>
            <a:cxnSpLocks/>
            <a:stCxn id="9" idx="6"/>
          </p:cNvCxnSpPr>
          <p:nvPr/>
        </p:nvCxnSpPr>
        <p:spPr>
          <a:xfrm flipV="1">
            <a:off x="5862313" y="4400550"/>
            <a:ext cx="952500" cy="683306"/>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39" name="Connector: Curved 38">
            <a:extLst>
              <a:ext uri="{FF2B5EF4-FFF2-40B4-BE49-F238E27FC236}">
                <a16:creationId xmlns:a16="http://schemas.microsoft.com/office/drawing/2014/main" id="{54D5899E-E570-40EF-8B1E-6B7D16C2B0F0}"/>
              </a:ext>
            </a:extLst>
          </p:cNvPr>
          <p:cNvCxnSpPr>
            <a:cxnSpLocks/>
            <a:stCxn id="9" idx="6"/>
          </p:cNvCxnSpPr>
          <p:nvPr/>
        </p:nvCxnSpPr>
        <p:spPr>
          <a:xfrm>
            <a:off x="5862313" y="5083856"/>
            <a:ext cx="952500" cy="840694"/>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01338DF6-33CF-4D99-8697-A9136A770EBE}"/>
              </a:ext>
            </a:extLst>
          </p:cNvPr>
          <p:cNvSpPr txBox="1"/>
          <p:nvPr/>
        </p:nvSpPr>
        <p:spPr>
          <a:xfrm>
            <a:off x="6934200" y="3661886"/>
            <a:ext cx="5029200" cy="1477328"/>
          </a:xfrm>
          <a:prstGeom prst="rect">
            <a:avLst/>
          </a:prstGeom>
          <a:noFill/>
        </p:spPr>
        <p:txBody>
          <a:bodyPr wrap="square">
            <a:spAutoFit/>
          </a:bodyPr>
          <a:lstStyle/>
          <a:p>
            <a:pPr marL="285750" indent="-285750">
              <a:buFontTx/>
              <a:buChar char="-"/>
            </a:pPr>
            <a:r>
              <a:rPr lang="vi-VN" b="0" i="0" dirty="0">
                <a:solidFill>
                  <a:srgbClr val="131314"/>
                </a:solidFill>
                <a:effectLst/>
                <a:latin typeface="Times  New Roman"/>
              </a:rPr>
              <a:t>Hồ sơ dạng giấy, in ấn, đóng dấu, gửi trực tiếp/bưu điện.</a:t>
            </a:r>
          </a:p>
          <a:p>
            <a:pPr marL="285750" indent="-285750">
              <a:buFontTx/>
              <a:buChar char="-"/>
            </a:pPr>
            <a:r>
              <a:rPr lang="vi-VN" b="0" i="0" dirty="0">
                <a:solidFill>
                  <a:srgbClr val="131314"/>
                </a:solidFill>
                <a:effectLst/>
                <a:latin typeface="Times  New Roman"/>
              </a:rPr>
              <a:t>Thẩm định, trao đổi bằng văn bản/họp trực tiếp.</a:t>
            </a:r>
          </a:p>
          <a:p>
            <a:pPr marL="285750" indent="-285750">
              <a:buFontTx/>
              <a:buChar char="-"/>
            </a:pPr>
            <a:r>
              <a:rPr lang="vi-VN" b="0" i="0" dirty="0">
                <a:solidFill>
                  <a:srgbClr val="131314"/>
                </a:solidFill>
                <a:effectLst/>
                <a:latin typeface="Times  New Roman"/>
              </a:rPr>
              <a:t>Quá trình phê duyệt bằng văn bản giấy và gửi lại cho bên mời thầu.</a:t>
            </a:r>
            <a:endParaRPr lang="en-US" dirty="0">
              <a:latin typeface="Times  New Roman"/>
            </a:endParaRPr>
          </a:p>
        </p:txBody>
      </p:sp>
      <p:sp>
        <p:nvSpPr>
          <p:cNvPr id="44" name="TextBox 43">
            <a:extLst>
              <a:ext uri="{FF2B5EF4-FFF2-40B4-BE49-F238E27FC236}">
                <a16:creationId xmlns:a16="http://schemas.microsoft.com/office/drawing/2014/main" id="{FA8D2385-6DB7-4532-A468-97AFB7AE8EBB}"/>
              </a:ext>
            </a:extLst>
          </p:cNvPr>
          <p:cNvSpPr txBox="1"/>
          <p:nvPr/>
        </p:nvSpPr>
        <p:spPr>
          <a:xfrm>
            <a:off x="6838950" y="5617762"/>
            <a:ext cx="5257800" cy="1200329"/>
          </a:xfrm>
          <a:prstGeom prst="rect">
            <a:avLst/>
          </a:prstGeom>
          <a:noFill/>
        </p:spPr>
        <p:txBody>
          <a:bodyPr wrap="square">
            <a:spAutoFit/>
          </a:bodyPr>
          <a:lstStyle/>
          <a:p>
            <a:pPr marL="285750" indent="-285750">
              <a:buFontTx/>
              <a:buChar char="-"/>
            </a:pPr>
            <a:r>
              <a:rPr lang="vi-VN" b="0" i="0" dirty="0">
                <a:solidFill>
                  <a:srgbClr val="131314"/>
                </a:solidFill>
                <a:effectLst/>
                <a:latin typeface="+mj-lt"/>
              </a:rPr>
              <a:t>Hồ sơ điện tử (E-HSMT) lập trên hệ thống, đăng tải dạng tệp tin điện tử.</a:t>
            </a:r>
          </a:p>
          <a:p>
            <a:pPr marL="285750" indent="-285750">
              <a:buFontTx/>
              <a:buChar char="-"/>
            </a:pPr>
            <a:r>
              <a:rPr lang="vi-VN" b="0" i="0" dirty="0">
                <a:solidFill>
                  <a:srgbClr val="131314"/>
                </a:solidFill>
                <a:effectLst/>
                <a:latin typeface="+mj-lt"/>
              </a:rPr>
              <a:t> Trình/phê duyệt bằng văn bản điện tử có chữ ký số, đăng tải công khai.</a:t>
            </a:r>
            <a:endParaRPr lang="en-US" dirty="0">
              <a:latin typeface="+mj-lt"/>
            </a:endParaRPr>
          </a:p>
        </p:txBody>
      </p:sp>
      <p:sp>
        <p:nvSpPr>
          <p:cNvPr id="2" name="Rectangle 1">
            <a:extLst>
              <a:ext uri="{FF2B5EF4-FFF2-40B4-BE49-F238E27FC236}">
                <a16:creationId xmlns:a16="http://schemas.microsoft.com/office/drawing/2014/main" id="{7093FDDD-1707-47B8-853F-C7907A91E273}"/>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TextBox 16">
            <a:extLst>
              <a:ext uri="{FF2B5EF4-FFF2-40B4-BE49-F238E27FC236}">
                <a16:creationId xmlns:a16="http://schemas.microsoft.com/office/drawing/2014/main" id="{905DC2AF-2EB6-423A-8692-1F98E640B25A}"/>
              </a:ext>
            </a:extLst>
          </p:cNvPr>
          <p:cNvSpPr txBox="1"/>
          <p:nvPr/>
        </p:nvSpPr>
        <p:spPr>
          <a:xfrm>
            <a:off x="7115175" y="482818"/>
            <a:ext cx="3114675" cy="400110"/>
          </a:xfrm>
          <a:prstGeom prst="rect">
            <a:avLst/>
          </a:prstGeom>
          <a:noFill/>
          <a:ln>
            <a:solidFill>
              <a:schemeClr val="accent1">
                <a:lumMod val="60000"/>
                <a:lumOff val="40000"/>
              </a:schemeClr>
            </a:solidFill>
          </a:ln>
        </p:spPr>
        <p:txBody>
          <a:bodyPr wrap="square">
            <a:spAutoFit/>
          </a:bodyPr>
          <a:lstStyle/>
          <a:p>
            <a:r>
              <a:rPr lang="vi-VN" sz="2000" dirty="0">
                <a:solidFill>
                  <a:srgbClr val="7030A0"/>
                </a:solidFill>
                <a:highlight>
                  <a:srgbClr val="FF0066"/>
                </a:highlight>
                <a:latin typeface="+mj-lt"/>
              </a:rPr>
              <a:t>Đấu thầu truyền thống</a:t>
            </a:r>
            <a:endParaRPr lang="en-US" sz="2000" dirty="0">
              <a:solidFill>
                <a:srgbClr val="7030A0"/>
              </a:solidFill>
              <a:highlight>
                <a:srgbClr val="FF0066"/>
              </a:highlight>
              <a:latin typeface="+mj-lt"/>
            </a:endParaRPr>
          </a:p>
        </p:txBody>
      </p:sp>
      <p:sp>
        <p:nvSpPr>
          <p:cNvPr id="18" name="TextBox 17">
            <a:extLst>
              <a:ext uri="{FF2B5EF4-FFF2-40B4-BE49-F238E27FC236}">
                <a16:creationId xmlns:a16="http://schemas.microsoft.com/office/drawing/2014/main" id="{E8A99FE0-C05D-4761-8E1F-01108B1FAE4A}"/>
              </a:ext>
            </a:extLst>
          </p:cNvPr>
          <p:cNvSpPr txBox="1"/>
          <p:nvPr/>
        </p:nvSpPr>
        <p:spPr>
          <a:xfrm>
            <a:off x="7000875" y="1808607"/>
            <a:ext cx="3114675" cy="400110"/>
          </a:xfrm>
          <a:prstGeom prst="rect">
            <a:avLst/>
          </a:prstGeom>
          <a:noFill/>
          <a:ln>
            <a:solidFill>
              <a:schemeClr val="accent1">
                <a:lumMod val="60000"/>
                <a:lumOff val="40000"/>
              </a:schemeClr>
            </a:solidFill>
          </a:ln>
        </p:spPr>
        <p:txBody>
          <a:bodyPr wrap="square">
            <a:spAutoFit/>
          </a:bodyPr>
          <a:lstStyle/>
          <a:p>
            <a:r>
              <a:rPr lang="vi-VN" sz="2000" dirty="0">
                <a:solidFill>
                  <a:srgbClr val="7030A0"/>
                </a:solidFill>
                <a:highlight>
                  <a:srgbClr val="FF0066"/>
                </a:highlight>
                <a:latin typeface="+mj-lt"/>
              </a:rPr>
              <a:t>Đấu thầu qua mạng</a:t>
            </a:r>
            <a:endParaRPr lang="en-US" sz="2000" dirty="0">
              <a:solidFill>
                <a:srgbClr val="7030A0"/>
              </a:solidFill>
              <a:highlight>
                <a:srgbClr val="FF0066"/>
              </a:highlight>
              <a:latin typeface="+mj-lt"/>
            </a:endParaRPr>
          </a:p>
        </p:txBody>
      </p:sp>
      <p:sp>
        <p:nvSpPr>
          <p:cNvPr id="19" name="TextBox 18">
            <a:extLst>
              <a:ext uri="{FF2B5EF4-FFF2-40B4-BE49-F238E27FC236}">
                <a16:creationId xmlns:a16="http://schemas.microsoft.com/office/drawing/2014/main" id="{53E5B9EE-B909-453D-AE43-019B9F3DCD67}"/>
              </a:ext>
            </a:extLst>
          </p:cNvPr>
          <p:cNvSpPr txBox="1"/>
          <p:nvPr/>
        </p:nvSpPr>
        <p:spPr>
          <a:xfrm>
            <a:off x="7115175" y="3295485"/>
            <a:ext cx="3114675" cy="400110"/>
          </a:xfrm>
          <a:prstGeom prst="rect">
            <a:avLst/>
          </a:prstGeom>
          <a:noFill/>
          <a:ln>
            <a:solidFill>
              <a:schemeClr val="accent1">
                <a:lumMod val="60000"/>
                <a:lumOff val="40000"/>
              </a:schemeClr>
            </a:solidFill>
          </a:ln>
        </p:spPr>
        <p:txBody>
          <a:bodyPr wrap="square">
            <a:spAutoFit/>
          </a:bodyPr>
          <a:lstStyle/>
          <a:p>
            <a:r>
              <a:rPr lang="vi-VN" sz="2000" dirty="0">
                <a:solidFill>
                  <a:srgbClr val="7030A0"/>
                </a:solidFill>
                <a:highlight>
                  <a:srgbClr val="00FF00"/>
                </a:highlight>
                <a:latin typeface="+mj-lt"/>
              </a:rPr>
              <a:t>Đấu thầu truyền thống</a:t>
            </a:r>
            <a:endParaRPr lang="en-US" sz="2000" dirty="0">
              <a:solidFill>
                <a:srgbClr val="7030A0"/>
              </a:solidFill>
              <a:highlight>
                <a:srgbClr val="00FF00"/>
              </a:highlight>
              <a:latin typeface="+mj-lt"/>
            </a:endParaRPr>
          </a:p>
        </p:txBody>
      </p:sp>
      <p:sp>
        <p:nvSpPr>
          <p:cNvPr id="21" name="TextBox 20">
            <a:extLst>
              <a:ext uri="{FF2B5EF4-FFF2-40B4-BE49-F238E27FC236}">
                <a16:creationId xmlns:a16="http://schemas.microsoft.com/office/drawing/2014/main" id="{4F5B539E-3A7E-4D80-B673-C466B3311960}"/>
              </a:ext>
            </a:extLst>
          </p:cNvPr>
          <p:cNvSpPr txBox="1"/>
          <p:nvPr/>
        </p:nvSpPr>
        <p:spPr>
          <a:xfrm>
            <a:off x="7115175" y="5175939"/>
            <a:ext cx="3114675" cy="400110"/>
          </a:xfrm>
          <a:prstGeom prst="rect">
            <a:avLst/>
          </a:prstGeom>
          <a:noFill/>
          <a:ln>
            <a:solidFill>
              <a:schemeClr val="accent1">
                <a:lumMod val="60000"/>
                <a:lumOff val="40000"/>
              </a:schemeClr>
            </a:solidFill>
          </a:ln>
        </p:spPr>
        <p:txBody>
          <a:bodyPr wrap="square">
            <a:spAutoFit/>
          </a:bodyPr>
          <a:lstStyle/>
          <a:p>
            <a:r>
              <a:rPr lang="vi-VN" sz="2000" dirty="0">
                <a:solidFill>
                  <a:srgbClr val="7030A0"/>
                </a:solidFill>
                <a:highlight>
                  <a:srgbClr val="00FF00"/>
                </a:highlight>
                <a:latin typeface="+mj-lt"/>
              </a:rPr>
              <a:t>Đấu thầu qua mạng</a:t>
            </a:r>
            <a:endParaRPr lang="en-US" sz="2000" dirty="0">
              <a:solidFill>
                <a:srgbClr val="7030A0"/>
              </a:solidFill>
              <a:highlight>
                <a:srgbClr val="00FF00"/>
              </a:highlight>
              <a:latin typeface="+mj-lt"/>
            </a:endParaRPr>
          </a:p>
        </p:txBody>
      </p:sp>
      <p:pic>
        <p:nvPicPr>
          <p:cNvPr id="22" name="Picture 21">
            <a:extLst>
              <a:ext uri="{FF2B5EF4-FFF2-40B4-BE49-F238E27FC236}">
                <a16:creationId xmlns:a16="http://schemas.microsoft.com/office/drawing/2014/main" id="{906A254E-B31C-458F-B606-96CC8F5A6177}"/>
              </a:ext>
            </a:extLst>
          </p:cNvPr>
          <p:cNvPicPr>
            <a:picLocks noChangeAspect="1"/>
          </p:cNvPicPr>
          <p:nvPr/>
        </p:nvPicPr>
        <p:blipFill>
          <a:blip r:embed="rId3"/>
          <a:stretch>
            <a:fillRect/>
          </a:stretch>
        </p:blipFill>
        <p:spPr>
          <a:xfrm>
            <a:off x="1" y="-19610"/>
            <a:ext cx="1145594" cy="955426"/>
          </a:xfrm>
          <a:prstGeom prst="rect">
            <a:avLst/>
          </a:prstGeom>
        </p:spPr>
      </p:pic>
    </p:spTree>
    <p:extLst>
      <p:ext uri="{BB962C8B-B14F-4D97-AF65-F5344CB8AC3E}">
        <p14:creationId xmlns:p14="http://schemas.microsoft.com/office/powerpoint/2010/main" val="1921023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11DCF740-2ADD-4FF1-94ED-D772DF64517A}"/>
              </a:ext>
            </a:extLst>
          </p:cNvPr>
          <p:cNvGrpSpPr/>
          <p:nvPr/>
        </p:nvGrpSpPr>
        <p:grpSpPr>
          <a:xfrm>
            <a:off x="589548" y="1781175"/>
            <a:ext cx="1716505" cy="4434872"/>
            <a:chOff x="1171074" y="1314223"/>
            <a:chExt cx="1716505" cy="4846948"/>
          </a:xfrm>
        </p:grpSpPr>
        <p:sp>
          <p:nvSpPr>
            <p:cNvPr id="19" name="Rectangle: Top Corners Rounded 18">
              <a:extLst>
                <a:ext uri="{FF2B5EF4-FFF2-40B4-BE49-F238E27FC236}">
                  <a16:creationId xmlns:a16="http://schemas.microsoft.com/office/drawing/2014/main" id="{1F3CE289-1E69-406E-BBDB-A5560AD3A35E}"/>
                </a:ext>
              </a:extLst>
            </p:cNvPr>
            <p:cNvSpPr/>
            <p:nvPr/>
          </p:nvSpPr>
          <p:spPr>
            <a:xfrm>
              <a:off x="1171074" y="1314223"/>
              <a:ext cx="1716505" cy="2161386"/>
            </a:xfrm>
            <a:prstGeom prst="round2SameRect">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latin typeface="+mj-lt"/>
                </a:rPr>
                <a:t>1</a:t>
              </a:r>
              <a:endParaRPr lang="en-US" sz="3600" dirty="0">
                <a:latin typeface="+mj-lt"/>
              </a:endParaRPr>
            </a:p>
          </p:txBody>
        </p:sp>
        <p:sp>
          <p:nvSpPr>
            <p:cNvPr id="15" name="Freeform: Shape 14">
              <a:extLst>
                <a:ext uri="{FF2B5EF4-FFF2-40B4-BE49-F238E27FC236}">
                  <a16:creationId xmlns:a16="http://schemas.microsoft.com/office/drawing/2014/main" id="{32230BE5-C469-49C2-A50E-F0185289F8B2}"/>
                </a:ext>
              </a:extLst>
            </p:cNvPr>
            <p:cNvSpPr/>
            <p:nvPr/>
          </p:nvSpPr>
          <p:spPr>
            <a:xfrm flipV="1">
              <a:off x="1171074" y="2920666"/>
              <a:ext cx="1716505" cy="3240505"/>
            </a:xfrm>
            <a:custGeom>
              <a:avLst/>
              <a:gdLst>
                <a:gd name="connsiteX0" fmla="*/ 0 w 1716505"/>
                <a:gd name="connsiteY0" fmla="*/ 3240505 h 3240505"/>
                <a:gd name="connsiteX1" fmla="*/ 401052 w 1716505"/>
                <a:gd name="connsiteY1" fmla="*/ 3240505 h 3240505"/>
                <a:gd name="connsiteX2" fmla="*/ 866273 w 1716505"/>
                <a:gd name="connsiteY2" fmla="*/ 2759242 h 3240505"/>
                <a:gd name="connsiteX3" fmla="*/ 1331494 w 1716505"/>
                <a:gd name="connsiteY3" fmla="*/ 3240505 h 3240505"/>
                <a:gd name="connsiteX4" fmla="*/ 1716505 w 1716505"/>
                <a:gd name="connsiteY4" fmla="*/ 3240505 h 3240505"/>
                <a:gd name="connsiteX5" fmla="*/ 1716505 w 1716505"/>
                <a:gd name="connsiteY5" fmla="*/ 286090 h 3240505"/>
                <a:gd name="connsiteX6" fmla="*/ 1430415 w 1716505"/>
                <a:gd name="connsiteY6" fmla="*/ 0 h 3240505"/>
                <a:gd name="connsiteX7" fmla="*/ 286090 w 1716505"/>
                <a:gd name="connsiteY7" fmla="*/ 0 h 3240505"/>
                <a:gd name="connsiteX8" fmla="*/ 0 w 1716505"/>
                <a:gd name="connsiteY8" fmla="*/ 286090 h 324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6505" h="3240505">
                  <a:moveTo>
                    <a:pt x="0" y="3240505"/>
                  </a:moveTo>
                  <a:lnTo>
                    <a:pt x="401052" y="3240505"/>
                  </a:lnTo>
                  <a:cubicBezTo>
                    <a:pt x="401052" y="2974711"/>
                    <a:pt x="609339" y="2759242"/>
                    <a:pt x="866273" y="2759242"/>
                  </a:cubicBezTo>
                  <a:cubicBezTo>
                    <a:pt x="1123207" y="2759242"/>
                    <a:pt x="1331494" y="2974711"/>
                    <a:pt x="1331494" y="3240505"/>
                  </a:cubicBezTo>
                  <a:lnTo>
                    <a:pt x="1716505" y="3240505"/>
                  </a:lnTo>
                  <a:lnTo>
                    <a:pt x="1716505" y="286090"/>
                  </a:lnTo>
                  <a:cubicBezTo>
                    <a:pt x="1716505" y="128087"/>
                    <a:pt x="1588418" y="0"/>
                    <a:pt x="1430415" y="0"/>
                  </a:cubicBezTo>
                  <a:lnTo>
                    <a:pt x="286090" y="0"/>
                  </a:lnTo>
                  <a:cubicBezTo>
                    <a:pt x="128087" y="0"/>
                    <a:pt x="0" y="128087"/>
                    <a:pt x="0" y="286090"/>
                  </a:cubicBezTo>
                  <a:close/>
                </a:path>
              </a:pathLst>
            </a:custGeom>
            <a:solidFill>
              <a:schemeClr val="bg1"/>
            </a:solidFill>
            <a:ln>
              <a:solidFill>
                <a:schemeClr val="bg1"/>
              </a:solidFill>
            </a:ln>
            <a:effectLst>
              <a:outerShdw blurRad="127000" sx="107000" sy="107000" algn="ctr"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vi-VN" dirty="0">
                  <a:solidFill>
                    <a:schemeClr val="lt1">
                      <a:alpha val="40000"/>
                    </a:schemeClr>
                  </a:solidFill>
                </a:rPr>
                <a:t> </a:t>
              </a:r>
              <a:endParaRPr lang="en-US" dirty="0">
                <a:solidFill>
                  <a:schemeClr val="lt1">
                    <a:alpha val="40000"/>
                  </a:schemeClr>
                </a:solidFill>
              </a:endParaRPr>
            </a:p>
          </p:txBody>
        </p:sp>
      </p:grpSp>
      <p:grpSp>
        <p:nvGrpSpPr>
          <p:cNvPr id="27" name="Group 26">
            <a:extLst>
              <a:ext uri="{FF2B5EF4-FFF2-40B4-BE49-F238E27FC236}">
                <a16:creationId xmlns:a16="http://schemas.microsoft.com/office/drawing/2014/main" id="{8E79D944-9D0A-451A-9E8F-133867B6E652}"/>
              </a:ext>
            </a:extLst>
          </p:cNvPr>
          <p:cNvGrpSpPr/>
          <p:nvPr/>
        </p:nvGrpSpPr>
        <p:grpSpPr>
          <a:xfrm>
            <a:off x="3733299" y="1781175"/>
            <a:ext cx="1716505" cy="4399046"/>
            <a:chOff x="4295274" y="1290918"/>
            <a:chExt cx="1716505" cy="4755953"/>
          </a:xfrm>
        </p:grpSpPr>
        <p:sp>
          <p:nvSpPr>
            <p:cNvPr id="20" name="Rectangle: Top Corners Rounded 19">
              <a:extLst>
                <a:ext uri="{FF2B5EF4-FFF2-40B4-BE49-F238E27FC236}">
                  <a16:creationId xmlns:a16="http://schemas.microsoft.com/office/drawing/2014/main" id="{7C4B222D-A67A-400F-8674-51A7331EBB51}"/>
                </a:ext>
              </a:extLst>
            </p:cNvPr>
            <p:cNvSpPr/>
            <p:nvPr/>
          </p:nvSpPr>
          <p:spPr>
            <a:xfrm>
              <a:off x="4295274" y="1290918"/>
              <a:ext cx="1716505" cy="2138082"/>
            </a:xfrm>
            <a:prstGeom prst="round2SameRect">
              <a:avLst/>
            </a:prstGeom>
            <a:solidFill>
              <a:srgbClr val="0033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latin typeface="+mj-lt"/>
                </a:rPr>
                <a:t>2</a:t>
              </a:r>
              <a:endParaRPr lang="en-US" sz="3600" dirty="0">
                <a:latin typeface="+mj-lt"/>
              </a:endParaRPr>
            </a:p>
          </p:txBody>
        </p:sp>
        <p:sp>
          <p:nvSpPr>
            <p:cNvPr id="21" name="Freeform: Shape 20">
              <a:extLst>
                <a:ext uri="{FF2B5EF4-FFF2-40B4-BE49-F238E27FC236}">
                  <a16:creationId xmlns:a16="http://schemas.microsoft.com/office/drawing/2014/main" id="{A75E8B95-4C49-4209-98D6-0FE6BB1BAF5E}"/>
                </a:ext>
              </a:extLst>
            </p:cNvPr>
            <p:cNvSpPr/>
            <p:nvPr/>
          </p:nvSpPr>
          <p:spPr>
            <a:xfrm flipV="1">
              <a:off x="4295274" y="2806366"/>
              <a:ext cx="1716505" cy="3240505"/>
            </a:xfrm>
            <a:custGeom>
              <a:avLst/>
              <a:gdLst>
                <a:gd name="connsiteX0" fmla="*/ 0 w 1716505"/>
                <a:gd name="connsiteY0" fmla="*/ 3240505 h 3240505"/>
                <a:gd name="connsiteX1" fmla="*/ 401052 w 1716505"/>
                <a:gd name="connsiteY1" fmla="*/ 3240505 h 3240505"/>
                <a:gd name="connsiteX2" fmla="*/ 866273 w 1716505"/>
                <a:gd name="connsiteY2" fmla="*/ 2759242 h 3240505"/>
                <a:gd name="connsiteX3" fmla="*/ 1331494 w 1716505"/>
                <a:gd name="connsiteY3" fmla="*/ 3240505 h 3240505"/>
                <a:gd name="connsiteX4" fmla="*/ 1716505 w 1716505"/>
                <a:gd name="connsiteY4" fmla="*/ 3240505 h 3240505"/>
                <a:gd name="connsiteX5" fmla="*/ 1716505 w 1716505"/>
                <a:gd name="connsiteY5" fmla="*/ 286090 h 3240505"/>
                <a:gd name="connsiteX6" fmla="*/ 1430415 w 1716505"/>
                <a:gd name="connsiteY6" fmla="*/ 0 h 3240505"/>
                <a:gd name="connsiteX7" fmla="*/ 286090 w 1716505"/>
                <a:gd name="connsiteY7" fmla="*/ 0 h 3240505"/>
                <a:gd name="connsiteX8" fmla="*/ 0 w 1716505"/>
                <a:gd name="connsiteY8" fmla="*/ 286090 h 324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6505" h="3240505">
                  <a:moveTo>
                    <a:pt x="0" y="3240505"/>
                  </a:moveTo>
                  <a:lnTo>
                    <a:pt x="401052" y="3240505"/>
                  </a:lnTo>
                  <a:cubicBezTo>
                    <a:pt x="401052" y="2974711"/>
                    <a:pt x="609339" y="2759242"/>
                    <a:pt x="866273" y="2759242"/>
                  </a:cubicBezTo>
                  <a:cubicBezTo>
                    <a:pt x="1123207" y="2759242"/>
                    <a:pt x="1331494" y="2974711"/>
                    <a:pt x="1331494" y="3240505"/>
                  </a:cubicBezTo>
                  <a:lnTo>
                    <a:pt x="1716505" y="3240505"/>
                  </a:lnTo>
                  <a:lnTo>
                    <a:pt x="1716505" y="286090"/>
                  </a:lnTo>
                  <a:cubicBezTo>
                    <a:pt x="1716505" y="128087"/>
                    <a:pt x="1588418" y="0"/>
                    <a:pt x="1430415" y="0"/>
                  </a:cubicBezTo>
                  <a:lnTo>
                    <a:pt x="286090" y="0"/>
                  </a:lnTo>
                  <a:cubicBezTo>
                    <a:pt x="128087" y="0"/>
                    <a:pt x="0" y="128087"/>
                    <a:pt x="0" y="286090"/>
                  </a:cubicBezTo>
                  <a:close/>
                </a:path>
              </a:pathLst>
            </a:custGeom>
            <a:solidFill>
              <a:schemeClr val="bg1"/>
            </a:solidFill>
            <a:ln>
              <a:solidFill>
                <a:schemeClr val="bg1"/>
              </a:solidFill>
            </a:ln>
            <a:effectLst>
              <a:outerShdw blurRad="127000" sx="107000" sy="107000" algn="ctr"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alpha val="40000"/>
                  </a:schemeClr>
                </a:solidFill>
              </a:endParaRPr>
            </a:p>
          </p:txBody>
        </p:sp>
      </p:grpSp>
      <p:grpSp>
        <p:nvGrpSpPr>
          <p:cNvPr id="28" name="Group 27">
            <a:extLst>
              <a:ext uri="{FF2B5EF4-FFF2-40B4-BE49-F238E27FC236}">
                <a16:creationId xmlns:a16="http://schemas.microsoft.com/office/drawing/2014/main" id="{3494C0DA-67A1-4591-B364-21B58936C422}"/>
              </a:ext>
            </a:extLst>
          </p:cNvPr>
          <p:cNvGrpSpPr/>
          <p:nvPr/>
        </p:nvGrpSpPr>
        <p:grpSpPr>
          <a:xfrm>
            <a:off x="6742198" y="1630076"/>
            <a:ext cx="1822281" cy="4303796"/>
            <a:chOff x="7419474" y="1290918"/>
            <a:chExt cx="1716505" cy="4660703"/>
          </a:xfrm>
        </p:grpSpPr>
        <p:sp>
          <p:nvSpPr>
            <p:cNvPr id="22" name="Rectangle: Top Corners Rounded 21">
              <a:extLst>
                <a:ext uri="{FF2B5EF4-FFF2-40B4-BE49-F238E27FC236}">
                  <a16:creationId xmlns:a16="http://schemas.microsoft.com/office/drawing/2014/main" id="{36482C64-DB73-4E2B-84E6-812C1B4151C3}"/>
                </a:ext>
              </a:extLst>
            </p:cNvPr>
            <p:cNvSpPr/>
            <p:nvPr/>
          </p:nvSpPr>
          <p:spPr>
            <a:xfrm>
              <a:off x="7419474" y="1290918"/>
              <a:ext cx="1716505" cy="2138082"/>
            </a:xfrm>
            <a:prstGeom prst="round2Same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latin typeface="+mj-lt"/>
                </a:rPr>
                <a:t>3</a:t>
              </a:r>
              <a:endParaRPr lang="en-US" sz="3600" dirty="0">
                <a:latin typeface="+mj-lt"/>
              </a:endParaRPr>
            </a:p>
          </p:txBody>
        </p:sp>
        <p:sp>
          <p:nvSpPr>
            <p:cNvPr id="23" name="Freeform: Shape 22">
              <a:extLst>
                <a:ext uri="{FF2B5EF4-FFF2-40B4-BE49-F238E27FC236}">
                  <a16:creationId xmlns:a16="http://schemas.microsoft.com/office/drawing/2014/main" id="{606A8FEB-E553-44CE-9F13-6944B60F6A96}"/>
                </a:ext>
              </a:extLst>
            </p:cNvPr>
            <p:cNvSpPr/>
            <p:nvPr/>
          </p:nvSpPr>
          <p:spPr>
            <a:xfrm flipV="1">
              <a:off x="7419474" y="2711116"/>
              <a:ext cx="1716505" cy="3240505"/>
            </a:xfrm>
            <a:custGeom>
              <a:avLst/>
              <a:gdLst>
                <a:gd name="connsiteX0" fmla="*/ 0 w 1716505"/>
                <a:gd name="connsiteY0" fmla="*/ 3240505 h 3240505"/>
                <a:gd name="connsiteX1" fmla="*/ 401052 w 1716505"/>
                <a:gd name="connsiteY1" fmla="*/ 3240505 h 3240505"/>
                <a:gd name="connsiteX2" fmla="*/ 866273 w 1716505"/>
                <a:gd name="connsiteY2" fmla="*/ 2759242 h 3240505"/>
                <a:gd name="connsiteX3" fmla="*/ 1331494 w 1716505"/>
                <a:gd name="connsiteY3" fmla="*/ 3240505 h 3240505"/>
                <a:gd name="connsiteX4" fmla="*/ 1716505 w 1716505"/>
                <a:gd name="connsiteY4" fmla="*/ 3240505 h 3240505"/>
                <a:gd name="connsiteX5" fmla="*/ 1716505 w 1716505"/>
                <a:gd name="connsiteY5" fmla="*/ 286090 h 3240505"/>
                <a:gd name="connsiteX6" fmla="*/ 1430415 w 1716505"/>
                <a:gd name="connsiteY6" fmla="*/ 0 h 3240505"/>
                <a:gd name="connsiteX7" fmla="*/ 286090 w 1716505"/>
                <a:gd name="connsiteY7" fmla="*/ 0 h 3240505"/>
                <a:gd name="connsiteX8" fmla="*/ 0 w 1716505"/>
                <a:gd name="connsiteY8" fmla="*/ 286090 h 324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6505" h="3240505">
                  <a:moveTo>
                    <a:pt x="0" y="3240505"/>
                  </a:moveTo>
                  <a:lnTo>
                    <a:pt x="401052" y="3240505"/>
                  </a:lnTo>
                  <a:cubicBezTo>
                    <a:pt x="401052" y="2974711"/>
                    <a:pt x="609339" y="2759242"/>
                    <a:pt x="866273" y="2759242"/>
                  </a:cubicBezTo>
                  <a:cubicBezTo>
                    <a:pt x="1123207" y="2759242"/>
                    <a:pt x="1331494" y="2974711"/>
                    <a:pt x="1331494" y="3240505"/>
                  </a:cubicBezTo>
                  <a:lnTo>
                    <a:pt x="1716505" y="3240505"/>
                  </a:lnTo>
                  <a:lnTo>
                    <a:pt x="1716505" y="286090"/>
                  </a:lnTo>
                  <a:cubicBezTo>
                    <a:pt x="1716505" y="128087"/>
                    <a:pt x="1588418" y="0"/>
                    <a:pt x="1430415" y="0"/>
                  </a:cubicBezTo>
                  <a:lnTo>
                    <a:pt x="286090" y="0"/>
                  </a:lnTo>
                  <a:cubicBezTo>
                    <a:pt x="128087" y="0"/>
                    <a:pt x="0" y="128087"/>
                    <a:pt x="0" y="286090"/>
                  </a:cubicBezTo>
                  <a:close/>
                </a:path>
              </a:pathLst>
            </a:custGeom>
            <a:solidFill>
              <a:schemeClr val="bg1"/>
            </a:solidFill>
            <a:ln>
              <a:solidFill>
                <a:schemeClr val="bg1"/>
              </a:solidFill>
            </a:ln>
            <a:effectLst>
              <a:outerShdw blurRad="127000" sx="107000" sy="107000" algn="ctr"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lt1">
                    <a:alpha val="40000"/>
                  </a:schemeClr>
                </a:solidFill>
              </a:endParaRPr>
            </a:p>
          </p:txBody>
        </p:sp>
      </p:grpSp>
      <p:grpSp>
        <p:nvGrpSpPr>
          <p:cNvPr id="29" name="Group 28">
            <a:extLst>
              <a:ext uri="{FF2B5EF4-FFF2-40B4-BE49-F238E27FC236}">
                <a16:creationId xmlns:a16="http://schemas.microsoft.com/office/drawing/2014/main" id="{2EA91566-5742-4035-AB9F-6B179655540B}"/>
              </a:ext>
            </a:extLst>
          </p:cNvPr>
          <p:cNvGrpSpPr/>
          <p:nvPr/>
        </p:nvGrpSpPr>
        <p:grpSpPr>
          <a:xfrm>
            <a:off x="9991725" y="1781175"/>
            <a:ext cx="1705977" cy="4303796"/>
            <a:chOff x="10543674" y="1290918"/>
            <a:chExt cx="1716505" cy="4660703"/>
          </a:xfrm>
        </p:grpSpPr>
        <p:sp>
          <p:nvSpPr>
            <p:cNvPr id="24" name="Rectangle: Top Corners Rounded 23">
              <a:extLst>
                <a:ext uri="{FF2B5EF4-FFF2-40B4-BE49-F238E27FC236}">
                  <a16:creationId xmlns:a16="http://schemas.microsoft.com/office/drawing/2014/main" id="{D0CC2E11-085F-4A79-AD5B-199282AA686A}"/>
                </a:ext>
              </a:extLst>
            </p:cNvPr>
            <p:cNvSpPr/>
            <p:nvPr/>
          </p:nvSpPr>
          <p:spPr>
            <a:xfrm>
              <a:off x="10543674" y="1290918"/>
              <a:ext cx="1716505" cy="2138082"/>
            </a:xfrm>
            <a:prstGeom prst="round2SameRect">
              <a:avLst/>
            </a:prstGeom>
            <a:solidFill>
              <a:srgbClr val="6699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latin typeface="+mj-lt"/>
                </a:rPr>
                <a:t>4</a:t>
              </a:r>
              <a:endParaRPr lang="en-US" sz="3600" dirty="0">
                <a:latin typeface="+mj-lt"/>
              </a:endParaRPr>
            </a:p>
          </p:txBody>
        </p:sp>
        <p:sp>
          <p:nvSpPr>
            <p:cNvPr id="25" name="Freeform: Shape 24">
              <a:extLst>
                <a:ext uri="{FF2B5EF4-FFF2-40B4-BE49-F238E27FC236}">
                  <a16:creationId xmlns:a16="http://schemas.microsoft.com/office/drawing/2014/main" id="{D7D5B2BA-1AEB-4DE7-BC52-AF290023CA05}"/>
                </a:ext>
              </a:extLst>
            </p:cNvPr>
            <p:cNvSpPr/>
            <p:nvPr/>
          </p:nvSpPr>
          <p:spPr>
            <a:xfrm flipV="1">
              <a:off x="10543674" y="2711116"/>
              <a:ext cx="1716505" cy="3240505"/>
            </a:xfrm>
            <a:custGeom>
              <a:avLst/>
              <a:gdLst>
                <a:gd name="connsiteX0" fmla="*/ 0 w 1716505"/>
                <a:gd name="connsiteY0" fmla="*/ 3240505 h 3240505"/>
                <a:gd name="connsiteX1" fmla="*/ 401052 w 1716505"/>
                <a:gd name="connsiteY1" fmla="*/ 3240505 h 3240505"/>
                <a:gd name="connsiteX2" fmla="*/ 866273 w 1716505"/>
                <a:gd name="connsiteY2" fmla="*/ 2759242 h 3240505"/>
                <a:gd name="connsiteX3" fmla="*/ 1331494 w 1716505"/>
                <a:gd name="connsiteY3" fmla="*/ 3240505 h 3240505"/>
                <a:gd name="connsiteX4" fmla="*/ 1716505 w 1716505"/>
                <a:gd name="connsiteY4" fmla="*/ 3240505 h 3240505"/>
                <a:gd name="connsiteX5" fmla="*/ 1716505 w 1716505"/>
                <a:gd name="connsiteY5" fmla="*/ 286090 h 3240505"/>
                <a:gd name="connsiteX6" fmla="*/ 1430415 w 1716505"/>
                <a:gd name="connsiteY6" fmla="*/ 0 h 3240505"/>
                <a:gd name="connsiteX7" fmla="*/ 286090 w 1716505"/>
                <a:gd name="connsiteY7" fmla="*/ 0 h 3240505"/>
                <a:gd name="connsiteX8" fmla="*/ 0 w 1716505"/>
                <a:gd name="connsiteY8" fmla="*/ 286090 h 3240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6505" h="3240505">
                  <a:moveTo>
                    <a:pt x="0" y="3240505"/>
                  </a:moveTo>
                  <a:lnTo>
                    <a:pt x="401052" y="3240505"/>
                  </a:lnTo>
                  <a:cubicBezTo>
                    <a:pt x="401052" y="2974711"/>
                    <a:pt x="609339" y="2759242"/>
                    <a:pt x="866273" y="2759242"/>
                  </a:cubicBezTo>
                  <a:cubicBezTo>
                    <a:pt x="1123207" y="2759242"/>
                    <a:pt x="1331494" y="2974711"/>
                    <a:pt x="1331494" y="3240505"/>
                  </a:cubicBezTo>
                  <a:lnTo>
                    <a:pt x="1716505" y="3240505"/>
                  </a:lnTo>
                  <a:lnTo>
                    <a:pt x="1716505" y="286090"/>
                  </a:lnTo>
                  <a:cubicBezTo>
                    <a:pt x="1716505" y="128087"/>
                    <a:pt x="1588418" y="0"/>
                    <a:pt x="1430415" y="0"/>
                  </a:cubicBezTo>
                  <a:lnTo>
                    <a:pt x="286090" y="0"/>
                  </a:lnTo>
                  <a:cubicBezTo>
                    <a:pt x="128087" y="0"/>
                    <a:pt x="0" y="128087"/>
                    <a:pt x="0" y="286090"/>
                  </a:cubicBezTo>
                  <a:close/>
                </a:path>
              </a:pathLst>
            </a:custGeom>
            <a:solidFill>
              <a:schemeClr val="bg1"/>
            </a:solidFill>
            <a:ln>
              <a:solidFill>
                <a:schemeClr val="bg1"/>
              </a:solidFill>
            </a:ln>
            <a:effectLst>
              <a:outerShdw blurRad="127000" sx="107000" sy="107000" algn="ctr" rotWithShape="0">
                <a:schemeClr val="tx1">
                  <a:alpha val="22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40000"/>
                  </a:schemeClr>
                </a:solidFill>
              </a:endParaRPr>
            </a:p>
          </p:txBody>
        </p:sp>
      </p:grpSp>
      <p:sp>
        <p:nvSpPr>
          <p:cNvPr id="32" name="TextBox 31">
            <a:extLst>
              <a:ext uri="{FF2B5EF4-FFF2-40B4-BE49-F238E27FC236}">
                <a16:creationId xmlns:a16="http://schemas.microsoft.com/office/drawing/2014/main" id="{AF992C38-8703-46EE-A797-D8890850B0E5}"/>
              </a:ext>
            </a:extLst>
          </p:cNvPr>
          <p:cNvSpPr txBox="1"/>
          <p:nvPr/>
        </p:nvSpPr>
        <p:spPr>
          <a:xfrm>
            <a:off x="2981325" y="833067"/>
            <a:ext cx="6436762" cy="584775"/>
          </a:xfrm>
          <a:prstGeom prst="rect">
            <a:avLst/>
          </a:prstGeom>
          <a:noFill/>
        </p:spPr>
        <p:txBody>
          <a:bodyPr wrap="none" rtlCol="0">
            <a:spAutoFit/>
          </a:bodyPr>
          <a:lstStyle/>
          <a:p>
            <a:r>
              <a:rPr lang="vi-VN" sz="3200" dirty="0">
                <a:latin typeface="+mj-lt"/>
              </a:rPr>
              <a:t>TỔ CHỨC LỰA CHỌN NHÀ THẦU</a:t>
            </a:r>
            <a:endParaRPr lang="en-US" sz="3200" dirty="0">
              <a:latin typeface="+mj-lt"/>
            </a:endParaRPr>
          </a:p>
        </p:txBody>
      </p:sp>
      <p:sp>
        <p:nvSpPr>
          <p:cNvPr id="33" name="TextBox 32">
            <a:extLst>
              <a:ext uri="{FF2B5EF4-FFF2-40B4-BE49-F238E27FC236}">
                <a16:creationId xmlns:a16="http://schemas.microsoft.com/office/drawing/2014/main" id="{ABBB67FF-679A-40AE-943D-60EDA961B634}"/>
              </a:ext>
            </a:extLst>
          </p:cNvPr>
          <p:cNvSpPr txBox="1"/>
          <p:nvPr/>
        </p:nvSpPr>
        <p:spPr>
          <a:xfrm>
            <a:off x="726174" y="4450726"/>
            <a:ext cx="1553440" cy="461665"/>
          </a:xfrm>
          <a:prstGeom prst="rect">
            <a:avLst/>
          </a:prstGeom>
          <a:noFill/>
        </p:spPr>
        <p:txBody>
          <a:bodyPr wrap="square" rtlCol="0">
            <a:spAutoFit/>
          </a:bodyPr>
          <a:lstStyle/>
          <a:p>
            <a:r>
              <a:rPr lang="vi-VN" sz="2400" dirty="0">
                <a:latin typeface="+mj-lt"/>
              </a:rPr>
              <a:t>Mời thầu</a:t>
            </a:r>
            <a:endParaRPr lang="en-US" sz="2400" dirty="0">
              <a:latin typeface="+mj-lt"/>
            </a:endParaRPr>
          </a:p>
        </p:txBody>
      </p:sp>
      <p:sp>
        <p:nvSpPr>
          <p:cNvPr id="34" name="TextBox 33">
            <a:extLst>
              <a:ext uri="{FF2B5EF4-FFF2-40B4-BE49-F238E27FC236}">
                <a16:creationId xmlns:a16="http://schemas.microsoft.com/office/drawing/2014/main" id="{22C7A239-70AF-4F02-97C2-7DB1B5F14938}"/>
              </a:ext>
            </a:extLst>
          </p:cNvPr>
          <p:cNvSpPr txBox="1"/>
          <p:nvPr/>
        </p:nvSpPr>
        <p:spPr>
          <a:xfrm>
            <a:off x="3899311" y="3774094"/>
            <a:ext cx="1540797" cy="1938992"/>
          </a:xfrm>
          <a:prstGeom prst="rect">
            <a:avLst/>
          </a:prstGeom>
          <a:noFill/>
        </p:spPr>
        <p:txBody>
          <a:bodyPr wrap="square" rtlCol="0">
            <a:spAutoFit/>
          </a:bodyPr>
          <a:lstStyle/>
          <a:p>
            <a:r>
              <a:rPr lang="vi-VN" sz="2400" dirty="0">
                <a:effectLst/>
                <a:latin typeface="Times New Roman" panose="02020603050405020304" pitchFamily="18" charset="0"/>
                <a:ea typeface="Calibri" panose="020F0502020204030204" pitchFamily="34" charset="0"/>
              </a:rPr>
              <a:t>Phát hành sửa đổi làm rõ hồ sơ mời thầu</a:t>
            </a:r>
            <a:endParaRPr lang="en-US" sz="2400" dirty="0">
              <a:latin typeface="+mj-lt"/>
            </a:endParaRPr>
          </a:p>
        </p:txBody>
      </p:sp>
      <p:sp>
        <p:nvSpPr>
          <p:cNvPr id="36" name="TextBox 35">
            <a:extLst>
              <a:ext uri="{FF2B5EF4-FFF2-40B4-BE49-F238E27FC236}">
                <a16:creationId xmlns:a16="http://schemas.microsoft.com/office/drawing/2014/main" id="{74481513-A8C8-415D-B24E-6CAFCB3C5939}"/>
              </a:ext>
            </a:extLst>
          </p:cNvPr>
          <p:cNvSpPr txBox="1"/>
          <p:nvPr/>
        </p:nvSpPr>
        <p:spPr>
          <a:xfrm>
            <a:off x="6950366" y="3655765"/>
            <a:ext cx="1540797" cy="2308324"/>
          </a:xfrm>
          <a:prstGeom prst="rect">
            <a:avLst/>
          </a:prstGeom>
          <a:noFill/>
        </p:spPr>
        <p:txBody>
          <a:bodyPr wrap="square" rtlCol="0">
            <a:spAutoFit/>
          </a:bodyPr>
          <a:lstStyle/>
          <a:p>
            <a:r>
              <a:rPr lang="vi-VN" sz="2400" dirty="0">
                <a:latin typeface="+mj-lt"/>
              </a:rPr>
              <a:t>Chuẩn bị, nộp, tiếp nhận, quản lý, sửa đổi, rút hồ sơ dự thầu</a:t>
            </a:r>
            <a:endParaRPr lang="en-US" sz="2400" dirty="0">
              <a:latin typeface="+mj-lt"/>
            </a:endParaRPr>
          </a:p>
        </p:txBody>
      </p:sp>
      <p:sp>
        <p:nvSpPr>
          <p:cNvPr id="37" name="TextBox 36">
            <a:extLst>
              <a:ext uri="{FF2B5EF4-FFF2-40B4-BE49-F238E27FC236}">
                <a16:creationId xmlns:a16="http://schemas.microsoft.com/office/drawing/2014/main" id="{E18FB895-AF1C-4892-BE15-661E3EE22A3A}"/>
              </a:ext>
            </a:extLst>
          </p:cNvPr>
          <p:cNvSpPr txBox="1"/>
          <p:nvPr/>
        </p:nvSpPr>
        <p:spPr>
          <a:xfrm>
            <a:off x="10256077" y="4437695"/>
            <a:ext cx="1540797" cy="461665"/>
          </a:xfrm>
          <a:prstGeom prst="rect">
            <a:avLst/>
          </a:prstGeom>
          <a:noFill/>
        </p:spPr>
        <p:txBody>
          <a:bodyPr wrap="square" rtlCol="0">
            <a:spAutoFit/>
          </a:bodyPr>
          <a:lstStyle/>
          <a:p>
            <a:r>
              <a:rPr lang="vi-VN" sz="2400" dirty="0">
                <a:latin typeface="+mj-lt"/>
              </a:rPr>
              <a:t>Mở thầu</a:t>
            </a:r>
            <a:endParaRPr lang="en-US" sz="2400" dirty="0">
              <a:latin typeface="+mj-lt"/>
            </a:endParaRPr>
          </a:p>
        </p:txBody>
      </p:sp>
      <p:pic>
        <p:nvPicPr>
          <p:cNvPr id="30" name="Picture 29">
            <a:extLst>
              <a:ext uri="{FF2B5EF4-FFF2-40B4-BE49-F238E27FC236}">
                <a16:creationId xmlns:a16="http://schemas.microsoft.com/office/drawing/2014/main" id="{F38030CA-EF2E-4080-85AC-EB2C60EF88F2}"/>
              </a:ext>
            </a:extLst>
          </p:cNvPr>
          <p:cNvPicPr>
            <a:picLocks noChangeAspect="1"/>
          </p:cNvPicPr>
          <p:nvPr/>
        </p:nvPicPr>
        <p:blipFill>
          <a:blip r:embed="rId2"/>
          <a:stretch>
            <a:fillRect/>
          </a:stretch>
        </p:blipFill>
        <p:spPr>
          <a:xfrm>
            <a:off x="1" y="-19610"/>
            <a:ext cx="1145594" cy="955426"/>
          </a:xfrm>
          <a:prstGeom prst="rect">
            <a:avLst/>
          </a:prstGeom>
        </p:spPr>
      </p:pic>
    </p:spTree>
    <p:extLst>
      <p:ext uri="{BB962C8B-B14F-4D97-AF65-F5344CB8AC3E}">
        <p14:creationId xmlns:p14="http://schemas.microsoft.com/office/powerpoint/2010/main" val="23176507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355</TotalTime>
  <Words>949</Words>
  <Application>Microsoft Office PowerPoint</Application>
  <PresentationFormat>Widescreen</PresentationFormat>
  <Paragraphs>108</Paragraphs>
  <Slides>14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Roboto</vt:lpstr>
      <vt:lpstr>Times    New Roman</vt:lpstr>
      <vt:lpstr>Times   New Roman</vt:lpstr>
      <vt:lpstr>Times  New Roman</vt:lpstr>
      <vt:lpstr>Times new New Roman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NHỮNG THAY ĐỔI VỀ CÁC BƯỚC ĐẤU THẦU. ĐIỂM MẠNH – ĐIỂM YẾU CỦA CHỦ ĐẦU TƯ VÀ ĐƠN VỊ THAM GIA THẦU</dc:title>
  <dc:creator>qduong011111@gmail.com</dc:creator>
  <cp:lastModifiedBy>qduong011111@gmail.com</cp:lastModifiedBy>
  <cp:revision>8</cp:revision>
  <dcterms:created xsi:type="dcterms:W3CDTF">2025-05-12T16:15:25Z</dcterms:created>
  <dcterms:modified xsi:type="dcterms:W3CDTF">2025-05-16T02:26:31Z</dcterms:modified>
</cp:coreProperties>
</file>