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4">
  <p:sldMasterIdLst>
    <p:sldMasterId id="2147483648" r:id="rId1"/>
  </p:sldMasterIdLst>
  <p:notesMasterIdLst>
    <p:notesMasterId r:id="rId21"/>
  </p:notesMasterIdLst>
  <p:handoutMasterIdLst>
    <p:handoutMasterId r:id="rId22"/>
  </p:handoutMasterIdLst>
  <p:sldIdLst>
    <p:sldId id="551" r:id="rId2"/>
    <p:sldId id="599" r:id="rId3"/>
    <p:sldId id="591" r:id="rId4"/>
    <p:sldId id="598" r:id="rId5"/>
    <p:sldId id="600" r:id="rId6"/>
    <p:sldId id="601" r:id="rId7"/>
    <p:sldId id="602" r:id="rId8"/>
    <p:sldId id="603" r:id="rId9"/>
    <p:sldId id="604" r:id="rId10"/>
    <p:sldId id="605" r:id="rId11"/>
    <p:sldId id="606" r:id="rId12"/>
    <p:sldId id="607" r:id="rId13"/>
    <p:sldId id="608" r:id="rId14"/>
    <p:sldId id="611" r:id="rId15"/>
    <p:sldId id="613" r:id="rId16"/>
    <p:sldId id="612" r:id="rId17"/>
    <p:sldId id="609" r:id="rId18"/>
    <p:sldId id="610" r:id="rId19"/>
    <p:sldId id="588" r:id="rId20"/>
  </p:sldIdLst>
  <p:sldSz cx="9144000" cy="6858000" type="screen4x3"/>
  <p:notesSz cx="9929813" cy="6789738"/>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p15:clr>
            <a:srgbClr val="A4A3A4"/>
          </p15:clr>
        </p15:guide>
        <p15:guide id="2" orient="horz" pos="2251">
          <p15:clr>
            <a:srgbClr val="A4A3A4"/>
          </p15:clr>
        </p15:guide>
        <p15:guide id="3" orient="horz" pos="3793">
          <p15:clr>
            <a:srgbClr val="A4A3A4"/>
          </p15:clr>
        </p15:guide>
        <p15:guide id="4" orient="horz" pos="164">
          <p15:clr>
            <a:srgbClr val="A4A3A4"/>
          </p15:clr>
        </p15:guide>
        <p15:guide id="5" orient="horz" pos="527">
          <p15:clr>
            <a:srgbClr val="A4A3A4"/>
          </p15:clr>
        </p15:guide>
        <p15:guide id="6" orient="horz" pos="2341">
          <p15:clr>
            <a:srgbClr val="A4A3A4"/>
          </p15:clr>
        </p15:guide>
        <p15:guide id="7" orient="horz" pos="1525">
          <p15:clr>
            <a:srgbClr val="A4A3A4"/>
          </p15:clr>
        </p15:guide>
        <p15:guide id="8" orient="horz" pos="2931">
          <p15:clr>
            <a:srgbClr val="A4A3A4"/>
          </p15:clr>
        </p15:guide>
        <p15:guide id="9" orient="horz" pos="3929">
          <p15:clr>
            <a:srgbClr val="A4A3A4"/>
          </p15:clr>
        </p15:guide>
        <p15:guide id="10" pos="204">
          <p15:clr>
            <a:srgbClr val="A4A3A4"/>
          </p15:clr>
        </p15:guide>
        <p15:guide id="11" pos="5556">
          <p15:clr>
            <a:srgbClr val="A4A3A4"/>
          </p15:clr>
        </p15:guide>
        <p15:guide id="12" pos="2835">
          <p15:clr>
            <a:srgbClr val="A4A3A4"/>
          </p15:clr>
        </p15:guide>
        <p15:guide id="13" pos="292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99"/>
    <a:srgbClr val="0905B7"/>
    <a:srgbClr val="005BBB"/>
    <a:srgbClr val="00339A"/>
    <a:srgbClr val="002570"/>
    <a:srgbClr val="0062AC"/>
    <a:srgbClr val="007DDA"/>
    <a:srgbClr val="BEDA00"/>
    <a:srgbClr val="381D0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5" autoAdjust="0"/>
    <p:restoredTop sz="92294" autoAdjust="0"/>
  </p:normalViewPr>
  <p:slideViewPr>
    <p:cSldViewPr snapToGrid="0">
      <p:cViewPr varScale="1">
        <p:scale>
          <a:sx n="82" d="100"/>
          <a:sy n="82" d="100"/>
        </p:scale>
        <p:origin x="1252" y="52"/>
      </p:cViewPr>
      <p:guideLst>
        <p:guide orient="horz" pos="799"/>
        <p:guide orient="horz" pos="2251"/>
        <p:guide orient="horz" pos="3793"/>
        <p:guide orient="horz" pos="164"/>
        <p:guide orient="horz" pos="527"/>
        <p:guide orient="horz" pos="2341"/>
        <p:guide orient="horz" pos="1525"/>
        <p:guide orient="horz" pos="2931"/>
        <p:guide orient="horz" pos="3929"/>
        <p:guide pos="204"/>
        <p:guide pos="5556"/>
        <p:guide pos="2835"/>
        <p:guide pos="2925"/>
      </p:guideLst>
    </p:cSldViewPr>
  </p:slideViewPr>
  <p:notesTextViewPr>
    <p:cViewPr>
      <p:scale>
        <a:sx n="100" d="100"/>
        <a:sy n="100" d="100"/>
      </p:scale>
      <p:origin x="0" y="0"/>
    </p:cViewPr>
  </p:notesTextViewPr>
  <p:sorterViewPr>
    <p:cViewPr>
      <p:scale>
        <a:sx n="150" d="100"/>
        <a:sy n="150" d="100"/>
      </p:scale>
      <p:origin x="0" y="0"/>
    </p:cViewPr>
  </p:sorterViewPr>
  <p:notesViewPr>
    <p:cSldViewPr snapToGrid="0">
      <p:cViewPr varScale="1">
        <p:scale>
          <a:sx n="79" d="100"/>
          <a:sy n="79" d="100"/>
        </p:scale>
        <p:origin x="396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2919" cy="339487"/>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sz="quarter" idx="1"/>
          </p:nvPr>
        </p:nvSpPr>
        <p:spPr>
          <a:xfrm>
            <a:off x="5624596" y="0"/>
            <a:ext cx="4302919" cy="339487"/>
          </a:xfrm>
          <a:prstGeom prst="rect">
            <a:avLst/>
          </a:prstGeom>
        </p:spPr>
        <p:txBody>
          <a:bodyPr vert="horz" lIns="93177" tIns="46589" rIns="93177" bIns="46589" rtlCol="0"/>
          <a:lstStyle>
            <a:lvl1pPr algn="r">
              <a:defRPr sz="1200"/>
            </a:lvl1pPr>
          </a:lstStyle>
          <a:p>
            <a:fld id="{CB9ECE67-1354-A841-B42E-FE39AB11D8A0}" type="datetimeFigureOut">
              <a:rPr lang="en-US"/>
              <a:pPr/>
              <a:t>6/28/2025</a:t>
            </a:fld>
            <a:endParaRPr lang="fr-FR"/>
          </a:p>
        </p:txBody>
      </p:sp>
      <p:sp>
        <p:nvSpPr>
          <p:cNvPr id="4" name="Espace réservé du pied de page 3"/>
          <p:cNvSpPr>
            <a:spLocks noGrp="1"/>
          </p:cNvSpPr>
          <p:nvPr>
            <p:ph type="ftr" sz="quarter" idx="2"/>
          </p:nvPr>
        </p:nvSpPr>
        <p:spPr>
          <a:xfrm>
            <a:off x="0" y="6449073"/>
            <a:ext cx="4302919" cy="339487"/>
          </a:xfrm>
          <a:prstGeom prst="rect">
            <a:avLst/>
          </a:prstGeom>
        </p:spPr>
        <p:txBody>
          <a:bodyPr vert="horz" lIns="93177" tIns="46589" rIns="93177" bIns="46589"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624596" y="6449073"/>
            <a:ext cx="4302919" cy="339487"/>
          </a:xfrm>
          <a:prstGeom prst="rect">
            <a:avLst/>
          </a:prstGeom>
        </p:spPr>
        <p:txBody>
          <a:bodyPr vert="horz" lIns="93177" tIns="46589" rIns="93177" bIns="46589" rtlCol="0" anchor="b"/>
          <a:lstStyle>
            <a:lvl1pPr algn="r">
              <a:defRPr sz="1200"/>
            </a:lvl1pPr>
          </a:lstStyle>
          <a:p>
            <a:fld id="{1B40FF56-7B0D-7E42-A9A6-9E7112312346}" type="slidenum">
              <a:rPr/>
              <a:pPr/>
              <a:t>‹#›</a:t>
            </a:fld>
            <a:endParaRPr lang="fr-FR"/>
          </a:p>
        </p:txBody>
      </p:sp>
    </p:spTree>
    <p:extLst>
      <p:ext uri="{BB962C8B-B14F-4D97-AF65-F5344CB8AC3E}">
        <p14:creationId xmlns:p14="http://schemas.microsoft.com/office/powerpoint/2010/main" val="5079566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02919" cy="339487"/>
          </a:xfrm>
          <a:prstGeom prst="rect">
            <a:avLst/>
          </a:prstGeom>
        </p:spPr>
        <p:txBody>
          <a:bodyPr vert="horz" lIns="93177" tIns="46589" rIns="93177" bIns="46589" rtlCol="0"/>
          <a:lstStyle>
            <a:lvl1pPr algn="l">
              <a:defRPr sz="1200"/>
            </a:lvl1pPr>
          </a:lstStyle>
          <a:p>
            <a:endParaRPr lang="de-DE" dirty="0"/>
          </a:p>
        </p:txBody>
      </p:sp>
      <p:sp>
        <p:nvSpPr>
          <p:cNvPr id="3" name="Datumsplatzhalter 2"/>
          <p:cNvSpPr>
            <a:spLocks noGrp="1"/>
          </p:cNvSpPr>
          <p:nvPr>
            <p:ph type="dt" idx="1"/>
          </p:nvPr>
        </p:nvSpPr>
        <p:spPr>
          <a:xfrm>
            <a:off x="5624596" y="0"/>
            <a:ext cx="4302919" cy="339487"/>
          </a:xfrm>
          <a:prstGeom prst="rect">
            <a:avLst/>
          </a:prstGeom>
        </p:spPr>
        <p:txBody>
          <a:bodyPr vert="horz" lIns="93177" tIns="46589" rIns="93177" bIns="46589" rtlCol="0"/>
          <a:lstStyle>
            <a:lvl1pPr algn="r">
              <a:defRPr sz="1200"/>
            </a:lvl1pPr>
          </a:lstStyle>
          <a:p>
            <a:fld id="{67D41DCA-8854-448C-9373-477C8DA8AD38}" type="datetimeFigureOut">
              <a:rPr lang="de-DE" smtClean="0"/>
              <a:pPr/>
              <a:t>28.06.2025</a:t>
            </a:fld>
            <a:endParaRPr lang="de-DE" dirty="0"/>
          </a:p>
        </p:txBody>
      </p:sp>
      <p:sp>
        <p:nvSpPr>
          <p:cNvPr id="4" name="Folienbildplatzhalter 3"/>
          <p:cNvSpPr>
            <a:spLocks noGrp="1" noRot="1" noChangeAspect="1"/>
          </p:cNvSpPr>
          <p:nvPr>
            <p:ph type="sldImg" idx="2"/>
          </p:nvPr>
        </p:nvSpPr>
        <p:spPr>
          <a:xfrm>
            <a:off x="3267075" y="509588"/>
            <a:ext cx="3395663" cy="2546350"/>
          </a:xfrm>
          <a:prstGeom prst="rect">
            <a:avLst/>
          </a:prstGeom>
          <a:noFill/>
          <a:ln w="12700">
            <a:solidFill>
              <a:prstClr val="black"/>
            </a:solidFill>
          </a:ln>
        </p:spPr>
        <p:txBody>
          <a:bodyPr vert="horz" lIns="93177" tIns="46589" rIns="93177" bIns="46589" rtlCol="0" anchor="ctr"/>
          <a:lstStyle/>
          <a:p>
            <a:endParaRPr lang="de-DE" dirty="0"/>
          </a:p>
        </p:txBody>
      </p:sp>
      <p:sp>
        <p:nvSpPr>
          <p:cNvPr id="5" name="Notizenplatzhalter 4"/>
          <p:cNvSpPr>
            <a:spLocks noGrp="1"/>
          </p:cNvSpPr>
          <p:nvPr>
            <p:ph type="body" sz="quarter" idx="3"/>
          </p:nvPr>
        </p:nvSpPr>
        <p:spPr>
          <a:xfrm>
            <a:off x="992982" y="3225126"/>
            <a:ext cx="7943850" cy="3055382"/>
          </a:xfrm>
          <a:prstGeom prst="rect">
            <a:avLst/>
          </a:prstGeom>
        </p:spPr>
        <p:txBody>
          <a:bodyPr vert="horz" lIns="93177" tIns="46589" rIns="93177" bIns="46589"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449073"/>
            <a:ext cx="4302919" cy="339487"/>
          </a:xfrm>
          <a:prstGeom prst="rect">
            <a:avLst/>
          </a:prstGeom>
        </p:spPr>
        <p:txBody>
          <a:bodyPr vert="horz" lIns="93177" tIns="46589" rIns="93177" bIns="46589" rtlCol="0" anchor="b"/>
          <a:lstStyle>
            <a:lvl1pPr algn="l">
              <a:defRPr sz="1200"/>
            </a:lvl1pPr>
          </a:lstStyle>
          <a:p>
            <a:endParaRPr lang="de-DE" dirty="0"/>
          </a:p>
        </p:txBody>
      </p:sp>
      <p:sp>
        <p:nvSpPr>
          <p:cNvPr id="7" name="Foliennummernplatzhalter 6"/>
          <p:cNvSpPr>
            <a:spLocks noGrp="1"/>
          </p:cNvSpPr>
          <p:nvPr>
            <p:ph type="sldNum" sz="quarter" idx="5"/>
          </p:nvPr>
        </p:nvSpPr>
        <p:spPr>
          <a:xfrm>
            <a:off x="5624596" y="6449073"/>
            <a:ext cx="4302919" cy="339487"/>
          </a:xfrm>
          <a:prstGeom prst="rect">
            <a:avLst/>
          </a:prstGeom>
        </p:spPr>
        <p:txBody>
          <a:bodyPr vert="horz" lIns="93177" tIns="46589" rIns="93177" bIns="46589" rtlCol="0" anchor="b"/>
          <a:lstStyle>
            <a:lvl1pPr algn="r">
              <a:defRPr sz="1200"/>
            </a:lvl1pPr>
          </a:lstStyle>
          <a:p>
            <a:fld id="{942B22FE-F869-4CFE-92A0-938D0E41CCBF}" type="slidenum">
              <a:rPr lang="de-DE" smtClean="0"/>
              <a:pPr/>
              <a:t>‹#›</a:t>
            </a:fld>
            <a:endParaRPr lang="de-DE" dirty="0"/>
          </a:p>
        </p:txBody>
      </p:sp>
    </p:spTree>
    <p:extLst>
      <p:ext uri="{BB962C8B-B14F-4D97-AF65-F5344CB8AC3E}">
        <p14:creationId xmlns:p14="http://schemas.microsoft.com/office/powerpoint/2010/main" val="11508986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2B22FE-F869-4CFE-92A0-938D0E41CCBF}" type="slidenum">
              <a:rPr lang="de-DE" smtClean="0"/>
              <a:pPr/>
              <a:t>1</a:t>
            </a:fld>
            <a:endParaRPr lang="de-DE" dirty="0"/>
          </a:p>
        </p:txBody>
      </p:sp>
    </p:spTree>
    <p:extLst>
      <p:ext uri="{BB962C8B-B14F-4D97-AF65-F5344CB8AC3E}">
        <p14:creationId xmlns:p14="http://schemas.microsoft.com/office/powerpoint/2010/main" val="272426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F5AF1-58EC-A7A6-2913-84A396718F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C4875-C2E0-421D-4566-0B2AFFC52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F164A-E78D-45F5-9965-9392E5F45A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76AA16-C74F-6444-858D-1B4380CAF31B}"/>
              </a:ext>
            </a:extLst>
          </p:cNvPr>
          <p:cNvSpPr>
            <a:spLocks noGrp="1"/>
          </p:cNvSpPr>
          <p:nvPr>
            <p:ph type="sldNum" sz="quarter" idx="10"/>
          </p:nvPr>
        </p:nvSpPr>
        <p:spPr/>
        <p:txBody>
          <a:bodyPr/>
          <a:lstStyle/>
          <a:p>
            <a:fld id="{942B22FE-F869-4CFE-92A0-938D0E41CCBF}" type="slidenum">
              <a:rPr lang="de-DE" smtClean="0"/>
              <a:pPr/>
              <a:t>10</a:t>
            </a:fld>
            <a:endParaRPr lang="de-DE" dirty="0"/>
          </a:p>
        </p:txBody>
      </p:sp>
    </p:spTree>
    <p:extLst>
      <p:ext uri="{BB962C8B-B14F-4D97-AF65-F5344CB8AC3E}">
        <p14:creationId xmlns:p14="http://schemas.microsoft.com/office/powerpoint/2010/main" val="384000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AE7B1-D57F-9315-D821-1FB892A0F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D66D6-BA58-5BC1-2431-90926A1C9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0D20BE-6C28-9AD0-58D2-103248BEA4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BE72DC-259B-B51C-DBF2-16F95940745D}"/>
              </a:ext>
            </a:extLst>
          </p:cNvPr>
          <p:cNvSpPr>
            <a:spLocks noGrp="1"/>
          </p:cNvSpPr>
          <p:nvPr>
            <p:ph type="sldNum" sz="quarter" idx="10"/>
          </p:nvPr>
        </p:nvSpPr>
        <p:spPr/>
        <p:txBody>
          <a:bodyPr/>
          <a:lstStyle/>
          <a:p>
            <a:fld id="{942B22FE-F869-4CFE-92A0-938D0E41CCBF}" type="slidenum">
              <a:rPr lang="de-DE" smtClean="0"/>
              <a:pPr/>
              <a:t>11</a:t>
            </a:fld>
            <a:endParaRPr lang="de-DE" dirty="0"/>
          </a:p>
        </p:txBody>
      </p:sp>
    </p:spTree>
    <p:extLst>
      <p:ext uri="{BB962C8B-B14F-4D97-AF65-F5344CB8AC3E}">
        <p14:creationId xmlns:p14="http://schemas.microsoft.com/office/powerpoint/2010/main" val="56278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FC5BB-BBC6-BF5A-C186-B19D5AF6D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E8026-C5E4-737D-4C4F-854D8CBEF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DC3AA-C8F4-2463-D0B0-49555D0BB0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3C726C-9667-5083-916F-CD078DF7F86F}"/>
              </a:ext>
            </a:extLst>
          </p:cNvPr>
          <p:cNvSpPr>
            <a:spLocks noGrp="1"/>
          </p:cNvSpPr>
          <p:nvPr>
            <p:ph type="sldNum" sz="quarter" idx="10"/>
          </p:nvPr>
        </p:nvSpPr>
        <p:spPr/>
        <p:txBody>
          <a:bodyPr/>
          <a:lstStyle/>
          <a:p>
            <a:fld id="{942B22FE-F869-4CFE-92A0-938D0E41CCBF}" type="slidenum">
              <a:rPr lang="de-DE" smtClean="0"/>
              <a:pPr/>
              <a:t>12</a:t>
            </a:fld>
            <a:endParaRPr lang="de-DE" dirty="0"/>
          </a:p>
        </p:txBody>
      </p:sp>
    </p:spTree>
    <p:extLst>
      <p:ext uri="{BB962C8B-B14F-4D97-AF65-F5344CB8AC3E}">
        <p14:creationId xmlns:p14="http://schemas.microsoft.com/office/powerpoint/2010/main" val="235762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6418A-153E-4D58-4674-5524BE4D9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E44A90-E6B3-0D3F-6E97-718488B9FA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F2787-649E-469B-E30C-0FFF0C0C68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BAB1BC-E140-A4D3-4D8F-284B366DB45D}"/>
              </a:ext>
            </a:extLst>
          </p:cNvPr>
          <p:cNvSpPr>
            <a:spLocks noGrp="1"/>
          </p:cNvSpPr>
          <p:nvPr>
            <p:ph type="sldNum" sz="quarter" idx="10"/>
          </p:nvPr>
        </p:nvSpPr>
        <p:spPr/>
        <p:txBody>
          <a:bodyPr/>
          <a:lstStyle/>
          <a:p>
            <a:fld id="{942B22FE-F869-4CFE-92A0-938D0E41CCBF}" type="slidenum">
              <a:rPr lang="de-DE" smtClean="0"/>
              <a:pPr/>
              <a:t>13</a:t>
            </a:fld>
            <a:endParaRPr lang="de-DE" dirty="0"/>
          </a:p>
        </p:txBody>
      </p:sp>
    </p:spTree>
    <p:extLst>
      <p:ext uri="{BB962C8B-B14F-4D97-AF65-F5344CB8AC3E}">
        <p14:creationId xmlns:p14="http://schemas.microsoft.com/office/powerpoint/2010/main" val="3526406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803A-97A7-8B20-E5C4-9E0528880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080DB0-2CC6-9A16-0FD4-D9C9B2D7E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C26DC-D69F-83B6-7CFF-028819CA22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53D4D2-85E5-DB5E-7918-4D9316AC71FF}"/>
              </a:ext>
            </a:extLst>
          </p:cNvPr>
          <p:cNvSpPr>
            <a:spLocks noGrp="1"/>
          </p:cNvSpPr>
          <p:nvPr>
            <p:ph type="sldNum" sz="quarter" idx="10"/>
          </p:nvPr>
        </p:nvSpPr>
        <p:spPr/>
        <p:txBody>
          <a:bodyPr/>
          <a:lstStyle/>
          <a:p>
            <a:fld id="{942B22FE-F869-4CFE-92A0-938D0E41CCBF}" type="slidenum">
              <a:rPr lang="de-DE" smtClean="0"/>
              <a:pPr/>
              <a:t>14</a:t>
            </a:fld>
            <a:endParaRPr lang="de-DE" dirty="0"/>
          </a:p>
        </p:txBody>
      </p:sp>
    </p:spTree>
    <p:extLst>
      <p:ext uri="{BB962C8B-B14F-4D97-AF65-F5344CB8AC3E}">
        <p14:creationId xmlns:p14="http://schemas.microsoft.com/office/powerpoint/2010/main" val="2577842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D2E7E-54D6-8506-2861-0B6348CFBD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A6071-E16D-481F-956A-354F890136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628E7-1201-9115-C7F0-B2B63D5D72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004DD7-675F-10A0-1F8A-032FE607C63A}"/>
              </a:ext>
            </a:extLst>
          </p:cNvPr>
          <p:cNvSpPr>
            <a:spLocks noGrp="1"/>
          </p:cNvSpPr>
          <p:nvPr>
            <p:ph type="sldNum" sz="quarter" idx="10"/>
          </p:nvPr>
        </p:nvSpPr>
        <p:spPr/>
        <p:txBody>
          <a:bodyPr/>
          <a:lstStyle/>
          <a:p>
            <a:fld id="{942B22FE-F869-4CFE-92A0-938D0E41CCBF}" type="slidenum">
              <a:rPr lang="de-DE" smtClean="0"/>
              <a:pPr/>
              <a:t>15</a:t>
            </a:fld>
            <a:endParaRPr lang="de-DE" dirty="0"/>
          </a:p>
        </p:txBody>
      </p:sp>
    </p:spTree>
    <p:extLst>
      <p:ext uri="{BB962C8B-B14F-4D97-AF65-F5344CB8AC3E}">
        <p14:creationId xmlns:p14="http://schemas.microsoft.com/office/powerpoint/2010/main" val="2285922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D4DE0-2552-4048-AA88-5E55C8CA15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5DB6D-A537-6F28-50E5-7A56687CE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67C6EC-7BFB-579D-E0C2-1930D35A0B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DF8725-84B3-BC3C-09A7-1C179E49FDE5}"/>
              </a:ext>
            </a:extLst>
          </p:cNvPr>
          <p:cNvSpPr>
            <a:spLocks noGrp="1"/>
          </p:cNvSpPr>
          <p:nvPr>
            <p:ph type="sldNum" sz="quarter" idx="10"/>
          </p:nvPr>
        </p:nvSpPr>
        <p:spPr/>
        <p:txBody>
          <a:bodyPr/>
          <a:lstStyle/>
          <a:p>
            <a:fld id="{942B22FE-F869-4CFE-92A0-938D0E41CCBF}" type="slidenum">
              <a:rPr lang="de-DE" smtClean="0"/>
              <a:pPr/>
              <a:t>16</a:t>
            </a:fld>
            <a:endParaRPr lang="de-DE" dirty="0"/>
          </a:p>
        </p:txBody>
      </p:sp>
    </p:spTree>
    <p:extLst>
      <p:ext uri="{BB962C8B-B14F-4D97-AF65-F5344CB8AC3E}">
        <p14:creationId xmlns:p14="http://schemas.microsoft.com/office/powerpoint/2010/main" val="2089303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51A7C-2A66-BA50-EB72-788A3B218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1EAD7-26F4-629E-BFD1-C398A4F90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0C2A9F-CE27-CDF3-B682-533CBBE5C4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4DD604-EA89-C0EE-4CE2-ABCA8AE81115}"/>
              </a:ext>
            </a:extLst>
          </p:cNvPr>
          <p:cNvSpPr>
            <a:spLocks noGrp="1"/>
          </p:cNvSpPr>
          <p:nvPr>
            <p:ph type="sldNum" sz="quarter" idx="10"/>
          </p:nvPr>
        </p:nvSpPr>
        <p:spPr/>
        <p:txBody>
          <a:bodyPr/>
          <a:lstStyle/>
          <a:p>
            <a:fld id="{942B22FE-F869-4CFE-92A0-938D0E41CCBF}" type="slidenum">
              <a:rPr lang="de-DE" smtClean="0"/>
              <a:pPr/>
              <a:t>17</a:t>
            </a:fld>
            <a:endParaRPr lang="de-DE" dirty="0"/>
          </a:p>
        </p:txBody>
      </p:sp>
    </p:spTree>
    <p:extLst>
      <p:ext uri="{BB962C8B-B14F-4D97-AF65-F5344CB8AC3E}">
        <p14:creationId xmlns:p14="http://schemas.microsoft.com/office/powerpoint/2010/main" val="3476008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755DF-5149-2E40-D458-E8A695183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03E3D-27D0-D7F5-0104-F6536262F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7CF12-A469-D387-0F43-FAFA7283C1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56D601-A384-F052-4AA2-7BC7F16C1123}"/>
              </a:ext>
            </a:extLst>
          </p:cNvPr>
          <p:cNvSpPr>
            <a:spLocks noGrp="1"/>
          </p:cNvSpPr>
          <p:nvPr>
            <p:ph type="sldNum" sz="quarter" idx="10"/>
          </p:nvPr>
        </p:nvSpPr>
        <p:spPr/>
        <p:txBody>
          <a:bodyPr/>
          <a:lstStyle/>
          <a:p>
            <a:fld id="{942B22FE-F869-4CFE-92A0-938D0E41CCBF}" type="slidenum">
              <a:rPr lang="de-DE" smtClean="0"/>
              <a:pPr/>
              <a:t>18</a:t>
            </a:fld>
            <a:endParaRPr lang="de-DE" dirty="0"/>
          </a:p>
        </p:txBody>
      </p:sp>
    </p:spTree>
    <p:extLst>
      <p:ext uri="{BB962C8B-B14F-4D97-AF65-F5344CB8AC3E}">
        <p14:creationId xmlns:p14="http://schemas.microsoft.com/office/powerpoint/2010/main" val="1875209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2B22FE-F869-4CFE-92A0-938D0E41CCBF}" type="slidenum">
              <a:rPr lang="de-DE" smtClean="0"/>
              <a:pPr/>
              <a:t>19</a:t>
            </a:fld>
            <a:endParaRPr lang="de-DE" dirty="0"/>
          </a:p>
        </p:txBody>
      </p:sp>
    </p:spTree>
    <p:extLst>
      <p:ext uri="{BB962C8B-B14F-4D97-AF65-F5344CB8AC3E}">
        <p14:creationId xmlns:p14="http://schemas.microsoft.com/office/powerpoint/2010/main" val="272426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6C21-2C85-E559-DDDA-7AABDDBA5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D8CF3-74B6-D97C-548D-512DCF48F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FE563E-4D98-7776-580C-A4FD53B5FB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15A191-225F-435D-3AD7-02294452D632}"/>
              </a:ext>
            </a:extLst>
          </p:cNvPr>
          <p:cNvSpPr>
            <a:spLocks noGrp="1"/>
          </p:cNvSpPr>
          <p:nvPr>
            <p:ph type="sldNum" sz="quarter" idx="10"/>
          </p:nvPr>
        </p:nvSpPr>
        <p:spPr/>
        <p:txBody>
          <a:bodyPr/>
          <a:lstStyle/>
          <a:p>
            <a:fld id="{942B22FE-F869-4CFE-92A0-938D0E41CCBF}" type="slidenum">
              <a:rPr lang="de-DE" smtClean="0"/>
              <a:pPr/>
              <a:t>2</a:t>
            </a:fld>
            <a:endParaRPr lang="de-DE" dirty="0"/>
          </a:p>
        </p:txBody>
      </p:sp>
    </p:spTree>
    <p:extLst>
      <p:ext uri="{BB962C8B-B14F-4D97-AF65-F5344CB8AC3E}">
        <p14:creationId xmlns:p14="http://schemas.microsoft.com/office/powerpoint/2010/main" val="377903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42B22FE-F869-4CFE-92A0-938D0E41CCBF}" type="slidenum">
              <a:rPr lang="de-DE" smtClean="0"/>
              <a:pPr/>
              <a:t>3</a:t>
            </a:fld>
            <a:endParaRPr lang="de-DE" dirty="0"/>
          </a:p>
        </p:txBody>
      </p:sp>
    </p:spTree>
    <p:extLst>
      <p:ext uri="{BB962C8B-B14F-4D97-AF65-F5344CB8AC3E}">
        <p14:creationId xmlns:p14="http://schemas.microsoft.com/office/powerpoint/2010/main" val="2934715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5A09E-B447-3BF7-E0AB-CE2A4CB0A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C8DED-A98B-5C78-F0A8-41B55A520A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B4E4C-A93C-FDF3-09E2-9169FAE7128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14B3E7-9B5A-FF8E-4922-277999C6BA23}"/>
              </a:ext>
            </a:extLst>
          </p:cNvPr>
          <p:cNvSpPr>
            <a:spLocks noGrp="1"/>
          </p:cNvSpPr>
          <p:nvPr>
            <p:ph type="sldNum" sz="quarter" idx="10"/>
          </p:nvPr>
        </p:nvSpPr>
        <p:spPr/>
        <p:txBody>
          <a:bodyPr/>
          <a:lstStyle/>
          <a:p>
            <a:fld id="{942B22FE-F869-4CFE-92A0-938D0E41CCBF}" type="slidenum">
              <a:rPr lang="de-DE" smtClean="0"/>
              <a:pPr/>
              <a:t>4</a:t>
            </a:fld>
            <a:endParaRPr lang="de-DE" dirty="0"/>
          </a:p>
        </p:txBody>
      </p:sp>
    </p:spTree>
    <p:extLst>
      <p:ext uri="{BB962C8B-B14F-4D97-AF65-F5344CB8AC3E}">
        <p14:creationId xmlns:p14="http://schemas.microsoft.com/office/powerpoint/2010/main" val="268199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21A6F-879E-0618-BC93-278BA5801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32FD3-5C53-1650-318A-1287ADDE6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1F963-B2A6-27BF-3D86-B7DE124CEC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C06F01-3F8D-1CFB-E796-82DD8EEBA363}"/>
              </a:ext>
            </a:extLst>
          </p:cNvPr>
          <p:cNvSpPr>
            <a:spLocks noGrp="1"/>
          </p:cNvSpPr>
          <p:nvPr>
            <p:ph type="sldNum" sz="quarter" idx="10"/>
          </p:nvPr>
        </p:nvSpPr>
        <p:spPr/>
        <p:txBody>
          <a:bodyPr/>
          <a:lstStyle/>
          <a:p>
            <a:fld id="{942B22FE-F869-4CFE-92A0-938D0E41CCBF}" type="slidenum">
              <a:rPr lang="de-DE" smtClean="0"/>
              <a:pPr/>
              <a:t>5</a:t>
            </a:fld>
            <a:endParaRPr lang="de-DE" dirty="0"/>
          </a:p>
        </p:txBody>
      </p:sp>
    </p:spTree>
    <p:extLst>
      <p:ext uri="{BB962C8B-B14F-4D97-AF65-F5344CB8AC3E}">
        <p14:creationId xmlns:p14="http://schemas.microsoft.com/office/powerpoint/2010/main" val="191491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2283-3A42-231C-6C14-40B407486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7D4B5-9EA2-0363-1092-554027008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70299-D305-A1B1-CB94-2581FDA87E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DF2CBD-4593-B681-2AAE-FD61399D45C7}"/>
              </a:ext>
            </a:extLst>
          </p:cNvPr>
          <p:cNvSpPr>
            <a:spLocks noGrp="1"/>
          </p:cNvSpPr>
          <p:nvPr>
            <p:ph type="sldNum" sz="quarter" idx="10"/>
          </p:nvPr>
        </p:nvSpPr>
        <p:spPr/>
        <p:txBody>
          <a:bodyPr/>
          <a:lstStyle/>
          <a:p>
            <a:fld id="{942B22FE-F869-4CFE-92A0-938D0E41CCBF}" type="slidenum">
              <a:rPr lang="de-DE" smtClean="0"/>
              <a:pPr/>
              <a:t>6</a:t>
            </a:fld>
            <a:endParaRPr lang="de-DE" dirty="0"/>
          </a:p>
        </p:txBody>
      </p:sp>
    </p:spTree>
    <p:extLst>
      <p:ext uri="{BB962C8B-B14F-4D97-AF65-F5344CB8AC3E}">
        <p14:creationId xmlns:p14="http://schemas.microsoft.com/office/powerpoint/2010/main" val="541459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5F141-B378-2962-687D-699B607ED5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EAD59-7095-E1CA-80E5-779C8A06B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35B98-CE42-E3F6-7C1A-C9FB338B8F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44B0B1-6ABE-F7C6-366E-17F0CC4CAB50}"/>
              </a:ext>
            </a:extLst>
          </p:cNvPr>
          <p:cNvSpPr>
            <a:spLocks noGrp="1"/>
          </p:cNvSpPr>
          <p:nvPr>
            <p:ph type="sldNum" sz="quarter" idx="10"/>
          </p:nvPr>
        </p:nvSpPr>
        <p:spPr/>
        <p:txBody>
          <a:bodyPr/>
          <a:lstStyle/>
          <a:p>
            <a:fld id="{942B22FE-F869-4CFE-92A0-938D0E41CCBF}" type="slidenum">
              <a:rPr lang="de-DE" smtClean="0"/>
              <a:pPr/>
              <a:t>7</a:t>
            </a:fld>
            <a:endParaRPr lang="de-DE" dirty="0"/>
          </a:p>
        </p:txBody>
      </p:sp>
    </p:spTree>
    <p:extLst>
      <p:ext uri="{BB962C8B-B14F-4D97-AF65-F5344CB8AC3E}">
        <p14:creationId xmlns:p14="http://schemas.microsoft.com/office/powerpoint/2010/main" val="65182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236E3-4306-76B7-582F-997E7ADC4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446AD-8E7A-4DCF-CC82-8FED060764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99B28-47AA-EE30-89AD-6455174127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480D27-02EC-05A1-E9B9-6691D4BBDB58}"/>
              </a:ext>
            </a:extLst>
          </p:cNvPr>
          <p:cNvSpPr>
            <a:spLocks noGrp="1"/>
          </p:cNvSpPr>
          <p:nvPr>
            <p:ph type="sldNum" sz="quarter" idx="10"/>
          </p:nvPr>
        </p:nvSpPr>
        <p:spPr/>
        <p:txBody>
          <a:bodyPr/>
          <a:lstStyle/>
          <a:p>
            <a:fld id="{942B22FE-F869-4CFE-92A0-938D0E41CCBF}" type="slidenum">
              <a:rPr lang="de-DE" smtClean="0"/>
              <a:pPr/>
              <a:t>8</a:t>
            </a:fld>
            <a:endParaRPr lang="de-DE" dirty="0"/>
          </a:p>
        </p:txBody>
      </p:sp>
    </p:spTree>
    <p:extLst>
      <p:ext uri="{BB962C8B-B14F-4D97-AF65-F5344CB8AC3E}">
        <p14:creationId xmlns:p14="http://schemas.microsoft.com/office/powerpoint/2010/main" val="2536847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4352E-B458-B091-2BD0-36F21A4F5D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69562-7DA5-5541-0C2A-DCD50A7A81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E63113-FD7E-7084-0E8D-F2A7678E9B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8D75CE-8CCC-8D2B-967E-FC06EA17512E}"/>
              </a:ext>
            </a:extLst>
          </p:cNvPr>
          <p:cNvSpPr>
            <a:spLocks noGrp="1"/>
          </p:cNvSpPr>
          <p:nvPr>
            <p:ph type="sldNum" sz="quarter" idx="10"/>
          </p:nvPr>
        </p:nvSpPr>
        <p:spPr/>
        <p:txBody>
          <a:bodyPr/>
          <a:lstStyle/>
          <a:p>
            <a:fld id="{942B22FE-F869-4CFE-92A0-938D0E41CCBF}" type="slidenum">
              <a:rPr lang="de-DE" smtClean="0"/>
              <a:pPr/>
              <a:t>9</a:t>
            </a:fld>
            <a:endParaRPr lang="de-DE" dirty="0"/>
          </a:p>
        </p:txBody>
      </p:sp>
    </p:spTree>
    <p:extLst>
      <p:ext uri="{BB962C8B-B14F-4D97-AF65-F5344CB8AC3E}">
        <p14:creationId xmlns:p14="http://schemas.microsoft.com/office/powerpoint/2010/main" val="3091262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V1">
    <p:spTree>
      <p:nvGrpSpPr>
        <p:cNvPr id="1" name=""/>
        <p:cNvGrpSpPr/>
        <p:nvPr/>
      </p:nvGrpSpPr>
      <p:grpSpPr>
        <a:xfrm>
          <a:off x="0" y="0"/>
          <a:ext cx="0" cy="0"/>
          <a:chOff x="0" y="0"/>
          <a:chExt cx="0" cy="0"/>
        </a:xfrm>
      </p:grpSpPr>
      <p:sp>
        <p:nvSpPr>
          <p:cNvPr id="14" name="Rectangle 13"/>
          <p:cNvSpPr/>
          <p:nvPr userDrawn="1"/>
        </p:nvSpPr>
        <p:spPr>
          <a:xfrm>
            <a:off x="0" y="6288504"/>
            <a:ext cx="9144000" cy="4780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 descr="I:\_GregW\1322550 WBGIS - ITS Sub Branding\WBGIS_ITS-PPT_footer-06.jpg"/>
          <p:cNvPicPr>
            <a:picLocks noChangeAspect="1" noChangeArrowheads="1"/>
          </p:cNvPicPr>
          <p:nvPr userDrawn="1"/>
        </p:nvPicPr>
        <p:blipFill>
          <a:blip r:embed="rId2"/>
          <a:srcRect b="82105"/>
          <a:stretch>
            <a:fillRect/>
          </a:stretch>
        </p:blipFill>
        <p:spPr bwMode="auto">
          <a:xfrm>
            <a:off x="0" y="1379624"/>
            <a:ext cx="9144000" cy="136358"/>
          </a:xfrm>
          <a:prstGeom prst="rect">
            <a:avLst/>
          </a:prstGeom>
          <a:noFill/>
        </p:spPr>
      </p:pic>
      <p:sp>
        <p:nvSpPr>
          <p:cNvPr id="6" name="Rectangle 2"/>
          <p:cNvSpPr>
            <a:spLocks noGrp="1" noChangeArrowheads="1"/>
          </p:cNvSpPr>
          <p:nvPr>
            <p:ph type="ctrTitle" hasCustomPrompt="1"/>
          </p:nvPr>
        </p:nvSpPr>
        <p:spPr>
          <a:xfrm>
            <a:off x="4219074" y="3980752"/>
            <a:ext cx="4384288" cy="1011238"/>
          </a:xfrm>
        </p:spPr>
        <p:txBody>
          <a:bodyPr bIns="0"/>
          <a:lstStyle>
            <a:lvl1pPr>
              <a:defRPr sz="3500">
                <a:solidFill>
                  <a:schemeClr val="accent2"/>
                </a:solidFill>
                <a:latin typeface="Arial"/>
                <a:cs typeface="Arial"/>
              </a:defRPr>
            </a:lvl1pPr>
          </a:lstStyle>
          <a:p>
            <a:pPr lvl="0"/>
            <a:r>
              <a:rPr lang="en-US" noProof="0" dirty="0"/>
              <a:t>Master Title: </a:t>
            </a:r>
            <a:br>
              <a:rPr lang="en-US" noProof="0" dirty="0"/>
            </a:br>
            <a:r>
              <a:rPr lang="en-US" noProof="0" dirty="0"/>
              <a:t>Version 1</a:t>
            </a:r>
          </a:p>
        </p:txBody>
      </p:sp>
      <p:sp>
        <p:nvSpPr>
          <p:cNvPr id="7" name="Rectangle 3"/>
          <p:cNvSpPr>
            <a:spLocks noGrp="1" noChangeArrowheads="1"/>
          </p:cNvSpPr>
          <p:nvPr>
            <p:ph type="subTitle" idx="1" hasCustomPrompt="1"/>
          </p:nvPr>
        </p:nvSpPr>
        <p:spPr>
          <a:xfrm>
            <a:off x="4588042" y="5153078"/>
            <a:ext cx="4034590" cy="1127405"/>
          </a:xfrm>
          <a:prstGeom prst="rect">
            <a:avLst/>
          </a:prstGeom>
        </p:spPr>
        <p:txBody>
          <a:bodyPr lIns="0" tIns="0" rIns="0" bIns="0"/>
          <a:lstStyle>
            <a:lvl1pPr marL="0" indent="0">
              <a:buFontTx/>
              <a:buNone/>
              <a:defRPr sz="2000" b="0" baseline="0">
                <a:solidFill>
                  <a:schemeClr val="tx2"/>
                </a:solidFill>
                <a:latin typeface="Arial"/>
                <a:cs typeface="Arial"/>
              </a:defRPr>
            </a:lvl1pPr>
          </a:lstStyle>
          <a:p>
            <a:pPr lvl="0"/>
            <a:r>
              <a:rPr lang="en-US" noProof="0" dirty="0"/>
              <a:t>Name of the contributor</a:t>
            </a:r>
          </a:p>
          <a:p>
            <a:pPr lvl="0"/>
            <a:r>
              <a:rPr lang="en-US" noProof="0" dirty="0"/>
              <a:t>Name of the event, venue</a:t>
            </a:r>
          </a:p>
          <a:p>
            <a:pPr lvl="0"/>
            <a:r>
              <a:rPr lang="en-US" noProof="0" dirty="0"/>
              <a:t>00 Month 2012</a:t>
            </a:r>
          </a:p>
        </p:txBody>
      </p:sp>
      <p:sp>
        <p:nvSpPr>
          <p:cNvPr id="10" name="Rectangle 9"/>
          <p:cNvSpPr/>
          <p:nvPr userDrawn="1"/>
        </p:nvSpPr>
        <p:spPr>
          <a:xfrm>
            <a:off x="0" y="1283371"/>
            <a:ext cx="9144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userDrawn="1"/>
        </p:nvSpPr>
        <p:spPr>
          <a:xfrm>
            <a:off x="0" y="0"/>
            <a:ext cx="9144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ectangle 12"/>
          <p:cNvSpPr/>
          <p:nvPr userDrawn="1"/>
        </p:nvSpPr>
        <p:spPr>
          <a:xfrm>
            <a:off x="0" y="6766560"/>
            <a:ext cx="9144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2" name="Rectangle 1"/>
          <p:cNvSpPr/>
          <p:nvPr userDrawn="1"/>
        </p:nvSpPr>
        <p:spPr>
          <a:xfrm>
            <a:off x="0" y="3858768"/>
            <a:ext cx="4379976" cy="2999232"/>
          </a:xfrm>
          <a:prstGeom prst="rect">
            <a:avLst/>
          </a:prstGeom>
          <a:blipFill dpi="0" rotWithShape="1">
            <a:blip r:embed="rId3">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999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Title: V2">
    <p:spTree>
      <p:nvGrpSpPr>
        <p:cNvPr id="1" name=""/>
        <p:cNvGrpSpPr/>
        <p:nvPr/>
      </p:nvGrpSpPr>
      <p:grpSpPr>
        <a:xfrm>
          <a:off x="0" y="0"/>
          <a:ext cx="0" cy="0"/>
          <a:chOff x="0" y="0"/>
          <a:chExt cx="0" cy="0"/>
        </a:xfrm>
      </p:grpSpPr>
      <p:pic>
        <p:nvPicPr>
          <p:cNvPr id="10" name="Bild 12"/>
          <p:cNvPicPr>
            <a:picLocks noChangeAspect="1"/>
          </p:cNvPicPr>
          <p:nvPr userDrawn="1"/>
        </p:nvPicPr>
        <p:blipFill>
          <a:blip r:embed="rId2">
            <a:alphaModFix amt="30000"/>
          </a:blip>
          <a:stretch>
            <a:fillRect/>
          </a:stretch>
        </p:blipFill>
        <p:spPr>
          <a:xfrm>
            <a:off x="3133426" y="1130968"/>
            <a:ext cx="5938818" cy="5938818"/>
          </a:xfrm>
          <a:prstGeom prst="rect">
            <a:avLst/>
          </a:prstGeom>
        </p:spPr>
      </p:pic>
      <p:sp>
        <p:nvSpPr>
          <p:cNvPr id="7" name="Rectangle 2"/>
          <p:cNvSpPr>
            <a:spLocks noGrp="1" noChangeArrowheads="1"/>
          </p:cNvSpPr>
          <p:nvPr>
            <p:ph type="ctrTitle" hasCustomPrompt="1"/>
          </p:nvPr>
        </p:nvSpPr>
        <p:spPr>
          <a:xfrm>
            <a:off x="1065177" y="3958989"/>
            <a:ext cx="7538185" cy="1011238"/>
          </a:xfrm>
        </p:spPr>
        <p:txBody>
          <a:bodyPr bIns="0"/>
          <a:lstStyle>
            <a:lvl1pPr>
              <a:defRPr sz="3500">
                <a:solidFill>
                  <a:schemeClr val="tx1"/>
                </a:solidFill>
                <a:latin typeface="Arial"/>
                <a:cs typeface="Arial"/>
              </a:defRPr>
            </a:lvl1pPr>
          </a:lstStyle>
          <a:p>
            <a:pPr lvl="0"/>
            <a:r>
              <a:rPr lang="en-US" noProof="0" dirty="0"/>
              <a:t>Master Title: Version 2</a:t>
            </a:r>
          </a:p>
        </p:txBody>
      </p:sp>
      <p:sp>
        <p:nvSpPr>
          <p:cNvPr id="8" name="Rectangle 3"/>
          <p:cNvSpPr>
            <a:spLocks noGrp="1" noChangeArrowheads="1"/>
          </p:cNvSpPr>
          <p:nvPr>
            <p:ph type="subTitle" idx="1" hasCustomPrompt="1"/>
          </p:nvPr>
        </p:nvSpPr>
        <p:spPr>
          <a:xfrm>
            <a:off x="1065327" y="5131316"/>
            <a:ext cx="7539711" cy="647700"/>
          </a:xfrm>
          <a:prstGeom prst="rect">
            <a:avLst/>
          </a:prstGeom>
        </p:spPr>
        <p:txBody>
          <a:bodyPr lIns="0" tIns="0" rIns="0" bIns="0"/>
          <a:lstStyle>
            <a:lvl1pPr marL="0" indent="0">
              <a:buFontTx/>
              <a:buNone/>
              <a:defRPr sz="2000" b="0" baseline="0">
                <a:solidFill>
                  <a:schemeClr val="accent2"/>
                </a:solidFill>
                <a:latin typeface="Arial"/>
                <a:cs typeface="Arial"/>
              </a:defRPr>
            </a:lvl1pPr>
          </a:lstStyle>
          <a:p>
            <a:pPr lvl="0"/>
            <a:r>
              <a:rPr lang="en-US" noProof="0" dirty="0"/>
              <a:t>Name of the contributor</a:t>
            </a:r>
          </a:p>
          <a:p>
            <a:pPr lvl="0"/>
            <a:r>
              <a:rPr lang="en-US" noProof="0" dirty="0"/>
              <a:t>Name of the event, venue, 00 Month 2012</a:t>
            </a:r>
          </a:p>
        </p:txBody>
      </p:sp>
      <p:sp>
        <p:nvSpPr>
          <p:cNvPr id="11" name="Rectangle 4"/>
          <p:cNvSpPr txBox="1">
            <a:spLocks noChangeArrowheads="1"/>
          </p:cNvSpPr>
          <p:nvPr userDrawn="1"/>
        </p:nvSpPr>
        <p:spPr bwMode="auto">
          <a:xfrm>
            <a:off x="1065327" y="6453187"/>
            <a:ext cx="4175874" cy="2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36000" rIns="0" bIns="0" numCol="1" anchor="t" anchorCtr="0" compatLnSpc="1">
            <a:prstTxWarp prst="textNoShape">
              <a:avLst/>
            </a:prstTxWarp>
          </a:bodyPr>
          <a:lstStyle>
            <a:defPPr>
              <a:defRPr lang="de-DE"/>
            </a:defPPr>
            <a:lvl1pPr algn="r" rtl="0" fontAlgn="base">
              <a:spcBef>
                <a:spcPct val="0"/>
              </a:spcBef>
              <a:spcAft>
                <a:spcPct val="0"/>
              </a:spcAft>
              <a:defRPr sz="900" kern="1200">
                <a:solidFill>
                  <a:schemeClr val="bg1"/>
                </a:solidFill>
                <a:latin typeface="Minion Pro"/>
                <a:ea typeface="ＭＳ Ｐゴシック" charset="0"/>
                <a:cs typeface="Minion Pro"/>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900" kern="1200" noProof="0" dirty="0">
                <a:solidFill>
                  <a:schemeClr val="tx1"/>
                </a:solidFill>
                <a:latin typeface="Arial"/>
                <a:ea typeface="ＭＳ Ｐゴシック" charset="0"/>
                <a:cs typeface="Arial"/>
              </a:rPr>
              <a:t>Strictly Confidential</a:t>
            </a:r>
            <a:r>
              <a:rPr lang="de-DE" sz="900" kern="1200" dirty="0">
                <a:solidFill>
                  <a:schemeClr val="tx1"/>
                </a:solidFill>
                <a:latin typeface="Arial"/>
                <a:ea typeface="ＭＳ Ｐゴシック" charset="0"/>
                <a:cs typeface="Arial"/>
              </a:rPr>
              <a:t> © 2014</a:t>
            </a:r>
            <a:endParaRPr lang="en-US" sz="900" dirty="0">
              <a:solidFill>
                <a:schemeClr val="tx1"/>
              </a:solidFill>
              <a:latin typeface="Arial"/>
              <a:cs typeface="Arial"/>
            </a:endParaRPr>
          </a:p>
        </p:txBody>
      </p:sp>
    </p:spTree>
    <p:extLst>
      <p:ext uri="{BB962C8B-B14F-4D97-AF65-F5344CB8AC3E}">
        <p14:creationId xmlns:p14="http://schemas.microsoft.com/office/powerpoint/2010/main" val="375227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err="1"/>
              <a:t>Titlemaster</a:t>
            </a:r>
            <a:endParaRPr lang="en-US" noProof="0" dirty="0"/>
          </a:p>
        </p:txBody>
      </p:sp>
      <p:sp>
        <p:nvSpPr>
          <p:cNvPr id="3" name="Fußzeilenplatzhalter 2"/>
          <p:cNvSpPr>
            <a:spLocks noGrp="1"/>
          </p:cNvSpPr>
          <p:nvPr>
            <p:ph type="ftr" sz="quarter" idx="10"/>
          </p:nvPr>
        </p:nvSpPr>
        <p:spPr/>
        <p:txBody>
          <a:bodyPr/>
          <a:lstStyle/>
          <a:p>
            <a:pPr>
              <a:defRPr/>
            </a:pPr>
            <a:endParaRPr lang="en-US" dirty="0"/>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dirty="0"/>
          </a:p>
        </p:txBody>
      </p:sp>
      <p:sp>
        <p:nvSpPr>
          <p:cNvPr id="6" name="Inhaltsplatzhalter 5"/>
          <p:cNvSpPr>
            <a:spLocks noGrp="1"/>
          </p:cNvSpPr>
          <p:nvPr>
            <p:ph sz="quarter" idx="12" hasCustomPrompt="1"/>
          </p:nvPr>
        </p:nvSpPr>
        <p:spPr/>
        <p:txBody>
          <a:bodyPr/>
          <a:lstStyle>
            <a:lvl3pPr marL="361950" indent="-361950">
              <a:buFont typeface="Arial" panose="020B0604020202020204" pitchFamily="34" charset="0"/>
              <a:buChar char="•"/>
              <a:defRPr/>
            </a:lvl3p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a:p>
            <a:pPr lvl="5"/>
            <a:r>
              <a:rPr lang="en-US" noProof="0" dirty="0"/>
              <a:t>6</a:t>
            </a:r>
          </a:p>
        </p:txBody>
      </p:sp>
      <p:pic>
        <p:nvPicPr>
          <p:cNvPr id="7" name="Picture 6"/>
          <p:cNvPicPr>
            <a:picLocks noChangeAspect="1"/>
          </p:cNvPicPr>
          <p:nvPr userDrawn="1"/>
        </p:nvPicPr>
        <p:blipFill>
          <a:blip r:embed="rId2"/>
          <a:stretch>
            <a:fillRect/>
          </a:stretch>
        </p:blipFill>
        <p:spPr>
          <a:xfrm>
            <a:off x="7831666" y="6178668"/>
            <a:ext cx="601133" cy="537483"/>
          </a:xfrm>
          <a:prstGeom prst="rect">
            <a:avLst/>
          </a:prstGeom>
        </p:spPr>
      </p:pic>
    </p:spTree>
    <p:extLst>
      <p:ext uri="{BB962C8B-B14F-4D97-AF65-F5344CB8AC3E}">
        <p14:creationId xmlns:p14="http://schemas.microsoft.com/office/powerpoint/2010/main" val="3686614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err="1"/>
              <a:t>Titlemaster</a:t>
            </a:r>
            <a:endParaRPr lang="en-US" noProof="0" dirty="0"/>
          </a:p>
        </p:txBody>
      </p:sp>
      <p:sp>
        <p:nvSpPr>
          <p:cNvPr id="3" name="Fußzeilenplatzhalter 2"/>
          <p:cNvSpPr>
            <a:spLocks noGrp="1"/>
          </p:cNvSpPr>
          <p:nvPr>
            <p:ph type="ftr" sz="quarter" idx="10"/>
          </p:nvPr>
        </p:nvSpPr>
        <p:spPr/>
        <p:txBody>
          <a:bodyPr/>
          <a:lstStyle/>
          <a:p>
            <a:pPr>
              <a:defRPr/>
            </a:pPr>
            <a:endParaRPr lang="en-US" dirty="0"/>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dirty="0"/>
          </a:p>
        </p:txBody>
      </p:sp>
      <p:sp>
        <p:nvSpPr>
          <p:cNvPr id="6" name="Inhaltsplatzhalter 5"/>
          <p:cNvSpPr>
            <a:spLocks noGrp="1"/>
          </p:cNvSpPr>
          <p:nvPr>
            <p:ph sz="quarter" idx="12" hasCustomPrompt="1"/>
          </p:nvPr>
        </p:nvSpPr>
        <p:spPr>
          <a:xfrm>
            <a:off x="323850" y="3716338"/>
            <a:ext cx="8496300" cy="2305050"/>
          </a:xfrm>
        </p:spPr>
        <p:txBody>
          <a:bodyPr anchor="ctr" anchorCtr="1"/>
          <a:lstStyle>
            <a:lvl1pPr algn="ctr">
              <a:buFontTx/>
              <a:buNone/>
              <a:defRPr sz="2500">
                <a:solidFill>
                  <a:schemeClr val="accent1"/>
                </a:solidFill>
              </a:defRPr>
            </a:lvl1pPr>
            <a:lvl2pPr algn="ctr">
              <a:buFontTx/>
              <a:buNone/>
              <a:defRPr sz="2500">
                <a:solidFill>
                  <a:schemeClr val="accent1"/>
                </a:solidFill>
              </a:defRPr>
            </a:lvl2pPr>
            <a:lvl3pPr marL="0" indent="0" algn="ctr">
              <a:buFontTx/>
              <a:buNone/>
              <a:defRPr sz="2500">
                <a:solidFill>
                  <a:schemeClr val="accent1"/>
                </a:solidFill>
              </a:defRPr>
            </a:lvl3pPr>
            <a:lvl4pPr marL="0" indent="0" algn="ctr">
              <a:buFontTx/>
              <a:buNone/>
              <a:defRPr sz="2500">
                <a:solidFill>
                  <a:schemeClr val="accent1"/>
                </a:solidFill>
              </a:defRPr>
            </a:lvl4pPr>
            <a:lvl5pPr marL="0" indent="0" algn="ctr">
              <a:buFontTx/>
              <a:buNone/>
              <a:defRPr sz="2500">
                <a:solidFill>
                  <a:schemeClr val="accent1"/>
                </a:solidFill>
              </a:defRPr>
            </a:lvl5pPr>
          </a:lstStyle>
          <a:p>
            <a:pPr lvl="0"/>
            <a:r>
              <a:rPr lang="en-US" noProof="0" dirty="0" err="1"/>
              <a:t>Textmaster</a:t>
            </a:r>
            <a:endParaRPr lang="en-US" noProof="0" dirty="0"/>
          </a:p>
        </p:txBody>
      </p:sp>
      <p:sp>
        <p:nvSpPr>
          <p:cNvPr id="7" name="Bildplatzhalter 6"/>
          <p:cNvSpPr>
            <a:spLocks noGrp="1"/>
          </p:cNvSpPr>
          <p:nvPr>
            <p:ph type="pic" sz="quarter" idx="13" hasCustomPrompt="1"/>
          </p:nvPr>
        </p:nvSpPr>
        <p:spPr>
          <a:xfrm>
            <a:off x="323850" y="1268413"/>
            <a:ext cx="8496300" cy="2305050"/>
          </a:xfrm>
        </p:spPr>
        <p:txBody>
          <a:bodyPr/>
          <a:lstStyle/>
          <a:p>
            <a:r>
              <a:rPr lang="en-US" noProof="0" dirty="0"/>
              <a:t>Images</a:t>
            </a:r>
          </a:p>
        </p:txBody>
      </p:sp>
      <p:pic>
        <p:nvPicPr>
          <p:cNvPr id="8" name="Picture 7"/>
          <p:cNvPicPr>
            <a:picLocks noChangeAspect="1"/>
          </p:cNvPicPr>
          <p:nvPr userDrawn="1"/>
        </p:nvPicPr>
        <p:blipFill>
          <a:blip r:embed="rId2"/>
          <a:stretch>
            <a:fillRect/>
          </a:stretch>
        </p:blipFill>
        <p:spPr>
          <a:xfrm>
            <a:off x="7687733" y="6164263"/>
            <a:ext cx="651934" cy="582905"/>
          </a:xfrm>
          <a:prstGeom prst="rect">
            <a:avLst/>
          </a:prstGeom>
        </p:spPr>
      </p:pic>
    </p:spTree>
    <p:extLst>
      <p:ext uri="{BB962C8B-B14F-4D97-AF65-F5344CB8AC3E}">
        <p14:creationId xmlns:p14="http://schemas.microsoft.com/office/powerpoint/2010/main" val="2089624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err="1"/>
              <a:t>Titlemaster</a:t>
            </a:r>
            <a:endParaRPr lang="en-US" noProof="0" dirty="0"/>
          </a:p>
        </p:txBody>
      </p:sp>
      <p:sp>
        <p:nvSpPr>
          <p:cNvPr id="3" name="Fußzeilenplatzhalter 2"/>
          <p:cNvSpPr>
            <a:spLocks noGrp="1"/>
          </p:cNvSpPr>
          <p:nvPr>
            <p:ph type="ftr" sz="quarter" idx="10"/>
          </p:nvPr>
        </p:nvSpPr>
        <p:spPr/>
        <p:txBody>
          <a:bodyPr/>
          <a:lstStyle/>
          <a:p>
            <a:pPr>
              <a:defRPr/>
            </a:pPr>
            <a:endParaRPr lang="en-US" dirty="0"/>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dirty="0"/>
          </a:p>
        </p:txBody>
      </p:sp>
      <p:sp>
        <p:nvSpPr>
          <p:cNvPr id="6" name="Inhaltsplatzhalter 5"/>
          <p:cNvSpPr>
            <a:spLocks noGrp="1"/>
          </p:cNvSpPr>
          <p:nvPr>
            <p:ph sz="quarter" idx="12" hasCustomPrompt="1"/>
          </p:nvPr>
        </p:nvSpPr>
        <p:spPr>
          <a:xfrm>
            <a:off x="323851" y="1268413"/>
            <a:ext cx="4176712" cy="4752975"/>
          </a:xfrm>
        </p:spPr>
        <p:txBody>
          <a:bodyPr/>
          <a:lstStyle>
            <a:lvl1pPr algn="l">
              <a:buFontTx/>
              <a:buNone/>
              <a:defRPr sz="2500">
                <a:solidFill>
                  <a:schemeClr val="accent1"/>
                </a:solidFill>
              </a:defRPr>
            </a:lvl1pPr>
            <a:lvl2pPr algn="ctr">
              <a:buFontTx/>
              <a:buNone/>
              <a:defRPr sz="2500">
                <a:solidFill>
                  <a:schemeClr val="accent1"/>
                </a:solidFill>
              </a:defRPr>
            </a:lvl2pPr>
            <a:lvl3pPr marL="0" indent="0" algn="ctr">
              <a:buFontTx/>
              <a:buNone/>
              <a:defRPr sz="2500">
                <a:solidFill>
                  <a:schemeClr val="accent1"/>
                </a:solidFill>
              </a:defRPr>
            </a:lvl3pPr>
            <a:lvl4pPr marL="0" indent="0" algn="ctr">
              <a:buFontTx/>
              <a:buNone/>
              <a:defRPr sz="2500">
                <a:solidFill>
                  <a:schemeClr val="accent1"/>
                </a:solidFill>
              </a:defRPr>
            </a:lvl4pPr>
            <a:lvl5pPr marL="0" indent="0" algn="ctr">
              <a:buFontTx/>
              <a:buNone/>
              <a:defRPr sz="2500">
                <a:solidFill>
                  <a:schemeClr val="accent1"/>
                </a:solidFill>
              </a:defRPr>
            </a:lvl5pPr>
          </a:lstStyle>
          <a:p>
            <a:pPr lvl="0"/>
            <a:r>
              <a:rPr lang="en-US" noProof="0" dirty="0" err="1"/>
              <a:t>Textmaster</a:t>
            </a:r>
            <a:endParaRPr lang="en-US" noProof="0" dirty="0"/>
          </a:p>
        </p:txBody>
      </p:sp>
      <p:sp>
        <p:nvSpPr>
          <p:cNvPr id="7" name="Bildplatzhalter 6"/>
          <p:cNvSpPr>
            <a:spLocks noGrp="1"/>
          </p:cNvSpPr>
          <p:nvPr>
            <p:ph type="pic" sz="quarter" idx="13" hasCustomPrompt="1"/>
          </p:nvPr>
        </p:nvSpPr>
        <p:spPr>
          <a:xfrm>
            <a:off x="4643438" y="1268413"/>
            <a:ext cx="4176712" cy="4752975"/>
          </a:xfrm>
        </p:spPr>
        <p:txBody>
          <a:bodyPr/>
          <a:lstStyle/>
          <a:p>
            <a:r>
              <a:rPr lang="en-US" noProof="0" dirty="0"/>
              <a:t>Images</a:t>
            </a:r>
          </a:p>
        </p:txBody>
      </p:sp>
    </p:spTree>
    <p:extLst>
      <p:ext uri="{BB962C8B-B14F-4D97-AF65-F5344CB8AC3E}">
        <p14:creationId xmlns:p14="http://schemas.microsoft.com/office/powerpoint/2010/main" val="2541923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dirty="0" err="1"/>
              <a:t>Titlemaster</a:t>
            </a:r>
            <a:endParaRPr lang="en-US" noProof="0" dirty="0"/>
          </a:p>
        </p:txBody>
      </p:sp>
      <p:sp>
        <p:nvSpPr>
          <p:cNvPr id="3" name="Fußzeilenplatzhalter 2"/>
          <p:cNvSpPr>
            <a:spLocks noGrp="1"/>
          </p:cNvSpPr>
          <p:nvPr>
            <p:ph type="ftr" sz="quarter" idx="10"/>
          </p:nvPr>
        </p:nvSpPr>
        <p:spPr/>
        <p:txBody>
          <a:bodyPr/>
          <a:lstStyle/>
          <a:p>
            <a:pPr>
              <a:defRPr/>
            </a:pPr>
            <a:endParaRPr lang="en-US" dirty="0"/>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dirty="0"/>
          </a:p>
        </p:txBody>
      </p:sp>
    </p:spTree>
    <p:extLst>
      <p:ext uri="{BB962C8B-B14F-4D97-AF65-F5344CB8AC3E}">
        <p14:creationId xmlns:p14="http://schemas.microsoft.com/office/powerpoint/2010/main" val="321547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V1">
    <p:spTree>
      <p:nvGrpSpPr>
        <p:cNvPr id="1" name=""/>
        <p:cNvGrpSpPr/>
        <p:nvPr/>
      </p:nvGrpSpPr>
      <p:grpSpPr>
        <a:xfrm>
          <a:off x="0" y="0"/>
          <a:ext cx="0" cy="0"/>
          <a:chOff x="0" y="0"/>
          <a:chExt cx="0" cy="0"/>
        </a:xfrm>
      </p:grpSpPr>
      <p:pic>
        <p:nvPicPr>
          <p:cNvPr id="10" name="Picture 2" descr="I:\_GregW\1322550 WBGIS - ITS Sub Branding\WBGIS_ITS-PPT_footer-06.jpg"/>
          <p:cNvPicPr>
            <a:picLocks noChangeAspect="1" noChangeArrowheads="1"/>
          </p:cNvPicPr>
          <p:nvPr userDrawn="1"/>
        </p:nvPicPr>
        <p:blipFill>
          <a:blip r:embed="rId2"/>
          <a:srcRect b="82105"/>
          <a:stretch>
            <a:fillRect/>
          </a:stretch>
        </p:blipFill>
        <p:spPr bwMode="auto">
          <a:xfrm>
            <a:off x="0" y="1379624"/>
            <a:ext cx="9144000" cy="136358"/>
          </a:xfrm>
          <a:prstGeom prst="rect">
            <a:avLst/>
          </a:prstGeom>
          <a:noFill/>
        </p:spPr>
      </p:pic>
      <p:sp>
        <p:nvSpPr>
          <p:cNvPr id="13" name="Rectangle 12"/>
          <p:cNvSpPr/>
          <p:nvPr userDrawn="1"/>
        </p:nvSpPr>
        <p:spPr>
          <a:xfrm>
            <a:off x="0" y="1283371"/>
            <a:ext cx="9144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userDrawn="1"/>
        </p:nvSpPr>
        <p:spPr>
          <a:xfrm>
            <a:off x="0" y="6288504"/>
            <a:ext cx="9144000" cy="4780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2"/>
          <p:cNvSpPr>
            <a:spLocks noGrp="1" noChangeArrowheads="1"/>
          </p:cNvSpPr>
          <p:nvPr>
            <p:ph type="ctrTitle" hasCustomPrompt="1"/>
          </p:nvPr>
        </p:nvSpPr>
        <p:spPr>
          <a:xfrm>
            <a:off x="4780546" y="2986248"/>
            <a:ext cx="3349461" cy="1011238"/>
          </a:xfrm>
        </p:spPr>
        <p:txBody>
          <a:bodyPr bIns="0"/>
          <a:lstStyle>
            <a:lvl1pPr>
              <a:defRPr sz="3500">
                <a:solidFill>
                  <a:srgbClr val="002345"/>
                </a:solidFill>
                <a:latin typeface="Arial"/>
                <a:cs typeface="Arial"/>
              </a:defRPr>
            </a:lvl1pPr>
          </a:lstStyle>
          <a:p>
            <a:pPr lvl="0"/>
            <a:r>
              <a:rPr lang="en-US" noProof="0" dirty="0"/>
              <a:t>Thank you</a:t>
            </a:r>
          </a:p>
        </p:txBody>
      </p:sp>
      <p:sp>
        <p:nvSpPr>
          <p:cNvPr id="6" name="Rectangle 3"/>
          <p:cNvSpPr>
            <a:spLocks noGrp="1" noChangeArrowheads="1"/>
          </p:cNvSpPr>
          <p:nvPr>
            <p:ph type="subTitle" idx="1" hasCustomPrompt="1"/>
          </p:nvPr>
        </p:nvSpPr>
        <p:spPr>
          <a:xfrm>
            <a:off x="4780547" y="4026716"/>
            <a:ext cx="3391154" cy="2089444"/>
          </a:xfrm>
          <a:prstGeom prst="rect">
            <a:avLst/>
          </a:prstGeom>
        </p:spPr>
        <p:txBody>
          <a:bodyPr lIns="0" tIns="0" rIns="0" bIns="0" anchor="b"/>
          <a:lstStyle>
            <a:lvl1pPr marL="0" marR="0" indent="0" algn="l" defTabSz="457200" rtl="0" eaLnBrk="1" fontAlgn="auto" latinLnBrk="0" hangingPunct="1">
              <a:lnSpc>
                <a:spcPct val="100000"/>
              </a:lnSpc>
              <a:spcBef>
                <a:spcPct val="20000"/>
              </a:spcBef>
              <a:spcAft>
                <a:spcPts val="0"/>
              </a:spcAft>
              <a:buClrTx/>
              <a:buSzTx/>
              <a:buFontTx/>
              <a:buNone/>
              <a:tabLst/>
              <a:defRPr sz="900" b="0" baseline="0">
                <a:solidFill>
                  <a:srgbClr val="00ADE4"/>
                </a:solidFill>
                <a:latin typeface="Arial"/>
                <a:cs typeface="Arial"/>
              </a:defRPr>
            </a:lvl1pPr>
          </a:lstStyle>
          <a:p>
            <a:pPr lvl="0"/>
            <a:r>
              <a:rPr lang="en-US" noProof="0" dirty="0"/>
              <a:t>World Bank Group</a:t>
            </a:r>
          </a:p>
          <a:p>
            <a:pPr lvl="0"/>
            <a:r>
              <a:rPr lang="en-US" noProof="0" dirty="0"/>
              <a:t>Address Line 1</a:t>
            </a:r>
          </a:p>
          <a:p>
            <a:pPr marL="0" marR="0" lvl="0" indent="0" algn="l" defTabSz="457200" rtl="0" eaLnBrk="1" fontAlgn="auto" latinLnBrk="0" hangingPunct="1">
              <a:lnSpc>
                <a:spcPct val="100000"/>
              </a:lnSpc>
              <a:spcBef>
                <a:spcPct val="20000"/>
              </a:spcBef>
              <a:spcAft>
                <a:spcPts val="0"/>
              </a:spcAft>
              <a:buClrTx/>
              <a:buSzTx/>
              <a:buFontTx/>
              <a:buNone/>
              <a:tabLst/>
              <a:defRPr/>
            </a:pPr>
            <a:r>
              <a:rPr lang="en-US" noProof="0" dirty="0"/>
              <a:t>Address Line 1</a:t>
            </a:r>
          </a:p>
          <a:p>
            <a:pPr lvl="0"/>
            <a:r>
              <a:rPr lang="en-US" noProof="0" dirty="0"/>
              <a:t>City ABC</a:t>
            </a:r>
          </a:p>
          <a:p>
            <a:pPr lvl="0"/>
            <a:r>
              <a:rPr lang="en-US" noProof="0" dirty="0"/>
              <a:t>State DEFG</a:t>
            </a:r>
          </a:p>
        </p:txBody>
      </p:sp>
      <p:sp>
        <p:nvSpPr>
          <p:cNvPr id="8" name="Rectangle 7"/>
          <p:cNvSpPr/>
          <p:nvPr userDrawn="1"/>
        </p:nvSpPr>
        <p:spPr>
          <a:xfrm>
            <a:off x="0" y="0"/>
            <a:ext cx="9144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9" name="Rectangle 8"/>
          <p:cNvSpPr/>
          <p:nvPr userDrawn="1"/>
        </p:nvSpPr>
        <p:spPr>
          <a:xfrm>
            <a:off x="0" y="6766560"/>
            <a:ext cx="9144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ectangle 11"/>
          <p:cNvSpPr/>
          <p:nvPr userDrawn="1"/>
        </p:nvSpPr>
        <p:spPr>
          <a:xfrm>
            <a:off x="0" y="3858768"/>
            <a:ext cx="4379976" cy="2999232"/>
          </a:xfrm>
          <a:prstGeom prst="rect">
            <a:avLst/>
          </a:prstGeom>
          <a:blipFill dpi="0" rotWithShape="1">
            <a:blip r:embed="rId3">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56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V2">
    <p:spTree>
      <p:nvGrpSpPr>
        <p:cNvPr id="1" name=""/>
        <p:cNvGrpSpPr/>
        <p:nvPr/>
      </p:nvGrpSpPr>
      <p:grpSpPr>
        <a:xfrm>
          <a:off x="0" y="0"/>
          <a:ext cx="0" cy="0"/>
          <a:chOff x="0" y="0"/>
          <a:chExt cx="0" cy="0"/>
        </a:xfrm>
      </p:grpSpPr>
      <p:sp>
        <p:nvSpPr>
          <p:cNvPr id="13" name="Rechteck 12"/>
          <p:cNvSpPr/>
          <p:nvPr userDrawn="1"/>
        </p:nvSpPr>
        <p:spPr>
          <a:xfrm>
            <a:off x="0" y="1278000"/>
            <a:ext cx="9144000" cy="55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14" name="Bild 13"/>
          <p:cNvPicPr>
            <a:picLocks noChangeAspect="1"/>
          </p:cNvPicPr>
          <p:nvPr userDrawn="1"/>
        </p:nvPicPr>
        <p:blipFill>
          <a:blip r:embed="rId2">
            <a:alphaModFix amt="30000"/>
          </a:blip>
          <a:stretch>
            <a:fillRect/>
          </a:stretch>
        </p:blipFill>
        <p:spPr>
          <a:xfrm>
            <a:off x="3059832" y="1057374"/>
            <a:ext cx="6012412" cy="6012412"/>
          </a:xfrm>
          <a:prstGeom prst="rect">
            <a:avLst/>
          </a:prstGeom>
        </p:spPr>
      </p:pic>
      <p:sp>
        <p:nvSpPr>
          <p:cNvPr id="7" name="Rectangle 2"/>
          <p:cNvSpPr>
            <a:spLocks noGrp="1" noChangeArrowheads="1"/>
          </p:cNvSpPr>
          <p:nvPr>
            <p:ph type="ctrTitle" hasCustomPrompt="1"/>
          </p:nvPr>
        </p:nvSpPr>
        <p:spPr>
          <a:xfrm>
            <a:off x="1152800" y="1272561"/>
            <a:ext cx="7017314" cy="1011238"/>
          </a:xfrm>
        </p:spPr>
        <p:txBody>
          <a:bodyPr bIns="0"/>
          <a:lstStyle>
            <a:lvl1pPr>
              <a:defRPr sz="3500">
                <a:solidFill>
                  <a:schemeClr val="tx1"/>
                </a:solidFill>
                <a:latin typeface="Arial"/>
                <a:cs typeface="Arial"/>
              </a:defRPr>
            </a:lvl1pPr>
          </a:lstStyle>
          <a:p>
            <a:pPr lvl="0"/>
            <a:r>
              <a:rPr lang="en-US" noProof="0" dirty="0"/>
              <a:t>Thank you</a:t>
            </a:r>
          </a:p>
        </p:txBody>
      </p:sp>
      <p:sp>
        <p:nvSpPr>
          <p:cNvPr id="8" name="Rectangle 3"/>
          <p:cNvSpPr>
            <a:spLocks noGrp="1" noChangeArrowheads="1"/>
          </p:cNvSpPr>
          <p:nvPr>
            <p:ph type="subTitle" idx="1" hasCustomPrompt="1"/>
          </p:nvPr>
        </p:nvSpPr>
        <p:spPr>
          <a:xfrm>
            <a:off x="1152968" y="4026716"/>
            <a:ext cx="7018734" cy="2089444"/>
          </a:xfrm>
          <a:prstGeom prst="rect">
            <a:avLst/>
          </a:prstGeom>
        </p:spPr>
        <p:txBody>
          <a:bodyPr lIns="0" tIns="0" rIns="0" bIns="0" anchor="b"/>
          <a:lstStyle>
            <a:lvl1pPr marL="0" marR="0" indent="0" algn="l" defTabSz="457200" rtl="0" eaLnBrk="1" fontAlgn="auto" latinLnBrk="0" hangingPunct="1">
              <a:lnSpc>
                <a:spcPct val="100000"/>
              </a:lnSpc>
              <a:spcBef>
                <a:spcPct val="20000"/>
              </a:spcBef>
              <a:spcAft>
                <a:spcPts val="0"/>
              </a:spcAft>
              <a:buClrTx/>
              <a:buSzTx/>
              <a:buFontTx/>
              <a:buNone/>
              <a:tabLst/>
              <a:defRPr sz="900" b="0" baseline="0">
                <a:solidFill>
                  <a:schemeClr val="accent2"/>
                </a:solidFill>
                <a:latin typeface="Arial"/>
                <a:cs typeface="Arial"/>
              </a:defRPr>
            </a:lvl1pPr>
          </a:lstStyle>
          <a:p>
            <a:pPr lvl="0"/>
            <a:r>
              <a:rPr lang="en-US" noProof="0" dirty="0"/>
              <a:t>World Bank Group</a:t>
            </a:r>
          </a:p>
          <a:p>
            <a:pPr lvl="0"/>
            <a:r>
              <a:rPr lang="en-US" noProof="0" dirty="0"/>
              <a:t>Address Line 1</a:t>
            </a:r>
          </a:p>
          <a:p>
            <a:pPr marL="0" marR="0" lvl="0" indent="0" algn="l" defTabSz="457200" rtl="0" eaLnBrk="1" fontAlgn="auto" latinLnBrk="0" hangingPunct="1">
              <a:lnSpc>
                <a:spcPct val="100000"/>
              </a:lnSpc>
              <a:spcBef>
                <a:spcPct val="20000"/>
              </a:spcBef>
              <a:spcAft>
                <a:spcPts val="0"/>
              </a:spcAft>
              <a:buClrTx/>
              <a:buSzTx/>
              <a:buFontTx/>
              <a:buNone/>
              <a:tabLst/>
              <a:defRPr/>
            </a:pPr>
            <a:r>
              <a:rPr lang="en-US" noProof="0" dirty="0"/>
              <a:t>Address Line 1</a:t>
            </a:r>
          </a:p>
          <a:p>
            <a:pPr lvl="0"/>
            <a:r>
              <a:rPr lang="en-US" noProof="0" dirty="0"/>
              <a:t>City ABC</a:t>
            </a:r>
          </a:p>
          <a:p>
            <a:pPr lvl="0"/>
            <a:r>
              <a:rPr lang="en-US" noProof="0" dirty="0"/>
              <a:t>State DEFG</a:t>
            </a:r>
          </a:p>
        </p:txBody>
      </p:sp>
    </p:spTree>
    <p:extLst>
      <p:ext uri="{BB962C8B-B14F-4D97-AF65-F5344CB8AC3E}">
        <p14:creationId xmlns:p14="http://schemas.microsoft.com/office/powerpoint/2010/main" val="2396073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435356" y="1508400"/>
            <a:ext cx="8275203" cy="46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liennummernplatzhalter 3"/>
          <p:cNvSpPr>
            <a:spLocks noGrp="1"/>
          </p:cNvSpPr>
          <p:nvPr>
            <p:ph type="sldNum" sz="quarter" idx="11"/>
          </p:nvPr>
        </p:nvSpPr>
        <p:spPr>
          <a:xfrm>
            <a:off x="8532118" y="6445827"/>
            <a:ext cx="288032" cy="215900"/>
          </a:xfrm>
        </p:spPr>
        <p:txBody>
          <a:bodyPr/>
          <a:lstStyle/>
          <a:p>
            <a:pPr>
              <a:defRPr/>
            </a:pPr>
            <a:fld id="{EF62D93A-3BA0-8848-BFA3-D7046C1B555D}" type="slidenum">
              <a:rPr lang="en-US" smtClean="0"/>
              <a:pPr>
                <a:defRPr/>
              </a:pPr>
              <a:t>‹#›</a:t>
            </a:fld>
            <a:endParaRPr lang="en-US" dirty="0"/>
          </a:p>
        </p:txBody>
      </p:sp>
      <p:cxnSp>
        <p:nvCxnSpPr>
          <p:cNvPr id="7" name="Straight Connector 6"/>
          <p:cNvCxnSpPr/>
          <p:nvPr userDrawn="1"/>
        </p:nvCxnSpPr>
        <p:spPr>
          <a:xfrm>
            <a:off x="0" y="685800"/>
            <a:ext cx="91440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21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323850" y="260350"/>
            <a:ext cx="84963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18000" numCol="1" anchor="b" anchorCtr="0" compatLnSpc="1">
            <a:prstTxWarp prst="textNoShape">
              <a:avLst/>
            </a:prstTxWarp>
          </a:bodyPr>
          <a:lstStyle/>
          <a:p>
            <a:pPr lvl="0"/>
            <a:r>
              <a:rPr lang="en-US" noProof="0"/>
              <a:t>This is a headline</a:t>
            </a:r>
          </a:p>
        </p:txBody>
      </p:sp>
      <p:sp>
        <p:nvSpPr>
          <p:cNvPr id="9" name="Rectangle 5"/>
          <p:cNvSpPr>
            <a:spLocks noGrp="1" noChangeArrowheads="1"/>
          </p:cNvSpPr>
          <p:nvPr>
            <p:ph type="ftr" sz="quarter" idx="3"/>
          </p:nvPr>
        </p:nvSpPr>
        <p:spPr bwMode="auto">
          <a:xfrm>
            <a:off x="2310063" y="6360101"/>
            <a:ext cx="4558326" cy="2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36000" rIns="0" bIns="0" numCol="1" anchor="t" anchorCtr="0" compatLnSpc="1">
            <a:prstTxWarp prst="textNoShape">
              <a:avLst/>
            </a:prstTxWarp>
          </a:bodyPr>
          <a:lstStyle>
            <a:lvl1pPr>
              <a:defRPr sz="900">
                <a:solidFill>
                  <a:schemeClr val="tx1">
                    <a:lumMod val="75000"/>
                    <a:lumOff val="25000"/>
                  </a:schemeClr>
                </a:solidFill>
                <a:latin typeface="Arial"/>
                <a:cs typeface="Arial"/>
              </a:defRPr>
            </a:lvl1pPr>
          </a:lstStyle>
          <a:p>
            <a:pPr>
              <a:defRPr/>
            </a:pPr>
            <a:endParaRPr lang="en-US" dirty="0"/>
          </a:p>
        </p:txBody>
      </p:sp>
      <p:sp>
        <p:nvSpPr>
          <p:cNvPr id="10" name="Rectangle 6"/>
          <p:cNvSpPr>
            <a:spLocks noGrp="1" noChangeArrowheads="1"/>
          </p:cNvSpPr>
          <p:nvPr>
            <p:ph type="sldNum" sz="quarter" idx="4"/>
          </p:nvPr>
        </p:nvSpPr>
        <p:spPr bwMode="auto">
          <a:xfrm>
            <a:off x="8532118" y="6360102"/>
            <a:ext cx="28803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36000" rIns="0" bIns="0" numCol="1" anchor="t" anchorCtr="0" compatLnSpc="1">
            <a:prstTxWarp prst="textNoShape">
              <a:avLst/>
            </a:prstTxWarp>
          </a:bodyPr>
          <a:lstStyle>
            <a:lvl1pPr algn="l">
              <a:defRPr sz="900">
                <a:solidFill>
                  <a:schemeClr val="tx1">
                    <a:lumMod val="75000"/>
                    <a:lumOff val="25000"/>
                  </a:schemeClr>
                </a:solidFill>
                <a:latin typeface="Arial"/>
                <a:cs typeface="Arial"/>
              </a:defRPr>
            </a:lvl1pPr>
          </a:lstStyle>
          <a:p>
            <a:pPr>
              <a:defRPr/>
            </a:pPr>
            <a:fld id="{EF62D93A-3BA0-8848-BFA3-D7046C1B555D}" type="slidenum">
              <a:rPr lang="en-US" smtClean="0"/>
              <a:pPr>
                <a:defRPr/>
              </a:pPr>
              <a:t>‹#›</a:t>
            </a:fld>
            <a:endParaRPr lang="en-US" dirty="0"/>
          </a:p>
        </p:txBody>
      </p:sp>
      <p:sp>
        <p:nvSpPr>
          <p:cNvPr id="2" name="Textplatzhalter 1"/>
          <p:cNvSpPr>
            <a:spLocks noGrp="1"/>
          </p:cNvSpPr>
          <p:nvPr>
            <p:ph type="body" idx="1"/>
          </p:nvPr>
        </p:nvSpPr>
        <p:spPr>
          <a:xfrm>
            <a:off x="323850" y="1268413"/>
            <a:ext cx="8496300" cy="4752975"/>
          </a:xfrm>
          <a:prstGeom prst="rect">
            <a:avLst/>
          </a:prstGeom>
        </p:spPr>
        <p:txBody>
          <a:bodyPr vert="horz" lIns="0" tIns="0" rIns="0" bIns="0" rtlCol="0">
            <a:noAutofit/>
          </a:bodyPr>
          <a:lstStyle/>
          <a:p>
            <a:pPr lvl="0"/>
            <a:r>
              <a:rPr lang="en-US" noProof="0" dirty="0" err="1"/>
              <a:t>Textmaster</a:t>
            </a:r>
            <a:endParaRPr lang="en-US" noProof="0" dirty="0"/>
          </a:p>
          <a:p>
            <a:pPr lvl="1"/>
            <a:r>
              <a:rPr lang="en-US" noProof="0" dirty="0"/>
              <a:t>Second Layer</a:t>
            </a:r>
          </a:p>
          <a:p>
            <a:pPr lvl="2"/>
            <a:r>
              <a:rPr lang="en-US" noProof="0" dirty="0"/>
              <a:t>Third Layer</a:t>
            </a:r>
          </a:p>
          <a:p>
            <a:pPr lvl="3"/>
            <a:r>
              <a:rPr lang="en-US" noProof="0" dirty="0"/>
              <a:t>Fourth Layer</a:t>
            </a:r>
          </a:p>
          <a:p>
            <a:pPr lvl="4"/>
            <a:r>
              <a:rPr lang="en-US" noProof="0" dirty="0"/>
              <a:t>Fifth Layer</a:t>
            </a:r>
          </a:p>
          <a:p>
            <a:pPr lvl="5"/>
            <a:r>
              <a:rPr lang="en-US" noProof="0" dirty="0"/>
              <a:t>6</a:t>
            </a:r>
          </a:p>
        </p:txBody>
      </p:sp>
      <p:pic>
        <p:nvPicPr>
          <p:cNvPr id="3" name="Picture 2">
            <a:extLst>
              <a:ext uri="{FF2B5EF4-FFF2-40B4-BE49-F238E27FC236}">
                <a16:creationId xmlns:a16="http://schemas.microsoft.com/office/drawing/2014/main" id="{430DEE41-0E7D-4413-B3D9-07A54FB82786}"/>
              </a:ext>
            </a:extLst>
          </p:cNvPr>
          <p:cNvPicPr>
            <a:picLocks noChangeAspect="1"/>
          </p:cNvPicPr>
          <p:nvPr userDrawn="1"/>
        </p:nvPicPr>
        <p:blipFill>
          <a:blip r:embed="rId11"/>
          <a:stretch>
            <a:fillRect/>
          </a:stretch>
        </p:blipFill>
        <p:spPr>
          <a:xfrm>
            <a:off x="198659" y="6220401"/>
            <a:ext cx="447675" cy="495300"/>
          </a:xfrm>
          <a:prstGeom prst="rect">
            <a:avLst/>
          </a:prstGeom>
        </p:spPr>
      </p:pic>
    </p:spTree>
    <p:extLst>
      <p:ext uri="{BB962C8B-B14F-4D97-AF65-F5344CB8AC3E}">
        <p14:creationId xmlns:p14="http://schemas.microsoft.com/office/powerpoint/2010/main" val="1442819458"/>
      </p:ext>
    </p:extLst>
  </p:cSld>
  <p:clrMap bg1="lt1" tx1="dk1" bg2="lt2" tx2="dk2" accent1="accent1" accent2="accent2" accent3="accent3" accent4="accent4" accent5="accent5" accent6="accent6" hlink="hlink" folHlink="folHlink"/>
  <p:sldLayoutIdLst>
    <p:sldLayoutId id="2147483665" r:id="rId1"/>
    <p:sldLayoutId id="2147483681" r:id="rId2"/>
    <p:sldLayoutId id="2147483656" r:id="rId3"/>
    <p:sldLayoutId id="2147483660" r:id="rId4"/>
    <p:sldLayoutId id="2147483661" r:id="rId5"/>
    <p:sldLayoutId id="2147483659" r:id="rId6"/>
    <p:sldLayoutId id="2147483680" r:id="rId7"/>
    <p:sldLayoutId id="2147483663" r:id="rId8"/>
    <p:sldLayoutId id="2147483698" r:id="rId9"/>
  </p:sldLayoutIdLst>
  <p:hf hdr="0" ftr="0" dt="0"/>
  <p:txStyles>
    <p:titleStyle>
      <a:lvl1pPr algn="l" defTabSz="457200" rtl="0" eaLnBrk="1" latinLnBrk="0" hangingPunct="1">
        <a:spcBef>
          <a:spcPct val="0"/>
        </a:spcBef>
        <a:buNone/>
        <a:defRPr sz="3000"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3000" kern="1200">
          <a:solidFill>
            <a:schemeClr val="accent1"/>
          </a:solidFill>
          <a:latin typeface="+mn-lt"/>
          <a:ea typeface="+mn-ea"/>
          <a:cs typeface="+mn-cs"/>
        </a:defRPr>
      </a:lvl1pPr>
      <a:lvl2pPr marL="0" indent="0" algn="l" defTabSz="457200" rtl="0" eaLnBrk="1" latinLnBrk="0" hangingPunct="1">
        <a:spcBef>
          <a:spcPct val="20000"/>
        </a:spcBef>
        <a:buFont typeface="Arial"/>
        <a:buNone/>
        <a:defRPr sz="30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5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20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20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20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oleObject" Target="../embeddings/oleObject1.bin"/><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emf"/><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2.bin"/><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10" Type="http://schemas.openxmlformats.org/officeDocument/2006/relationships/image" Target="../media/image24.png"/><Relationship Id="rId4" Type="http://schemas.openxmlformats.org/officeDocument/2006/relationships/image" Target="../media/image6.emf"/><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oleObject" Target="../embeddings/oleObject2.bin"/><Relationship Id="rId7"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7.jpeg"/><Relationship Id="rId10" Type="http://schemas.openxmlformats.org/officeDocument/2006/relationships/image" Target="../media/image31.png"/><Relationship Id="rId4" Type="http://schemas.openxmlformats.org/officeDocument/2006/relationships/image" Target="../media/image6.emf"/><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7.jpeg"/><Relationship Id="rId4"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itle 22"/>
          <p:cNvSpPr txBox="1">
            <a:spLocks/>
          </p:cNvSpPr>
          <p:nvPr/>
        </p:nvSpPr>
        <p:spPr>
          <a:xfrm>
            <a:off x="0" y="0"/>
            <a:ext cx="9076544" cy="2325189"/>
          </a:xfrm>
          <a:prstGeom prst="rect">
            <a:avLst/>
          </a:prstGeom>
        </p:spPr>
        <p:txBody>
          <a:bodyPr/>
          <a:lstStyle/>
          <a:p>
            <a:pPr marL="0" marR="0" indent="457200" algn="ctr">
              <a:lnSpc>
                <a:spcPts val="1900"/>
              </a:lnSpc>
            </a:pPr>
            <a:r>
              <a:rPr lang="en-US" sz="2400" b="1">
                <a:solidFill>
                  <a:srgbClr val="000099"/>
                </a:solidFill>
                <a:effectLst/>
                <a:latin typeface="Times New Roman" panose="02020603050405020304" pitchFamily="18" charset="0"/>
                <a:ea typeface="Times New Roman" panose="02020603050405020304" pitchFamily="18" charset="0"/>
              </a:rPr>
              <a:t>MỘT SỐ VẤN ĐỀ VỀ PHÁT TRIỂN DU LỊCH NET ZERO TẠI VIỆT NAM</a:t>
            </a:r>
            <a:endParaRPr lang="en-US" sz="2400">
              <a:solidFill>
                <a:srgbClr val="000099"/>
              </a:solidFill>
              <a:effectLst/>
              <a:latin typeface="Times New Roman" panose="02020603050405020304" pitchFamily="18" charset="0"/>
              <a:ea typeface="Times New Roman" panose="02020603050405020304" pitchFamily="18" charset="0"/>
            </a:endParaRPr>
          </a:p>
          <a:p>
            <a:pPr marL="0" marR="0" indent="457200" algn="ctr">
              <a:spcBef>
                <a:spcPts val="600"/>
              </a:spcBef>
              <a:spcAft>
                <a:spcPts val="0"/>
              </a:spcAft>
            </a:pPr>
            <a:endParaRPr lang="en-US" sz="2400" dirty="0">
              <a:solidFill>
                <a:srgbClr val="0062AC"/>
              </a:solidFill>
              <a:effectLst/>
              <a:latin typeface="Times New Roman" panose="02020603050405020304" pitchFamily="18" charset="0"/>
              <a:ea typeface="Times New Roman" panose="02020603050405020304" pitchFamily="18" charset="0"/>
            </a:endParaRPr>
          </a:p>
        </p:txBody>
      </p:sp>
      <p:sp>
        <p:nvSpPr>
          <p:cNvPr id="7" name="Subtitle 23"/>
          <p:cNvSpPr txBox="1">
            <a:spLocks/>
          </p:cNvSpPr>
          <p:nvPr/>
        </p:nvSpPr>
        <p:spPr>
          <a:xfrm>
            <a:off x="1071797" y="5363654"/>
            <a:ext cx="8004747" cy="1494346"/>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chemeClr val="accent1"/>
                </a:solidFill>
                <a:effectLst/>
                <a:uLnTx/>
                <a:uFillTx/>
                <a:latin typeface="+mn-lt"/>
                <a:ea typeface="+mn-ea"/>
                <a:cs typeface="+mn-cs"/>
              </a:rPr>
              <a:t> </a:t>
            </a:r>
          </a:p>
          <a:p>
            <a:pPr marL="0" marR="0" lvl="0" indent="0" algn="ctr" defTabSz="457200" rtl="0" eaLnBrk="1" fontAlgn="auto" latinLnBrk="0" hangingPunct="1">
              <a:lnSpc>
                <a:spcPts val="1700"/>
              </a:lnSpc>
              <a:spcBef>
                <a:spcPct val="20000"/>
              </a:spcBef>
              <a:spcAft>
                <a:spcPts val="0"/>
              </a:spcAft>
              <a:buClrTx/>
              <a:buSzTx/>
              <a:buFont typeface="Arial"/>
              <a:buNone/>
              <a:tabLst/>
              <a:defRPr/>
            </a:pPr>
            <a:r>
              <a:rPr lang="en-US" sz="1400" b="1">
                <a:solidFill>
                  <a:srgbClr val="002060"/>
                </a:solidFill>
                <a:latin typeface="Times New Roman" panose="02020603050405020304" pitchFamily="18" charset="0"/>
                <a:cs typeface="Times New Roman" panose="02020603050405020304" pitchFamily="18" charset="0"/>
              </a:rPr>
              <a:t>                                                                                     </a:t>
            </a:r>
            <a:r>
              <a:rPr lang="en-US" b="1">
                <a:solidFill>
                  <a:srgbClr val="000099"/>
                </a:solidFill>
                <a:latin typeface="Times New Roman" panose="02020603050405020304" pitchFamily="18" charset="0"/>
                <a:cs typeface="Arial"/>
              </a:rPr>
              <a:t>GVC.TS. </a:t>
            </a:r>
            <a:r>
              <a:rPr lang="en-US" b="1" dirty="0">
                <a:solidFill>
                  <a:srgbClr val="000099"/>
                </a:solidFill>
                <a:latin typeface="Times New Roman" panose="02020603050405020304" pitchFamily="18" charset="0"/>
                <a:cs typeface="Arial"/>
              </a:rPr>
              <a:t>NGUYỄN TƯ LƯƠNG</a:t>
            </a:r>
          </a:p>
          <a:p>
            <a:pPr marL="0" marR="0" lvl="0" indent="0" algn="ctr" defTabSz="457200" rtl="0" eaLnBrk="1" fontAlgn="auto" latinLnBrk="0" hangingPunct="1">
              <a:lnSpc>
                <a:spcPts val="1700"/>
              </a:lnSpc>
              <a:spcBef>
                <a:spcPct val="20000"/>
              </a:spcBef>
              <a:spcAft>
                <a:spcPts val="0"/>
              </a:spcAft>
              <a:buClrTx/>
              <a:buSzTx/>
              <a:buFont typeface="Arial"/>
              <a:buNone/>
              <a:tabLst/>
              <a:defRPr/>
            </a:pPr>
            <a:r>
              <a:rPr lang="en-US" b="1">
                <a:solidFill>
                  <a:srgbClr val="000099"/>
                </a:solidFill>
                <a:latin typeface="Times New Roman" panose="02020603050405020304" pitchFamily="18" charset="0"/>
                <a:cs typeface="Arial"/>
              </a:rPr>
              <a:t>                                                                   </a:t>
            </a:r>
            <a:r>
              <a:rPr lang="en-US" b="1" dirty="0">
                <a:solidFill>
                  <a:srgbClr val="000099"/>
                </a:solidFill>
                <a:latin typeface="Times New Roman" panose="02020603050405020304" pitchFamily="18" charset="0"/>
                <a:cs typeface="Arial"/>
              </a:rPr>
              <a:t>TRƯỜNG ĐẠI </a:t>
            </a:r>
            <a:r>
              <a:rPr lang="en-US" b="1">
                <a:solidFill>
                  <a:srgbClr val="000099"/>
                </a:solidFill>
                <a:latin typeface="Times New Roman" panose="02020603050405020304" pitchFamily="18" charset="0"/>
                <a:cs typeface="Arial"/>
              </a:rPr>
              <a:t>HỌC THỦY LỢI</a:t>
            </a:r>
            <a:endParaRPr lang="en-US" b="1" dirty="0">
              <a:solidFill>
                <a:srgbClr val="000099"/>
              </a:solidFill>
              <a:latin typeface="Times New Roman" panose="02020603050405020304" pitchFamily="18" charset="0"/>
              <a:cs typeface="Arial"/>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3000" b="0" i="0" u="none" strike="noStrike" kern="1200" cap="none" spc="0" normalizeH="0" baseline="0" noProof="0" dirty="0">
              <a:ln>
                <a:noFill/>
              </a:ln>
              <a:solidFill>
                <a:srgbClr val="000099"/>
              </a:solidFill>
              <a:effectLst/>
              <a:uLnTx/>
              <a:uFillTx/>
              <a:latin typeface="+mn-lt"/>
              <a:ea typeface="+mn-ea"/>
              <a:cs typeface="+mn-cs"/>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30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8" name="Picture 1"/>
          <p:cNvPicPr>
            <a:picLocks noChangeAspect="1"/>
          </p:cNvPicPr>
          <p:nvPr/>
        </p:nvPicPr>
        <p:blipFill>
          <a:blip r:embed="rId5"/>
          <a:srcRect/>
          <a:stretch>
            <a:fillRect/>
          </a:stretch>
        </p:blipFill>
        <p:spPr bwMode="auto">
          <a:xfrm>
            <a:off x="0" y="5743603"/>
            <a:ext cx="1461540" cy="1057394"/>
          </a:xfrm>
          <a:prstGeom prst="rect">
            <a:avLst/>
          </a:prstGeom>
          <a:noFill/>
          <a:ln w="9525">
            <a:noFill/>
            <a:miter lim="800000"/>
            <a:headEnd/>
            <a:tailEnd/>
          </a:ln>
        </p:spPr>
      </p:pic>
      <p:pic>
        <p:nvPicPr>
          <p:cNvPr id="12" name="Picture 11"/>
          <p:cNvPicPr>
            <a:picLocks noChangeAspect="1"/>
          </p:cNvPicPr>
          <p:nvPr/>
        </p:nvPicPr>
        <p:blipFill rotWithShape="1">
          <a:blip r:embed="rId6" cstate="print"/>
          <a:srcRect l="7019" t="15269" r="7503" b="13136"/>
          <a:stretch/>
        </p:blipFill>
        <p:spPr>
          <a:xfrm>
            <a:off x="-81712" y="2653619"/>
            <a:ext cx="3173856" cy="20010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du-lich-phu-quoc-mua-thu-ivivu[1].jpg"/>
          <p:cNvPicPr>
            <a:picLocks noChangeAspect="1"/>
          </p:cNvPicPr>
          <p:nvPr/>
        </p:nvPicPr>
        <p:blipFill>
          <a:blip r:embed="rId7" cstate="print"/>
          <a:srcRect/>
          <a:stretch>
            <a:fillRect/>
          </a:stretch>
        </p:blipFill>
        <p:spPr bwMode="auto">
          <a:xfrm>
            <a:off x="5985656" y="2705136"/>
            <a:ext cx="3260068" cy="1977159"/>
          </a:xfrm>
          <a:prstGeom prst="rect">
            <a:avLst/>
          </a:prstGeom>
          <a:noFill/>
          <a:ln w="9525">
            <a:noFill/>
            <a:miter lim="800000"/>
            <a:headEnd/>
            <a:tailEnd/>
          </a:ln>
        </p:spPr>
      </p:pic>
      <p:pic>
        <p:nvPicPr>
          <p:cNvPr id="15" name="Picture 8" descr="Image45 thac ban Gioc.jpg"/>
          <p:cNvPicPr>
            <a:picLocks noChangeAspect="1"/>
          </p:cNvPicPr>
          <p:nvPr/>
        </p:nvPicPr>
        <p:blipFill>
          <a:blip r:embed="rId8" cstate="print"/>
          <a:srcRect/>
          <a:stretch>
            <a:fillRect/>
          </a:stretch>
        </p:blipFill>
        <p:spPr bwMode="auto">
          <a:xfrm>
            <a:off x="2876567" y="665908"/>
            <a:ext cx="3087970" cy="209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ơn 196.400 Thiết Bị Mô Phỏng Thực Tế ảo ảnh, hình chụp ...">
            <a:extLst>
              <a:ext uri="{FF2B5EF4-FFF2-40B4-BE49-F238E27FC236}">
                <a16:creationId xmlns:a16="http://schemas.microsoft.com/office/drawing/2014/main" id="{E527D27B-821F-A119-9B0F-CB05753721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4622" y="2771246"/>
            <a:ext cx="2334717" cy="14518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ịnh Hạ Long lọt top 25 điểm đến đẹp nhất trên thế giới">
            <a:extLst>
              <a:ext uri="{FF2B5EF4-FFF2-40B4-BE49-F238E27FC236}">
                <a16:creationId xmlns:a16="http://schemas.microsoft.com/office/drawing/2014/main" id="{5FF289CF-A413-9369-81C1-DCFFD7B29A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704090"/>
            <a:ext cx="3003450" cy="2001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ổng hợp 1000+ hình ảnh hướng dẫn viên du lịch với nhiều nơi địa điểm du  lịch đẹp">
            <a:extLst>
              <a:ext uri="{FF2B5EF4-FFF2-40B4-BE49-F238E27FC236}">
                <a16:creationId xmlns:a16="http://schemas.microsoft.com/office/drawing/2014/main" id="{05EC2752-E327-FCBC-C2C3-6BE07C34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4362" y="2705136"/>
            <a:ext cx="2920684" cy="19435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0E2A24-A9CF-74DB-1E06-5CE833B4D8BE}"/>
              </a:ext>
            </a:extLst>
          </p:cNvPr>
          <p:cNvPicPr>
            <a:picLocks noChangeAspect="1"/>
          </p:cNvPicPr>
          <p:nvPr/>
        </p:nvPicPr>
        <p:blipFill>
          <a:blip r:embed="rId12"/>
          <a:stretch>
            <a:fillRect/>
          </a:stretch>
        </p:blipFill>
        <p:spPr>
          <a:xfrm>
            <a:off x="5862674" y="672152"/>
            <a:ext cx="3564529" cy="2027036"/>
          </a:xfrm>
          <a:prstGeom prst="rect">
            <a:avLst/>
          </a:prstGeom>
        </p:spPr>
      </p:pic>
      <p:pic>
        <p:nvPicPr>
          <p:cNvPr id="10" name="Picture 9">
            <a:extLst>
              <a:ext uri="{FF2B5EF4-FFF2-40B4-BE49-F238E27FC236}">
                <a16:creationId xmlns:a16="http://schemas.microsoft.com/office/drawing/2014/main" id="{CE77F7F5-804E-D7C0-AE29-FF73378C6E23}"/>
              </a:ext>
            </a:extLst>
          </p:cNvPr>
          <p:cNvPicPr>
            <a:picLocks noChangeAspect="1"/>
          </p:cNvPicPr>
          <p:nvPr/>
        </p:nvPicPr>
        <p:blipFill>
          <a:blip r:embed="rId13"/>
          <a:stretch>
            <a:fillRect/>
          </a:stretch>
        </p:blipFill>
        <p:spPr>
          <a:xfrm>
            <a:off x="1575455" y="4615409"/>
            <a:ext cx="3429735" cy="2296836"/>
          </a:xfrm>
          <a:prstGeom prst="rect">
            <a:avLst/>
          </a:prstGeom>
        </p:spPr>
      </p:pic>
    </p:spTree>
    <p:extLst>
      <p:ext uri="{BB962C8B-B14F-4D97-AF65-F5344CB8AC3E}">
        <p14:creationId xmlns:p14="http://schemas.microsoft.com/office/powerpoint/2010/main" val="4264347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7C0E-D92E-AEED-81FA-7FF9BB6DDF53}"/>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EBB89EB-1C8B-DDD8-5356-C9F54D5A2CB5}"/>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855A07BE-4AD4-ED43-14E7-0AC97E056E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B52927B1-A6D5-A705-2559-9E012AFCA8A0}"/>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960886E8-7D28-E9F4-0867-82A0B804ECFF}"/>
              </a:ext>
            </a:extLst>
          </p:cNvPr>
          <p:cNvSpPr/>
          <p:nvPr/>
        </p:nvSpPr>
        <p:spPr>
          <a:xfrm>
            <a:off x="0" y="838600"/>
            <a:ext cx="9144000" cy="2286460"/>
          </a:xfrm>
          <a:prstGeom prst="rect">
            <a:avLst/>
          </a:prstGeom>
        </p:spPr>
        <p:txBody>
          <a:bodyPr wrap="square">
            <a:spAutoFit/>
          </a:bodyPr>
          <a:lstStyle/>
          <a:p>
            <a:pPr algn="just">
              <a:lnSpc>
                <a:spcPts val="1900"/>
              </a:lnSpc>
            </a:pPr>
            <a:endParaRPr lang="en-US" sz="2700" b="1" i="1">
              <a:solidFill>
                <a:srgbClr val="003399"/>
              </a:solidFill>
              <a:latin typeface="Times New Roman" panose="02020603050405020304" pitchFamily="18" charset="0"/>
              <a:cs typeface="Arial"/>
            </a:endParaRPr>
          </a:p>
          <a:p>
            <a:pPr algn="just">
              <a:lnSpc>
                <a:spcPts val="28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4.1. Về chủ trương, định hướng và chính sách phát triển du lịch Net Zero</a:t>
            </a:r>
          </a:p>
          <a:p>
            <a:pPr algn="just">
              <a:lnSpc>
                <a:spcPts val="2400"/>
              </a:lnSpc>
            </a:pPr>
            <a:r>
              <a:rPr lang="en-US" sz="2600" b="1">
                <a:solidFill>
                  <a:srgbClr val="003399"/>
                </a:solidFill>
                <a:latin typeface="Times New Roman" panose="02020603050405020304" pitchFamily="18" charset="0"/>
                <a:cs typeface="Arial"/>
              </a:rPr>
              <a:t>● 4.2. Công tác quản lý nhà nước cấp Trung ương về phát triển du lịch Net Zero </a:t>
            </a:r>
          </a:p>
          <a:p>
            <a:pPr algn="just">
              <a:lnSpc>
                <a:spcPts val="2400"/>
              </a:lnSpc>
            </a:pPr>
            <a:r>
              <a:rPr lang="en-US" sz="2600" b="1">
                <a:solidFill>
                  <a:srgbClr val="003399"/>
                </a:solidFill>
                <a:latin typeface="Times New Roman" panose="02020603050405020304" pitchFamily="18" charset="0"/>
                <a:cs typeface="Arial"/>
              </a:rPr>
              <a:t>● 4.3. Những kết quả trong phát triển du lịch Net Zero tại Việt Nam</a:t>
            </a:r>
          </a:p>
        </p:txBody>
      </p:sp>
      <p:pic>
        <p:nvPicPr>
          <p:cNvPr id="6" name="Picture 1">
            <a:extLst>
              <a:ext uri="{FF2B5EF4-FFF2-40B4-BE49-F238E27FC236}">
                <a16:creationId xmlns:a16="http://schemas.microsoft.com/office/drawing/2014/main" id="{AB1F9825-0B1B-AF42-EFCC-D371945359DE}"/>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0F3643B4-7ACD-ECB5-834E-A4F34F0A8663}"/>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6D602FC6-EFF3-3B55-7C3B-D7254A07C7E9}"/>
              </a:ext>
            </a:extLst>
          </p:cNvPr>
          <p:cNvPicPr>
            <a:picLocks noChangeAspect="1"/>
          </p:cNvPicPr>
          <p:nvPr/>
        </p:nvPicPr>
        <p:blipFill>
          <a:blip r:embed="rId7"/>
          <a:stretch>
            <a:fillRect/>
          </a:stretch>
        </p:blipFill>
        <p:spPr>
          <a:xfrm>
            <a:off x="1964489" y="2775943"/>
            <a:ext cx="6086880" cy="4054936"/>
          </a:xfrm>
          <a:prstGeom prst="rect">
            <a:avLst/>
          </a:prstGeom>
        </p:spPr>
      </p:pic>
    </p:spTree>
    <p:extLst>
      <p:ext uri="{BB962C8B-B14F-4D97-AF65-F5344CB8AC3E}">
        <p14:creationId xmlns:p14="http://schemas.microsoft.com/office/powerpoint/2010/main" val="1593766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D8E5-1F49-102A-56F2-D498F03C7BBB}"/>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346A53D-0AE8-7654-45B3-42B3338AF859}"/>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DEBB89EB-1C8B-DDD8-5356-C9F54D5A2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5D99C584-7E19-3604-C750-328CB7E36B64}"/>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E2D435E7-3A8F-9713-B20A-37DC1A62DDA0}"/>
              </a:ext>
            </a:extLst>
          </p:cNvPr>
          <p:cNvSpPr/>
          <p:nvPr/>
        </p:nvSpPr>
        <p:spPr>
          <a:xfrm>
            <a:off x="0" y="838600"/>
            <a:ext cx="9144000" cy="5442772"/>
          </a:xfrm>
          <a:prstGeom prst="rect">
            <a:avLst/>
          </a:prstGeom>
        </p:spPr>
        <p:txBody>
          <a:bodyPr wrap="square">
            <a:spAutoFit/>
          </a:bodyPr>
          <a:lstStyle/>
          <a:p>
            <a:pPr algn="just">
              <a:lnSpc>
                <a:spcPts val="28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4.1. Về chủ trương, định hướng và chính sách phát triển du lịch Net Zero</a:t>
            </a:r>
          </a:p>
          <a:p>
            <a:pPr algn="just">
              <a:lnSpc>
                <a:spcPts val="2800"/>
              </a:lnSpc>
            </a:pPr>
            <a:r>
              <a:rPr lang="en-US" sz="2200" b="1">
                <a:solidFill>
                  <a:srgbClr val="002060"/>
                </a:solidFill>
                <a:effectLst/>
                <a:latin typeface="Times New Roman" panose="02020603050405020304" pitchFamily="18" charset="0"/>
                <a:ea typeface="Times New Roman" panose="02020603050405020304" pitchFamily="18" charset="0"/>
              </a:rPr>
              <a:t>Đảng, Nhà nước và Chính phủ đã có những chủ trương, định hướng và chính sách quan trọng nhằm thúc đẩy phát triển NZT</a:t>
            </a:r>
            <a:r>
              <a:rPr lang="en-US" sz="2200" b="1">
                <a:solidFill>
                  <a:srgbClr val="003399"/>
                </a:solidFill>
                <a:effectLst/>
                <a:latin typeface="Times New Roman" panose="02020603050405020304" pitchFamily="18" charset="0"/>
                <a:ea typeface="Times New Roman" panose="02020603050405020304" pitchFamily="18" charset="0"/>
                <a:cs typeface="Arial"/>
              </a:rPr>
              <a:t>: </a:t>
            </a:r>
            <a:r>
              <a:rPr lang="en-US" sz="2200" b="1">
                <a:solidFill>
                  <a:srgbClr val="002060"/>
                </a:solidFill>
                <a:effectLst/>
                <a:latin typeface="Times New Roman" panose="02020603050405020304" pitchFamily="18" charset="0"/>
                <a:ea typeface="Times New Roman" panose="02020603050405020304" pitchFamily="18" charset="0"/>
              </a:rPr>
              <a:t>Nghị quyết số 08-NQ/TW (16/01/2017) của Bộ Chính trị</a:t>
            </a:r>
            <a:r>
              <a:rPr lang="en-US" sz="2200" b="1">
                <a:solidFill>
                  <a:srgbClr val="003399"/>
                </a:solidFill>
                <a:effectLst/>
                <a:latin typeface="Times New Roman" panose="02020603050405020304" pitchFamily="18" charset="0"/>
                <a:ea typeface="Times New Roman" panose="02020603050405020304" pitchFamily="18" charset="0"/>
                <a:cs typeface="Arial"/>
              </a:rPr>
              <a:t>; </a:t>
            </a:r>
            <a:r>
              <a:rPr lang="en-US" sz="2200" b="1">
                <a:solidFill>
                  <a:srgbClr val="002060"/>
                </a:solidFill>
                <a:effectLst/>
                <a:latin typeface="Times New Roman" panose="02020603050405020304" pitchFamily="18" charset="0"/>
                <a:ea typeface="Times New Roman" panose="02020603050405020304" pitchFamily="18" charset="0"/>
              </a:rPr>
              <a:t>Luật Du lịch Việt Nam năm 2017; Chiến lược phát triển du lịch Việt Nam đến năm 2030 (Quyết định số 147/QĐ-TTg ngày 22/01/2020); Kế hoạch hành động quốc gia về tăng trưởng xanh giai đoạn 2021-2030 (Quyết định số 882/QĐ-TTg ngày 22/7/2022); - Nghị quyết số 82/NQ-CP (18/5/2023) của Chính phủ; Cam kết Net Zero vào năm 2050: Tại Hội nghị COP26 năm 2021, Việt Nam cam kết đạt phát thải ròng bằng 0 vào năm 2050</a:t>
            </a:r>
          </a:p>
          <a:p>
            <a:pPr algn="just">
              <a:lnSpc>
                <a:spcPts val="2800"/>
              </a:lnSpc>
            </a:pPr>
            <a:r>
              <a:rPr lang="en-US" sz="1800">
                <a:solidFill>
                  <a:srgbClr val="002060"/>
                </a:solidFill>
                <a:effectLst/>
                <a:latin typeface="Times New Roman" panose="02020603050405020304" pitchFamily="18" charset="0"/>
                <a:ea typeface="Times New Roman" panose="02020603050405020304" pitchFamily="18" charset="0"/>
              </a:rPr>
              <a:t>	Chưa đề cập trực tiếp đến Du lich Net Zero, mà là Tăng trưởng xanh, PTDLBV: Những văn kiện trên đã tạo cơ sở cho VHTTDL; Cục Du lịch Quốc gia Việt Nam trong chỉ đạo, điều hành; đồng thời đây cũng là hành lang pháp lý thuận lợi cho các tổ chức, doanh nghiệp và cá nhân triển khai nghiên cứu, ứng dụng tiến bộ khoa học trong phát triển NZT </a:t>
            </a:r>
            <a:endParaRPr lang="en-US" sz="2600" b="1">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C643FE8E-D093-E6EA-D80F-8FBD2E4C0252}"/>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11BF4B97-C3C7-43AB-C12F-44BB216423E2}"/>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1842774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4147F-726B-B5CA-FA2B-FF7A8811F0E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31C08DD-FD60-302D-775F-DE1A2ACB8AF4}"/>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2346A53D-0AE8-7654-45B3-42B3338AF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919F43DA-38B2-6E6C-5583-AA2607F11655}"/>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3A737BBD-9ECF-8335-C4FA-9DD5862806B3}"/>
              </a:ext>
            </a:extLst>
          </p:cNvPr>
          <p:cNvSpPr/>
          <p:nvPr/>
        </p:nvSpPr>
        <p:spPr>
          <a:xfrm>
            <a:off x="-46495" y="774973"/>
            <a:ext cx="9144000" cy="5454827"/>
          </a:xfrm>
          <a:prstGeom prst="rect">
            <a:avLst/>
          </a:prstGeom>
        </p:spPr>
        <p:txBody>
          <a:bodyPr wrap="square">
            <a:spAutoFit/>
          </a:bodyPr>
          <a:lstStyle/>
          <a:p>
            <a:pPr algn="just">
              <a:lnSpc>
                <a:spcPts val="28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4.2. Công tác quản lý nhà nước về phát triển du lịch Net Zero </a:t>
            </a:r>
          </a:p>
          <a:p>
            <a:pPr algn="just">
              <a:lnSpc>
                <a:spcPts val="2800"/>
              </a:lnSpc>
            </a:pPr>
            <a:r>
              <a:rPr lang="en-US" sz="2200" b="1">
                <a:solidFill>
                  <a:srgbClr val="002060"/>
                </a:solidFill>
                <a:latin typeface="Times New Roman" panose="02020603050405020304" pitchFamily="18" charset="0"/>
              </a:rPr>
              <a:t>Việt Nam đã ban hành nhiều văn bản quy phạm pháp luật nhằm thúc đẩy phát triển NZT, hướng tới giảm phát thải khí nhà kính và bảo vệ môi trường: Quyết định số 1658/QĐ-TTg ngày 1/10/2021: Phê duyệt Chiến lược quốc gia về tăng trưởng xanh giai đoạn 2021-2030, tầm nhìn đến năm 2050; Quyết định số 147/QĐ-TTg ngày 22/01/2020: Phê duyệt Chiến lược phát triển DL Việt Nam đến năm 2030; Quyết định số 882/QĐ-TTg ngày 22/7/2022: Phê duyệt Kế hoạch hành động quốc gia về tăng trưởng xanh giai đoạn 2021-2030; Nghị quyết số 82/NQ-CP ngày 18/5/2023: giao Bộ VHTTDL xây dựng và triển khai Chương trình hành động DL xanh giai đoạn 2023-2025</a:t>
            </a:r>
          </a:p>
          <a:p>
            <a:pPr algn="just">
              <a:lnSpc>
                <a:spcPts val="2800"/>
              </a:lnSpc>
            </a:pPr>
            <a:r>
              <a:rPr lang="en-US" sz="2200" b="1">
                <a:solidFill>
                  <a:srgbClr val="002060"/>
                </a:solidFill>
                <a:latin typeface="Times New Roman" panose="02020603050405020304" pitchFamily="18" charset="0"/>
              </a:rPr>
              <a:t>Cục Du lịch quốc gia Việt Nam cũng đã phối hợp, hỗ trợ giúp các địa phương, các điểm đến xây dựng các mô hình điểm đến Net Zero, DN DL Net Zero, qua các đề án, dự án, chương trình ứng dụng CNTT và truyền thông để phát triển NZT</a:t>
            </a:r>
          </a:p>
        </p:txBody>
      </p:sp>
      <p:pic>
        <p:nvPicPr>
          <p:cNvPr id="6" name="Picture 1">
            <a:extLst>
              <a:ext uri="{FF2B5EF4-FFF2-40B4-BE49-F238E27FC236}">
                <a16:creationId xmlns:a16="http://schemas.microsoft.com/office/drawing/2014/main" id="{E8F74AA0-7EE3-9B92-CA4A-C83E08B1598D}"/>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04F7343F-2074-24CE-4BE3-E6E80FDCD7F7}"/>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2991489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ED7FA-1E86-1C4F-0046-BFC278A993F4}"/>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739B96B-3337-465A-4B7F-595681FF686A}"/>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031C08DD-FD60-302D-775F-DE1A2ACB8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3148123E-C753-11A4-1FFF-38708A8CBFA2}"/>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1AFC182C-B4AB-B96B-533D-E766A258D2EF}"/>
              </a:ext>
            </a:extLst>
          </p:cNvPr>
          <p:cNvSpPr/>
          <p:nvPr/>
        </p:nvSpPr>
        <p:spPr>
          <a:xfrm>
            <a:off x="-46496" y="774973"/>
            <a:ext cx="9190495" cy="5696431"/>
          </a:xfrm>
          <a:prstGeom prst="rect">
            <a:avLst/>
          </a:prstGeom>
        </p:spPr>
        <p:txBody>
          <a:bodyPr wrap="square">
            <a:spAutoFit/>
          </a:bodyPr>
          <a:lstStyle/>
          <a:p>
            <a:pPr algn="just">
              <a:lnSpc>
                <a:spcPts val="23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4.3. Những kết quả trong phát triển DLNet Zero tại Việt Nam</a:t>
            </a:r>
          </a:p>
          <a:p>
            <a:pPr marL="0" marR="0" algn="just">
              <a:lnSpc>
                <a:spcPts val="2300"/>
              </a:lnSpc>
            </a:pPr>
            <a:r>
              <a:rPr lang="en-US" sz="2600" b="1" i="1">
                <a:solidFill>
                  <a:srgbClr val="002060"/>
                </a:solidFill>
                <a:effectLst/>
                <a:latin typeface="Times New Roman" panose="02020603050405020304" pitchFamily="18" charset="0"/>
                <a:ea typeface="Times New Roman" panose="02020603050405020304" pitchFamily="18" charset="0"/>
              </a:rPr>
              <a:t>4.3.1. Tổ chức các hội thảo khoa học về du lịch Net Zero</a:t>
            </a:r>
          </a:p>
          <a:p>
            <a:pPr marL="0" marR="0" algn="just">
              <a:lnSpc>
                <a:spcPts val="2300"/>
              </a:lnSpc>
            </a:pPr>
            <a:r>
              <a:rPr lang="en-US" sz="2400" b="1" spc="10">
                <a:solidFill>
                  <a:srgbClr val="002060"/>
                </a:solidFill>
                <a:effectLst/>
                <a:latin typeface="Times New Roman" panose="02020603050405020304" pitchFamily="18" charset="0"/>
                <a:ea typeface="Times New Roman" panose="02020603050405020304" pitchFamily="18" charset="0"/>
              </a:rPr>
              <a:t>Diễn đàn Du lịch cấp cao </a:t>
            </a:r>
            <a:r>
              <a:rPr lang="en-US" sz="2400" b="1" i="1" spc="10">
                <a:solidFill>
                  <a:srgbClr val="002060"/>
                </a:solidFill>
                <a:effectLst/>
                <a:latin typeface="Times New Roman" panose="02020603050405020304" pitchFamily="18" charset="0"/>
                <a:ea typeface="Times New Roman" panose="02020603050405020304" pitchFamily="18" charset="0"/>
              </a:rPr>
              <a:t>“Chuyển đổi xanh, du lịch NET ZERO - Kiến tạo tương lai”</a:t>
            </a:r>
            <a:endParaRPr lang="en-US" sz="2400" b="1" i="1" spc="10">
              <a:solidFill>
                <a:srgbClr val="002060"/>
              </a:solidFill>
              <a:latin typeface="Times New Roman" panose="02020603050405020304" pitchFamily="18" charset="0"/>
              <a:ea typeface="Times New Roman" panose="02020603050405020304" pitchFamily="18" charset="0"/>
            </a:endParaRPr>
          </a:p>
          <a:p>
            <a:pPr marL="0" marR="0" algn="just">
              <a:lnSpc>
                <a:spcPts val="2300"/>
              </a:lnSpc>
            </a:pPr>
            <a:r>
              <a:rPr lang="en-US" sz="2400" b="1" spc="10">
                <a:solidFill>
                  <a:srgbClr val="002060"/>
                </a:solidFill>
                <a:effectLst/>
                <a:latin typeface="Times New Roman" panose="02020603050405020304" pitchFamily="18" charset="0"/>
                <a:ea typeface="Times New Roman" panose="02020603050405020304" pitchFamily="18" charset="0"/>
              </a:rPr>
              <a:t>Hội thảo </a:t>
            </a:r>
            <a:r>
              <a:rPr lang="en-US" sz="2400" b="1" i="1" spc="10">
                <a:solidFill>
                  <a:srgbClr val="002060"/>
                </a:solidFill>
                <a:effectLst/>
                <a:latin typeface="Times New Roman" panose="02020603050405020304" pitchFamily="18" charset="0"/>
                <a:ea typeface="Times New Roman" panose="02020603050405020304" pitchFamily="18" charset="0"/>
              </a:rPr>
              <a:t>“Cơ sở dữ liệu và tiêu chí thực hành du lịch Net Zero”</a:t>
            </a:r>
          </a:p>
          <a:p>
            <a:pPr marL="0" marR="0" algn="just">
              <a:lnSpc>
                <a:spcPts val="2300"/>
              </a:lnSpc>
            </a:pPr>
            <a:r>
              <a:rPr lang="en-US" sz="2400" b="1" spc="10">
                <a:solidFill>
                  <a:srgbClr val="002060"/>
                </a:solidFill>
                <a:effectLst/>
                <a:latin typeface="Times New Roman" panose="02020603050405020304" pitchFamily="18" charset="0"/>
                <a:ea typeface="Times New Roman" panose="02020603050405020304" pitchFamily="18" charset="0"/>
              </a:rPr>
              <a:t>Hội thảo quốc gia về Net Zero cho Tây Nam Bộ</a:t>
            </a:r>
          </a:p>
          <a:p>
            <a:pPr algn="just">
              <a:lnSpc>
                <a:spcPts val="2300"/>
              </a:lnSpc>
            </a:pPr>
            <a:r>
              <a:rPr lang="en-US" sz="2600" b="1" i="1">
                <a:solidFill>
                  <a:srgbClr val="002060"/>
                </a:solidFill>
                <a:latin typeface="Times New Roman" panose="02020603050405020304" pitchFamily="18" charset="0"/>
              </a:rPr>
              <a:t>4.3.2. Triển khai các chương trình, đề án, kế hoạch về du lịch Net Zero</a:t>
            </a:r>
          </a:p>
          <a:p>
            <a:pPr algn="just">
              <a:lnSpc>
                <a:spcPts val="2300"/>
              </a:lnSpc>
            </a:pPr>
            <a:r>
              <a:rPr lang="en-US" sz="2400" b="1">
                <a:solidFill>
                  <a:srgbClr val="002060"/>
                </a:solidFill>
                <a:effectLst/>
                <a:latin typeface="Times New Roman" panose="02020603050405020304" pitchFamily="18" charset="0"/>
                <a:ea typeface="Times New Roman" panose="02020603050405020304" pitchFamily="18" charset="0"/>
              </a:rPr>
              <a:t>Net Zero Tours; Xây dựng cơ sở dữ liệu và tiêu chí thực hành du lịch Net Zero; Cam kết Net Zero của DN DL</a:t>
            </a:r>
          </a:p>
          <a:p>
            <a:pPr algn="just">
              <a:lnSpc>
                <a:spcPts val="2300"/>
              </a:lnSpc>
            </a:pPr>
            <a:r>
              <a:rPr lang="en-US" sz="2600" b="1" i="1">
                <a:solidFill>
                  <a:srgbClr val="002060"/>
                </a:solidFill>
                <a:latin typeface="Times New Roman" panose="02020603050405020304" pitchFamily="18" charset="0"/>
              </a:rPr>
              <a:t>4.3.3. Triển khai du lịch Net Zero trong thực tiễn</a:t>
            </a:r>
          </a:p>
          <a:p>
            <a:pPr marL="285750" marR="0" indent="-285750" algn="just">
              <a:lnSpc>
                <a:spcPts val="2300"/>
              </a:lnSpc>
              <a:buFontTx/>
              <a:buChar char="-"/>
            </a:pPr>
            <a:r>
              <a:rPr lang="en-US" sz="2400" b="1">
                <a:solidFill>
                  <a:srgbClr val="002060"/>
                </a:solidFill>
                <a:effectLst/>
                <a:latin typeface="Times New Roman" panose="02020603050405020304" pitchFamily="18" charset="0"/>
                <a:ea typeface="Times New Roman" panose="02020603050405020304" pitchFamily="18" charset="0"/>
              </a:rPr>
              <a:t>Các địa phương: Hội An đã triển khai mô hình Khách sạn không rác thải nhựa; Chương trình “Net Zero Tours Bến Tre”; Cần Thơ tổ chức Hội thảo quốc gia về Net Zero; Quảng Ninh và Bà Rịa - Vũng Tàu: Các huyện đảo như Cô Tô và Côn Đảo đang nghiên cứu áp dụng thực hành DL xanh và NZT thí điểm</a:t>
            </a:r>
          </a:p>
          <a:p>
            <a:pPr marL="285750" marR="0" indent="-285750" algn="just">
              <a:lnSpc>
                <a:spcPts val="2300"/>
              </a:lnSpc>
              <a:buFontTx/>
              <a:buChar char="-"/>
            </a:pPr>
            <a:r>
              <a:rPr lang="en-US" sz="2400" b="1">
                <a:solidFill>
                  <a:srgbClr val="002060"/>
                </a:solidFill>
                <a:latin typeface="Times New Roman" panose="02020603050405020304" pitchFamily="18" charset="0"/>
                <a:ea typeface="Times New Roman" panose="02020603050405020304" pitchFamily="18" charset="0"/>
              </a:rPr>
              <a:t>Các DN DL: </a:t>
            </a:r>
            <a:r>
              <a:rPr lang="en-US" sz="2400" b="1">
                <a:solidFill>
                  <a:srgbClr val="002060"/>
                </a:solidFill>
                <a:effectLst/>
                <a:latin typeface="Times New Roman" panose="02020603050405020304" pitchFamily="18" charset="0"/>
                <a:ea typeface="Times New Roman" panose="02020603050405020304" pitchFamily="18" charset="0"/>
              </a:rPr>
              <a:t>Net Zero Tours; Oxalis Adventure; Khu du lịch Làng Nhỏ (Natural Life - Khánh Hòa); DN DL tại huyện Côn Đảo (tỉnh Bà Rịa - Vũng Tàu)   </a:t>
            </a:r>
            <a:endParaRPr lang="en-US" sz="2400" b="1">
              <a:effectLst/>
              <a:latin typeface="Times New Roman" panose="02020603050405020304" pitchFamily="18" charset="0"/>
              <a:ea typeface="Times New Roman" panose="02020603050405020304" pitchFamily="18" charset="0"/>
            </a:endParaRPr>
          </a:p>
        </p:txBody>
      </p:sp>
      <p:pic>
        <p:nvPicPr>
          <p:cNvPr id="6" name="Picture 1">
            <a:extLst>
              <a:ext uri="{FF2B5EF4-FFF2-40B4-BE49-F238E27FC236}">
                <a16:creationId xmlns:a16="http://schemas.microsoft.com/office/drawing/2014/main" id="{99818D9F-E74F-54F0-A0B0-E5F6D3F9A815}"/>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99AAF549-4E77-3E01-AC7D-EC372AF0A250}"/>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3637641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4829-AB35-0E39-7B54-922A3D96C1A1}"/>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0D7C140-E791-6E1A-C02B-78F77F30218A}"/>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C739B96B-3337-465A-4B7F-595681FF6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B962E605-DD00-D336-B460-AC0A63060ADE}"/>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3F430646-8ACC-A2FA-425A-7B6D97847269}"/>
              </a:ext>
            </a:extLst>
          </p:cNvPr>
          <p:cNvSpPr/>
          <p:nvPr/>
        </p:nvSpPr>
        <p:spPr>
          <a:xfrm>
            <a:off x="-46496" y="774973"/>
            <a:ext cx="9190495" cy="5106526"/>
          </a:xfrm>
          <a:prstGeom prst="rect">
            <a:avLst/>
          </a:prstGeom>
        </p:spPr>
        <p:txBody>
          <a:bodyPr wrap="square">
            <a:spAutoFit/>
          </a:bodyPr>
          <a:lstStyle/>
          <a:p>
            <a:pPr algn="just">
              <a:lnSpc>
                <a:spcPts val="23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4.3. Những kết quả trong phát triển DLNet Zero tại Việt Nam</a:t>
            </a:r>
          </a:p>
          <a:p>
            <a:pPr marL="285750" marR="0" indent="-285750" algn="just">
              <a:lnSpc>
                <a:spcPts val="2300"/>
              </a:lnSpc>
              <a:buFontTx/>
              <a:buChar char="-"/>
            </a:pPr>
            <a:r>
              <a:rPr lang="vi-VN" sz="2000" b="1" spc="10">
                <a:solidFill>
                  <a:srgbClr val="002060"/>
                </a:solidFill>
                <a:latin typeface="Times New Roman" panose="02020603050405020304" pitchFamily="18" charset="0"/>
              </a:rPr>
              <a:t>Tại Oxalis Adventure, chúng tôi cam kết giảm thiểu tác động đến môi trường và thúc đẩy du lịch bền vững. Là một phần của những nỗ lực không ngừng của chúng tôi, chúng tôi đã tiến hành đánh giá toàn diện về dấu chân carbon liên quan đến Tour Thám hiểm Hang Sơn Đoòng.</a:t>
            </a:r>
            <a:endParaRPr lang="en-US" sz="2000" b="1" spc="10">
              <a:solidFill>
                <a:srgbClr val="002060"/>
              </a:solidFill>
              <a:latin typeface="Times New Roman" panose="02020603050405020304" pitchFamily="18" charset="0"/>
            </a:endParaRPr>
          </a:p>
          <a:p>
            <a:pPr marL="285750" marR="0" indent="-285750" algn="just">
              <a:lnSpc>
                <a:spcPts val="2300"/>
              </a:lnSpc>
              <a:buFontTx/>
              <a:buChar char="-"/>
            </a:pPr>
            <a:r>
              <a:rPr lang="vi-VN" sz="2000" b="1" spc="10">
                <a:solidFill>
                  <a:srgbClr val="002060"/>
                </a:solidFill>
                <a:latin typeface="Times New Roman" panose="02020603050405020304" pitchFamily="18" charset="0"/>
              </a:rPr>
              <a:t>trung bình mỗi khách tham gia Tour Thám hiểm Hang Sơn Đoòng phát thải 637.9 kgCO2tđ.</a:t>
            </a:r>
            <a:r>
              <a:rPr lang="en-US" sz="2000" b="1" spc="10">
                <a:solidFill>
                  <a:srgbClr val="002060"/>
                </a:solidFill>
                <a:latin typeface="Times New Roman" panose="02020603050405020304" pitchFamily="18" charset="0"/>
              </a:rPr>
              <a:t> </a:t>
            </a:r>
          </a:p>
          <a:p>
            <a:pPr marL="285750" marR="0" indent="-285750" algn="just">
              <a:lnSpc>
                <a:spcPts val="2300"/>
              </a:lnSpc>
              <a:buFontTx/>
              <a:buChar char="-"/>
            </a:pPr>
            <a:r>
              <a:rPr lang="vi-VN" sz="2000" b="1" spc="10">
                <a:solidFill>
                  <a:srgbClr val="002060"/>
                </a:solidFill>
                <a:latin typeface="Times New Roman" panose="02020603050405020304" pitchFamily="18" charset="0"/>
              </a:rPr>
              <a:t>Mỗi tour 10 khách sẽ có 1 hướng dẫn viên, 3 trợ lý an toàn, 1 đầu bếp, 4 porter mang vác hành lý, 2 nhân viên dọn dẹp, vệ sinh môi trường trước và sau tour, 1 kiểm lâm của Vườn QG Phong Nha Kẻ Bàng. Số lượng nhân viên có thể thay đổi tuỳ theo thể lực của đoàn</a:t>
            </a:r>
            <a:r>
              <a:rPr lang="en-US" sz="2000" b="1" spc="10">
                <a:solidFill>
                  <a:srgbClr val="002060"/>
                </a:solidFill>
                <a:latin typeface="Times New Roman" panose="02020603050405020304" pitchFamily="18" charset="0"/>
              </a:rPr>
              <a:t>.</a:t>
            </a:r>
          </a:p>
          <a:p>
            <a:pPr marL="285750" marR="0" indent="-285750" algn="just">
              <a:lnSpc>
                <a:spcPts val="2300"/>
              </a:lnSpc>
              <a:buFontTx/>
              <a:buChar char="-"/>
            </a:pPr>
            <a:r>
              <a:rPr lang="en-US" sz="2000" b="1" spc="10">
                <a:solidFill>
                  <a:srgbClr val="002060"/>
                </a:solidFill>
                <a:latin typeface="Times New Roman" panose="02020603050405020304" pitchFamily="18" charset="0"/>
              </a:rPr>
              <a:t>1. Tour Thám hiểm Sơn Đòong 4N/3Đ, giá 3.000 USD-75 tr; 2. Tour thám hiểm rừng sâu Hang Ba 4N/3Đ 35tr, 6 khách mỗi đoàn, 23km; 3. Tour khám phá Tú Làn 4N/3Đ 9.5 tr; 4. Tour khám phá hang Én 8tr; 5. Chinh phục hang Tiên 7,8tr; 6. Gia đình trải nghiệm Tú Làn 2,3tr; 7. Thám hiểm hang Tiên 9,9tr; 8. Trải nghiệm làng Tân Hóa 5,5tr</a:t>
            </a:r>
          </a:p>
          <a:p>
            <a:pPr marL="285750" marR="0" indent="-285750" algn="just">
              <a:lnSpc>
                <a:spcPts val="2300"/>
              </a:lnSpc>
              <a:buFontTx/>
              <a:buChar char="-"/>
            </a:pPr>
            <a:r>
              <a:rPr lang="en-US" sz="2000" b="1" spc="10">
                <a:solidFill>
                  <a:srgbClr val="002060"/>
                </a:solidFill>
                <a:latin typeface="Times New Roman" panose="02020603050405020304" pitchFamily="18" charset="0"/>
              </a:rPr>
              <a:t> </a:t>
            </a:r>
          </a:p>
        </p:txBody>
      </p:sp>
      <p:pic>
        <p:nvPicPr>
          <p:cNvPr id="6" name="Picture 1">
            <a:extLst>
              <a:ext uri="{FF2B5EF4-FFF2-40B4-BE49-F238E27FC236}">
                <a16:creationId xmlns:a16="http://schemas.microsoft.com/office/drawing/2014/main" id="{B3CD853F-2781-DA1C-4513-6BB4298F4301}"/>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714B7023-A6C6-3917-508C-273F6730E3C2}"/>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2848D780-E7FA-D890-E804-406EF1F63075}"/>
              </a:ext>
            </a:extLst>
          </p:cNvPr>
          <p:cNvPicPr>
            <a:picLocks noChangeAspect="1"/>
          </p:cNvPicPr>
          <p:nvPr/>
        </p:nvPicPr>
        <p:blipFill>
          <a:blip r:embed="rId7"/>
          <a:stretch>
            <a:fillRect/>
          </a:stretch>
        </p:blipFill>
        <p:spPr>
          <a:xfrm>
            <a:off x="0" y="26604"/>
            <a:ext cx="4874217" cy="3249478"/>
          </a:xfrm>
          <a:prstGeom prst="rect">
            <a:avLst/>
          </a:prstGeom>
        </p:spPr>
      </p:pic>
      <p:pic>
        <p:nvPicPr>
          <p:cNvPr id="8" name="Picture 7">
            <a:extLst>
              <a:ext uri="{FF2B5EF4-FFF2-40B4-BE49-F238E27FC236}">
                <a16:creationId xmlns:a16="http://schemas.microsoft.com/office/drawing/2014/main" id="{06B86634-BAF4-EC02-5C1D-E45D64462C07}"/>
              </a:ext>
            </a:extLst>
          </p:cNvPr>
          <p:cNvPicPr>
            <a:picLocks noChangeAspect="1"/>
          </p:cNvPicPr>
          <p:nvPr/>
        </p:nvPicPr>
        <p:blipFill>
          <a:blip r:embed="rId8"/>
          <a:stretch>
            <a:fillRect/>
          </a:stretch>
        </p:blipFill>
        <p:spPr>
          <a:xfrm>
            <a:off x="-1" y="3276082"/>
            <a:ext cx="4801377" cy="3200918"/>
          </a:xfrm>
          <a:prstGeom prst="rect">
            <a:avLst/>
          </a:prstGeom>
        </p:spPr>
      </p:pic>
      <p:pic>
        <p:nvPicPr>
          <p:cNvPr id="9" name="Picture 8">
            <a:extLst>
              <a:ext uri="{FF2B5EF4-FFF2-40B4-BE49-F238E27FC236}">
                <a16:creationId xmlns:a16="http://schemas.microsoft.com/office/drawing/2014/main" id="{9B827797-89D1-D4EA-19B3-220BD9736ED2}"/>
              </a:ext>
            </a:extLst>
          </p:cNvPr>
          <p:cNvPicPr>
            <a:picLocks noChangeAspect="1"/>
          </p:cNvPicPr>
          <p:nvPr/>
        </p:nvPicPr>
        <p:blipFill>
          <a:blip r:embed="rId9"/>
          <a:stretch>
            <a:fillRect/>
          </a:stretch>
        </p:blipFill>
        <p:spPr>
          <a:xfrm>
            <a:off x="4212328" y="26602"/>
            <a:ext cx="4902613" cy="3268408"/>
          </a:xfrm>
          <a:prstGeom prst="rect">
            <a:avLst/>
          </a:prstGeom>
        </p:spPr>
      </p:pic>
      <p:pic>
        <p:nvPicPr>
          <p:cNvPr id="10" name="Picture 9">
            <a:extLst>
              <a:ext uri="{FF2B5EF4-FFF2-40B4-BE49-F238E27FC236}">
                <a16:creationId xmlns:a16="http://schemas.microsoft.com/office/drawing/2014/main" id="{1C65AE6E-7C55-EC89-E44E-2E397041CE2E}"/>
              </a:ext>
            </a:extLst>
          </p:cNvPr>
          <p:cNvPicPr>
            <a:picLocks noChangeAspect="1"/>
          </p:cNvPicPr>
          <p:nvPr/>
        </p:nvPicPr>
        <p:blipFill>
          <a:blip r:embed="rId10"/>
          <a:stretch>
            <a:fillRect/>
          </a:stretch>
        </p:blipFill>
        <p:spPr>
          <a:xfrm>
            <a:off x="4371014" y="3295010"/>
            <a:ext cx="4772985" cy="3181990"/>
          </a:xfrm>
          <a:prstGeom prst="rect">
            <a:avLst/>
          </a:prstGeom>
        </p:spPr>
      </p:pic>
    </p:spTree>
    <p:extLst>
      <p:ext uri="{BB962C8B-B14F-4D97-AF65-F5344CB8AC3E}">
        <p14:creationId xmlns:p14="http://schemas.microsoft.com/office/powerpoint/2010/main" val="3960771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FDFE-4948-95C2-8153-135AFDA58300}"/>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DA6217C-04DE-CA9A-3813-701D10B8AABB}"/>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80D7C140-E791-6E1A-C02B-78F77F30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3E0D32B3-B774-8048-F7E6-9BF73ECAAD06}"/>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2A30FCB1-F585-9EA4-2B05-0E1521936327}"/>
              </a:ext>
            </a:extLst>
          </p:cNvPr>
          <p:cNvSpPr/>
          <p:nvPr/>
        </p:nvSpPr>
        <p:spPr>
          <a:xfrm>
            <a:off x="-46496" y="774973"/>
            <a:ext cx="9190495" cy="5106526"/>
          </a:xfrm>
          <a:prstGeom prst="rect">
            <a:avLst/>
          </a:prstGeom>
        </p:spPr>
        <p:txBody>
          <a:bodyPr wrap="square">
            <a:spAutoFit/>
          </a:bodyPr>
          <a:lstStyle/>
          <a:p>
            <a:pPr algn="just">
              <a:lnSpc>
                <a:spcPts val="23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4.3. Những kết quả trong phát triển DLNet Zero tại Việt Nam</a:t>
            </a:r>
          </a:p>
          <a:p>
            <a:pPr marL="285750" marR="0" indent="-285750" algn="just">
              <a:lnSpc>
                <a:spcPts val="2300"/>
              </a:lnSpc>
              <a:buFontTx/>
              <a:buChar char="-"/>
            </a:pPr>
            <a:r>
              <a:rPr lang="vi-VN" sz="2000" b="1" spc="10">
                <a:solidFill>
                  <a:srgbClr val="002060"/>
                </a:solidFill>
                <a:latin typeface="Times New Roman" panose="02020603050405020304" pitchFamily="18" charset="0"/>
              </a:rPr>
              <a:t>Tại Oxalis Adventure, chúng tôi cam kết giảm thiểu tác động đến môi trường và thúc đẩy du lịch bền vững. Là một phần của những nỗ lực không ngừng của chúng tôi, chúng tôi đã tiến hành đánh giá toàn diện về dấu chân carbon liên quan đến Tour Thám hiểm Hang Sơn Đoòng.</a:t>
            </a:r>
            <a:endParaRPr lang="en-US" sz="2000" b="1" spc="10">
              <a:solidFill>
                <a:srgbClr val="002060"/>
              </a:solidFill>
              <a:latin typeface="Times New Roman" panose="02020603050405020304" pitchFamily="18" charset="0"/>
            </a:endParaRPr>
          </a:p>
          <a:p>
            <a:pPr marL="285750" marR="0" indent="-285750" algn="just">
              <a:lnSpc>
                <a:spcPts val="2300"/>
              </a:lnSpc>
              <a:buFontTx/>
              <a:buChar char="-"/>
            </a:pPr>
            <a:r>
              <a:rPr lang="vi-VN" sz="2000" b="1" spc="10">
                <a:solidFill>
                  <a:srgbClr val="002060"/>
                </a:solidFill>
                <a:latin typeface="Times New Roman" panose="02020603050405020304" pitchFamily="18" charset="0"/>
              </a:rPr>
              <a:t>trung bình mỗi khách tham gia Tour Thám hiểm Hang Sơn Đoòng phát thải 637.9 kgCO2tđ.</a:t>
            </a:r>
            <a:r>
              <a:rPr lang="en-US" sz="2000" b="1" spc="10">
                <a:solidFill>
                  <a:srgbClr val="002060"/>
                </a:solidFill>
                <a:latin typeface="Times New Roman" panose="02020603050405020304" pitchFamily="18" charset="0"/>
              </a:rPr>
              <a:t> </a:t>
            </a:r>
          </a:p>
          <a:p>
            <a:pPr marL="285750" marR="0" indent="-285750" algn="just">
              <a:lnSpc>
                <a:spcPts val="2300"/>
              </a:lnSpc>
              <a:buFontTx/>
              <a:buChar char="-"/>
            </a:pPr>
            <a:r>
              <a:rPr lang="vi-VN" sz="2000" b="1" spc="10">
                <a:solidFill>
                  <a:srgbClr val="002060"/>
                </a:solidFill>
                <a:latin typeface="Times New Roman" panose="02020603050405020304" pitchFamily="18" charset="0"/>
              </a:rPr>
              <a:t>Mỗi tour 10 khách sẽ có 1 hướng dẫn viên, 3 trợ lý an toàn, 1 đầu bếp, 4 porter mang vác hành lý, 2 nhân viên dọn dẹp, vệ sinh môi trường trước và sau tour, 1 kiểm lâm của Vườn QG Phong Nha Kẻ Bàng. Số lượng nhân viên có thể thay đổi tuỳ theo thể lực của đoàn</a:t>
            </a:r>
            <a:r>
              <a:rPr lang="en-US" sz="2000" b="1" spc="10">
                <a:solidFill>
                  <a:srgbClr val="002060"/>
                </a:solidFill>
                <a:latin typeface="Times New Roman" panose="02020603050405020304" pitchFamily="18" charset="0"/>
              </a:rPr>
              <a:t>.</a:t>
            </a:r>
          </a:p>
          <a:p>
            <a:pPr marL="285750" marR="0" indent="-285750" algn="just">
              <a:lnSpc>
                <a:spcPts val="2300"/>
              </a:lnSpc>
              <a:buFontTx/>
              <a:buChar char="-"/>
            </a:pPr>
            <a:r>
              <a:rPr lang="en-US" sz="2000" b="1" spc="10">
                <a:solidFill>
                  <a:srgbClr val="002060"/>
                </a:solidFill>
                <a:latin typeface="Times New Roman" panose="02020603050405020304" pitchFamily="18" charset="0"/>
              </a:rPr>
              <a:t>1. Tour Thám hiểm Sơn Đòong 4N/3Đ, giá 3.000 USD-75 tr; 2. Tour thám hiểm rừng sâu Hang Ba 4N/3Đ 35tr, 6 khách mỗi đoàn, 23km; 3. Tour khám phá Tú Làn 4N/3Đ 9.5 tr; 4. Tour khám phá hang Én 8tr; 5. Chinh phục hang Tiên 7,8tr; 6. Gia đình trải nghiệm Tú Làn 2,3tr; 7. Thám hiểm hang Tiên 9,9tr; 8. Trải nghiệm làng Tân Hóa 5,5tr</a:t>
            </a:r>
          </a:p>
          <a:p>
            <a:pPr marL="285750" marR="0" indent="-285750" algn="just">
              <a:lnSpc>
                <a:spcPts val="2300"/>
              </a:lnSpc>
              <a:buFontTx/>
              <a:buChar char="-"/>
            </a:pPr>
            <a:r>
              <a:rPr lang="en-US" sz="2000" b="1" spc="10">
                <a:solidFill>
                  <a:srgbClr val="002060"/>
                </a:solidFill>
                <a:latin typeface="Times New Roman" panose="02020603050405020304" pitchFamily="18" charset="0"/>
              </a:rPr>
              <a:t> </a:t>
            </a:r>
          </a:p>
        </p:txBody>
      </p:sp>
      <p:pic>
        <p:nvPicPr>
          <p:cNvPr id="6" name="Picture 1">
            <a:extLst>
              <a:ext uri="{FF2B5EF4-FFF2-40B4-BE49-F238E27FC236}">
                <a16:creationId xmlns:a16="http://schemas.microsoft.com/office/drawing/2014/main" id="{EE7BBA18-A018-8813-A73C-6C91DC803E3D}"/>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CCD618C8-8079-EA02-8B9C-ECB4535781BB}"/>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4061488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C5E7-D440-4814-DB33-0F4B6449B5F4}"/>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37EE16-7FBB-EAC4-B188-DF5C2ABD4694}"/>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80D7C140-E791-6E1A-C02B-78F77F3021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1366E434-9DFA-7915-8BD7-8BCEE5465C66}"/>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pic>
        <p:nvPicPr>
          <p:cNvPr id="6" name="Picture 1">
            <a:extLst>
              <a:ext uri="{FF2B5EF4-FFF2-40B4-BE49-F238E27FC236}">
                <a16:creationId xmlns:a16="http://schemas.microsoft.com/office/drawing/2014/main" id="{19C1F2FB-2225-6DC6-4B95-E9BC46102CB1}"/>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C23E4D97-6553-19D6-D158-A9195F782464}"/>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E6137939-8F37-237B-152D-46EBD2F1CC54}"/>
              </a:ext>
            </a:extLst>
          </p:cNvPr>
          <p:cNvPicPr>
            <a:picLocks noChangeAspect="1"/>
          </p:cNvPicPr>
          <p:nvPr/>
        </p:nvPicPr>
        <p:blipFill>
          <a:blip r:embed="rId7"/>
          <a:stretch>
            <a:fillRect/>
          </a:stretch>
        </p:blipFill>
        <p:spPr>
          <a:xfrm>
            <a:off x="1638946" y="46220"/>
            <a:ext cx="5486400" cy="6858000"/>
          </a:xfrm>
          <a:prstGeom prst="rect">
            <a:avLst/>
          </a:prstGeom>
        </p:spPr>
      </p:pic>
    </p:spTree>
    <p:extLst>
      <p:ext uri="{BB962C8B-B14F-4D97-AF65-F5344CB8AC3E}">
        <p14:creationId xmlns:p14="http://schemas.microsoft.com/office/powerpoint/2010/main" val="2085190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8F34B-0522-8C24-61E4-62C5AF4A06F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A1A325E-0933-A6E4-F4CC-ED55784DBA92}"/>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C739B96B-3337-465A-4B7F-595681FF6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06A51B78-C5C1-2AF4-D1EE-23C74A5058ED}"/>
              </a:ext>
            </a:extLst>
          </p:cNvPr>
          <p:cNvSpPr>
            <a:spLocks noGrp="1"/>
          </p:cNvSpPr>
          <p:nvPr>
            <p:ph type="title" idx="4294967295"/>
          </p:nvPr>
        </p:nvSpPr>
        <p:spPr>
          <a:xfrm>
            <a:off x="-92990" y="26603"/>
            <a:ext cx="9236990" cy="601078"/>
          </a:xfrm>
        </p:spPr>
        <p:txBody>
          <a:bodyPr/>
          <a:lstStyle/>
          <a:p>
            <a:pPr marL="0" marR="0" algn="ctr">
              <a:lnSpc>
                <a:spcPts val="1900"/>
              </a:lnSpc>
            </a:pPr>
            <a:r>
              <a:rPr lang="en-US" sz="2500" b="1">
                <a:solidFill>
                  <a:srgbClr val="003399"/>
                </a:solidFill>
                <a:latin typeface="Times New Roman" panose="02020603050405020304" pitchFamily="18" charset="0"/>
                <a:ea typeface="+mn-ea"/>
              </a:rPr>
              <a:t>4. Phát triển du lịch Net Zero tại Việt Nam và những vấn đề đặt ra</a:t>
            </a:r>
          </a:p>
        </p:txBody>
      </p:sp>
      <p:sp>
        <p:nvSpPr>
          <p:cNvPr id="4" name="Rectangle 3">
            <a:extLst>
              <a:ext uri="{FF2B5EF4-FFF2-40B4-BE49-F238E27FC236}">
                <a16:creationId xmlns:a16="http://schemas.microsoft.com/office/drawing/2014/main" id="{6F48928A-BF34-6286-A017-E5BDA6B192F0}"/>
              </a:ext>
            </a:extLst>
          </p:cNvPr>
          <p:cNvSpPr/>
          <p:nvPr/>
        </p:nvSpPr>
        <p:spPr>
          <a:xfrm>
            <a:off x="0" y="1247613"/>
            <a:ext cx="9143999" cy="4093428"/>
          </a:xfrm>
          <a:prstGeom prst="rect">
            <a:avLst/>
          </a:prstGeom>
        </p:spPr>
        <p:txBody>
          <a:bodyPr wrap="square">
            <a:spAutoFit/>
          </a:bodyPr>
          <a:lstStyle/>
          <a:p>
            <a:pPr algn="just">
              <a:lnSpc>
                <a:spcPts val="26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4.4. Những rào cản trong phát triển DLNet Zero tại Việt Nam</a:t>
            </a:r>
          </a:p>
          <a:p>
            <a:pPr marL="0" marR="0" algn="just">
              <a:lnSpc>
                <a:spcPts val="2600"/>
              </a:lnSpc>
            </a:pPr>
            <a:endParaRPr lang="en-US" sz="2600" b="1">
              <a:solidFill>
                <a:srgbClr val="003399"/>
              </a:solidFill>
              <a:latin typeface="Times New Roman" panose="02020603050405020304" pitchFamily="18" charset="0"/>
              <a:cs typeface="Arial"/>
            </a:endParaRPr>
          </a:p>
          <a:p>
            <a:pPr marL="0" marR="0" algn="just">
              <a:lnSpc>
                <a:spcPts val="2600"/>
              </a:lnSpc>
            </a:pPr>
            <a:r>
              <a:rPr lang="en-US" sz="2600" b="1">
                <a:solidFill>
                  <a:srgbClr val="003399"/>
                </a:solidFill>
                <a:latin typeface="Times New Roman" panose="02020603050405020304" pitchFamily="18" charset="0"/>
                <a:cs typeface="Arial"/>
              </a:rPr>
              <a:t>4.4.1. Nhận thức và ý thức về phát triển NZT</a:t>
            </a:r>
          </a:p>
          <a:p>
            <a:pPr algn="just">
              <a:lnSpc>
                <a:spcPts val="2600"/>
              </a:lnSpc>
            </a:pPr>
            <a:r>
              <a:rPr lang="en-US" sz="2600" b="1">
                <a:solidFill>
                  <a:srgbClr val="003399"/>
                </a:solidFill>
                <a:latin typeface="Times New Roman" panose="02020603050405020304" pitchFamily="18" charset="0"/>
                <a:cs typeface="Arial"/>
              </a:rPr>
              <a:t>4.4.2. Hạn chế về chính sách và khung pháp lý</a:t>
            </a:r>
          </a:p>
          <a:p>
            <a:pPr algn="just">
              <a:lnSpc>
                <a:spcPts val="2600"/>
              </a:lnSpc>
            </a:pPr>
            <a:r>
              <a:rPr lang="en-US" sz="2600" b="1">
                <a:solidFill>
                  <a:srgbClr val="003399"/>
                </a:solidFill>
                <a:latin typeface="Times New Roman" panose="02020603050405020304" pitchFamily="18" charset="0"/>
                <a:cs typeface="Arial"/>
              </a:rPr>
              <a:t>4.4.3. Hạn chế về công nghệ và cơ sở hạ tầng</a:t>
            </a:r>
          </a:p>
          <a:p>
            <a:pPr algn="just">
              <a:lnSpc>
                <a:spcPts val="2600"/>
              </a:lnSpc>
            </a:pPr>
            <a:r>
              <a:rPr lang="en-US" sz="2600" b="1">
                <a:solidFill>
                  <a:srgbClr val="003399"/>
                </a:solidFill>
                <a:latin typeface="Times New Roman" panose="02020603050405020304" pitchFamily="18" charset="0"/>
                <a:cs typeface="Arial"/>
              </a:rPr>
              <a:t>4.4.4. Hạn chế về nguồn lực tài chính</a:t>
            </a:r>
          </a:p>
          <a:p>
            <a:pPr algn="just">
              <a:lnSpc>
                <a:spcPts val="2600"/>
              </a:lnSpc>
            </a:pPr>
            <a:r>
              <a:rPr lang="en-US" sz="2600" b="1">
                <a:solidFill>
                  <a:srgbClr val="003399"/>
                </a:solidFill>
                <a:latin typeface="Times New Roman" panose="02020603050405020304" pitchFamily="18" charset="0"/>
                <a:cs typeface="Arial"/>
              </a:rPr>
              <a:t>4.4.5. Nhận thức và thói quen tiêu dùng của du khách</a:t>
            </a:r>
          </a:p>
          <a:p>
            <a:pPr algn="just">
              <a:lnSpc>
                <a:spcPts val="2600"/>
              </a:lnSpc>
            </a:pPr>
            <a:r>
              <a:rPr lang="en-US" sz="2600" b="1">
                <a:solidFill>
                  <a:srgbClr val="003399"/>
                </a:solidFill>
                <a:latin typeface="Times New Roman" panose="02020603050405020304" pitchFamily="18" charset="0"/>
                <a:cs typeface="Arial"/>
              </a:rPr>
              <a:t>4.4.6. Quản lý và hợp tác chưa hiệu quả</a:t>
            </a:r>
          </a:p>
          <a:p>
            <a:pPr algn="just">
              <a:lnSpc>
                <a:spcPts val="2600"/>
              </a:lnSpc>
            </a:pPr>
            <a:r>
              <a:rPr lang="en-US" sz="2600" b="1">
                <a:solidFill>
                  <a:srgbClr val="003399"/>
                </a:solidFill>
                <a:latin typeface="Times New Roman" panose="02020603050405020304" pitchFamily="18" charset="0"/>
                <a:cs typeface="Arial"/>
              </a:rPr>
              <a:t>4.4.7. Ảnh hưởng của biến đổi khí hậu</a:t>
            </a:r>
          </a:p>
          <a:p>
            <a:pPr algn="just">
              <a:lnSpc>
                <a:spcPts val="2600"/>
              </a:lnSpc>
            </a:pPr>
            <a:r>
              <a:rPr lang="en-US" sz="2600" b="1">
                <a:solidFill>
                  <a:srgbClr val="003399"/>
                </a:solidFill>
                <a:latin typeface="Times New Roman" panose="02020603050405020304" pitchFamily="18" charset="0"/>
                <a:cs typeface="Arial"/>
              </a:rPr>
              <a:t>4.4.8. Còn thiếu các DN đủ tiềm lực tham gia đầu tư phát triển NZT</a:t>
            </a:r>
          </a:p>
          <a:p>
            <a:pPr algn="just">
              <a:lnSpc>
                <a:spcPts val="2600"/>
              </a:lnSpc>
            </a:pPr>
            <a:r>
              <a:rPr lang="en-US" sz="2600" b="1">
                <a:solidFill>
                  <a:srgbClr val="003399"/>
                </a:solidFill>
                <a:latin typeface="Times New Roman" panose="02020603050405020304" pitchFamily="18" charset="0"/>
                <a:cs typeface="Arial"/>
              </a:rPr>
              <a:t>4.4.9. Sự phát triển không đồng đều giữa các địa phương</a:t>
            </a:r>
          </a:p>
        </p:txBody>
      </p:sp>
      <p:pic>
        <p:nvPicPr>
          <p:cNvPr id="6" name="Picture 1">
            <a:extLst>
              <a:ext uri="{FF2B5EF4-FFF2-40B4-BE49-F238E27FC236}">
                <a16:creationId xmlns:a16="http://schemas.microsoft.com/office/drawing/2014/main" id="{C6BB5CA1-F94B-C48B-1607-07828963DF05}"/>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A8925D8E-B5E8-D575-866B-EE74D746DB16}"/>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3498311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6556-CB11-AB4B-9E57-B3050E6EF148}"/>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2A31DD-DEE9-1126-CA76-E0702A3351AC}"/>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AA1A325E-0933-A6E4-F4CC-ED55784DB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AF8CE8FD-1672-A93E-A398-8C0A260B4033}"/>
              </a:ext>
            </a:extLst>
          </p:cNvPr>
          <p:cNvSpPr>
            <a:spLocks noGrp="1"/>
          </p:cNvSpPr>
          <p:nvPr>
            <p:ph type="title" idx="4294967295"/>
          </p:nvPr>
        </p:nvSpPr>
        <p:spPr>
          <a:xfrm>
            <a:off x="-92990" y="26603"/>
            <a:ext cx="9236990" cy="601078"/>
          </a:xfrm>
        </p:spPr>
        <p:txBody>
          <a:bodyPr/>
          <a:lstStyle/>
          <a:p>
            <a:pPr algn="ctr">
              <a:lnSpc>
                <a:spcPts val="1900"/>
              </a:lnSpc>
            </a:pPr>
            <a:r>
              <a:rPr lang="en-US" sz="2500" b="1">
                <a:solidFill>
                  <a:srgbClr val="003399"/>
                </a:solidFill>
                <a:latin typeface="Times New Roman" panose="02020603050405020304" pitchFamily="18" charset="0"/>
                <a:ea typeface="+mn-ea"/>
              </a:rPr>
              <a:t>5. Một số giải pháp phát triển du lịch Net Zero tại Việt Nam</a:t>
            </a:r>
            <a:br>
              <a:rPr lang="en-US" sz="2500" b="1">
                <a:solidFill>
                  <a:srgbClr val="003399"/>
                </a:solidFill>
                <a:latin typeface="Times New Roman" panose="02020603050405020304" pitchFamily="18" charset="0"/>
                <a:ea typeface="+mn-ea"/>
              </a:rPr>
            </a:br>
            <a:endParaRPr lang="en-US" sz="2500" b="1">
              <a:solidFill>
                <a:srgbClr val="003399"/>
              </a:solidFill>
              <a:latin typeface="Times New Roman" panose="02020603050405020304" pitchFamily="18" charset="0"/>
              <a:ea typeface="+mn-ea"/>
            </a:endParaRPr>
          </a:p>
        </p:txBody>
      </p:sp>
      <p:sp>
        <p:nvSpPr>
          <p:cNvPr id="4" name="Rectangle 3">
            <a:extLst>
              <a:ext uri="{FF2B5EF4-FFF2-40B4-BE49-F238E27FC236}">
                <a16:creationId xmlns:a16="http://schemas.microsoft.com/office/drawing/2014/main" id="{9CD3B5F8-C76D-F0C0-157A-7BCCE61D3E3F}"/>
              </a:ext>
            </a:extLst>
          </p:cNvPr>
          <p:cNvSpPr/>
          <p:nvPr/>
        </p:nvSpPr>
        <p:spPr>
          <a:xfrm>
            <a:off x="263471" y="822658"/>
            <a:ext cx="8880529" cy="4300023"/>
          </a:xfrm>
          <a:prstGeom prst="rect">
            <a:avLst/>
          </a:prstGeom>
        </p:spPr>
        <p:txBody>
          <a:bodyPr wrap="square">
            <a:spAutoFit/>
          </a:bodyPr>
          <a:lstStyle/>
          <a:p>
            <a:pPr marL="0" marR="0" indent="457200" algn="just">
              <a:lnSpc>
                <a:spcPts val="2700"/>
              </a:lnSpc>
            </a:pPr>
            <a:r>
              <a:rPr lang="en-US" sz="2500" b="1">
                <a:solidFill>
                  <a:srgbClr val="003399"/>
                </a:solidFill>
                <a:latin typeface="Times New Roman" panose="02020603050405020304" pitchFamily="18" charset="0"/>
                <a:cs typeface="Arial"/>
              </a:rPr>
              <a:t>● 5.1. Tuyên truyền nâng cao nhận thức về phát triển du lịch Net Zero</a:t>
            </a:r>
          </a:p>
          <a:p>
            <a:pPr indent="457200" algn="just">
              <a:lnSpc>
                <a:spcPts val="2700"/>
              </a:lnSpc>
            </a:pPr>
            <a:r>
              <a:rPr lang="en-US" sz="2500" b="1">
                <a:solidFill>
                  <a:srgbClr val="003399"/>
                </a:solidFill>
                <a:latin typeface="Times New Roman" panose="02020603050405020304" pitchFamily="18" charset="0"/>
                <a:cs typeface="Arial"/>
              </a:rPr>
              <a:t>● 5.2. Hoàn thiện cơ chế, chính sách cho phát triển du lịch Net Zero</a:t>
            </a:r>
          </a:p>
          <a:p>
            <a:pPr indent="457200" algn="just">
              <a:lnSpc>
                <a:spcPts val="2700"/>
              </a:lnSpc>
            </a:pPr>
            <a:r>
              <a:rPr lang="en-US" sz="2500" b="1">
                <a:solidFill>
                  <a:srgbClr val="003399"/>
                </a:solidFill>
                <a:latin typeface="Times New Roman" panose="02020603050405020304" pitchFamily="18" charset="0"/>
                <a:cs typeface="Arial"/>
              </a:rPr>
              <a:t>● 5.3. Đẩy mạnh phát triển khoa học công nghệ, tăng cường ứng dụng công nghệ Net Zero trong lĩnh vực du lịch</a:t>
            </a:r>
          </a:p>
          <a:p>
            <a:pPr indent="457200" algn="just">
              <a:lnSpc>
                <a:spcPts val="2700"/>
              </a:lnSpc>
            </a:pPr>
            <a:r>
              <a:rPr lang="en-US" sz="2500" b="1">
                <a:solidFill>
                  <a:srgbClr val="003399"/>
                </a:solidFill>
                <a:latin typeface="Times New Roman" panose="02020603050405020304" pitchFamily="18" charset="0"/>
                <a:cs typeface="Arial"/>
              </a:rPr>
              <a:t>● 5.4. Đào tạo, phát triển nguồn nhân lực </a:t>
            </a:r>
          </a:p>
          <a:p>
            <a:pPr indent="457200" algn="just">
              <a:lnSpc>
                <a:spcPts val="2700"/>
              </a:lnSpc>
            </a:pPr>
            <a:r>
              <a:rPr lang="en-US" sz="2500" b="1">
                <a:solidFill>
                  <a:srgbClr val="003399"/>
                </a:solidFill>
                <a:latin typeface="Times New Roman" panose="02020603050405020304" pitchFamily="18" charset="0"/>
                <a:cs typeface="Arial"/>
              </a:rPr>
              <a:t>● 5.5. Tăng cường hợp tác quốc tế trong phát triển du lịch Net Zero</a:t>
            </a:r>
          </a:p>
          <a:p>
            <a:pPr indent="457200" algn="just">
              <a:lnSpc>
                <a:spcPts val="2700"/>
              </a:lnSpc>
            </a:pPr>
            <a:endParaRPr lang="en-US" sz="2500" b="1">
              <a:solidFill>
                <a:srgbClr val="003399"/>
              </a:solidFill>
              <a:latin typeface="Times New Roman" panose="02020603050405020304" pitchFamily="18" charset="0"/>
              <a:cs typeface="Arial"/>
            </a:endParaRPr>
          </a:p>
          <a:p>
            <a:pPr indent="457200" algn="just">
              <a:lnSpc>
                <a:spcPts val="1900"/>
              </a:lnSpc>
            </a:pPr>
            <a:endParaRPr lang="en-US" sz="2500" b="1">
              <a:solidFill>
                <a:srgbClr val="003399"/>
              </a:solidFill>
              <a:latin typeface="Times New Roman" panose="02020603050405020304" pitchFamily="18" charset="0"/>
              <a:cs typeface="Arial"/>
            </a:endParaRPr>
          </a:p>
          <a:p>
            <a:pPr marL="0" marR="0" indent="457200" algn="just">
              <a:lnSpc>
                <a:spcPts val="1900"/>
              </a:lnSpc>
            </a:pPr>
            <a:endParaRPr lang="en-US" sz="2500" b="1">
              <a:solidFill>
                <a:srgbClr val="003399"/>
              </a:solidFill>
              <a:latin typeface="Times New Roman" panose="02020603050405020304" pitchFamily="18" charset="0"/>
              <a:cs typeface="Arial"/>
            </a:endParaRPr>
          </a:p>
          <a:p>
            <a:pPr marL="0" marR="0" indent="457200" algn="just">
              <a:lnSpc>
                <a:spcPts val="1900"/>
              </a:lnSpc>
            </a:pPr>
            <a:endParaRPr lang="en-US" sz="2500" b="1">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F0F5A2AE-BC9E-EDD0-C3ED-FA8895A04836}"/>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7AAE17F1-A7F1-CD84-6A2B-8DD8CCDBBB5A}"/>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276BEDD9-CB93-8941-BF01-9FB742226AD0}"/>
              </a:ext>
            </a:extLst>
          </p:cNvPr>
          <p:cNvPicPr>
            <a:picLocks noChangeAspect="1"/>
          </p:cNvPicPr>
          <p:nvPr/>
        </p:nvPicPr>
        <p:blipFill>
          <a:blip r:embed="rId7"/>
          <a:stretch>
            <a:fillRect/>
          </a:stretch>
        </p:blipFill>
        <p:spPr>
          <a:xfrm>
            <a:off x="2174281" y="3959817"/>
            <a:ext cx="5016934" cy="3346755"/>
          </a:xfrm>
          <a:prstGeom prst="rect">
            <a:avLst/>
          </a:prstGeom>
        </p:spPr>
      </p:pic>
      <p:sp>
        <p:nvSpPr>
          <p:cNvPr id="8" name="Title 1">
            <a:extLst>
              <a:ext uri="{FF2B5EF4-FFF2-40B4-BE49-F238E27FC236}">
                <a16:creationId xmlns:a16="http://schemas.microsoft.com/office/drawing/2014/main" id="{6539127D-6843-BAD4-90F9-D2E945A0EC7B}"/>
              </a:ext>
            </a:extLst>
          </p:cNvPr>
          <p:cNvSpPr txBox="1">
            <a:spLocks/>
          </p:cNvSpPr>
          <p:nvPr/>
        </p:nvSpPr>
        <p:spPr bwMode="auto">
          <a:xfrm>
            <a:off x="321056" y="-160267"/>
            <a:ext cx="8275203" cy="108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18000" numCol="1" anchor="b" anchorCtr="0" compatLnSpc="1">
            <a:prstTxWarp prst="textNoShape">
              <a:avLst/>
            </a:prstTxWarp>
          </a:bodyPr>
          <a:lstStyle>
            <a:lvl1pPr algn="l" defTabSz="457200" rtl="0" eaLnBrk="1" latinLnBrk="0" hangingPunct="1">
              <a:spcBef>
                <a:spcPct val="0"/>
              </a:spcBef>
              <a:buNone/>
              <a:defRPr sz="3000" kern="1200">
                <a:solidFill>
                  <a:schemeClr val="tx2"/>
                </a:solidFill>
                <a:latin typeface="Arial"/>
                <a:ea typeface="+mj-ea"/>
                <a:cs typeface="Arial"/>
              </a:defRPr>
            </a:lvl1pPr>
          </a:lstStyle>
          <a:p>
            <a:pPr algn="ctr"/>
            <a:br>
              <a:rPr lang="en-US" sz="2400" b="1" cap="all">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br>
            <a:r>
              <a:rPr lang="en-US" sz="3200" b="1" cap="all">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a:t>
            </a:r>
            <a:br>
              <a:rPr lang="en-US" sz="3200" b="1" cap="all">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br>
            <a:endParaRPr lang="en-US" sz="2400" b="1" cap="all" dirty="0">
              <a:ln w="0"/>
              <a:solidFill>
                <a:schemeClr val="tx2">
                  <a:lumMod val="75000"/>
                  <a:lumOff val="25000"/>
                </a:schemeClr>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351705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321056" y="-160267"/>
            <a:ext cx="8275203" cy="1080057"/>
          </a:xfrm>
        </p:spPr>
        <p:txBody>
          <a:bodyPr/>
          <a:lstStyle/>
          <a:p>
            <a:pPr algn="ctr"/>
            <a:br>
              <a:rPr lang="en-US" sz="2400" b="1" cap="all" dirty="0">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br>
            <a:r>
              <a:rPr lang="en-US" sz="3200" b="1" cap="all" dirty="0">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CẢM ƠN QUÝ VỊ </a:t>
            </a:r>
            <a:r>
              <a:rPr lang="en-US" sz="3200" b="1" cap="all" dirty="0" err="1">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đã</a:t>
            </a:r>
            <a:r>
              <a:rPr lang="en-US" sz="3200" b="1" cap="all" dirty="0">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200" b="1" cap="all" dirty="0" err="1">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lắng</a:t>
            </a:r>
            <a:r>
              <a:rPr lang="en-US" sz="3200" b="1" cap="all" dirty="0">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3200" b="1" cap="all" dirty="0" err="1">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nghe</a:t>
            </a:r>
            <a:r>
              <a:rPr lang="en-US" sz="3200" b="1" cap="all" dirty="0">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a:t>
            </a:r>
            <a:br>
              <a:rPr lang="en-US" sz="3200" b="1" cap="all" dirty="0">
                <a:ln w="0"/>
                <a:solidFill>
                  <a:schemeClr val="tx2">
                    <a:lumMod val="75000"/>
                    <a:lumOff val="25000"/>
                  </a:schemeClr>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br>
            <a:endParaRPr lang="en-US" sz="2400" b="1" cap="all" dirty="0">
              <a:ln w="0"/>
              <a:solidFill>
                <a:schemeClr val="tx2">
                  <a:lumMod val="75000"/>
                  <a:lumOff val="25000"/>
                </a:schemeClr>
              </a:solidFill>
              <a:effectLst>
                <a:reflection blurRad="12700" stA="50000" endPos="50000" dist="5000" dir="5400000" sy="-100000" rotWithShape="0"/>
              </a:effectLst>
            </a:endParaRPr>
          </a:p>
        </p:txBody>
      </p:sp>
      <p:sp>
        <p:nvSpPr>
          <p:cNvPr id="4" name="Rectangle 3">
            <a:extLst>
              <a:ext uri="{FF2B5EF4-FFF2-40B4-BE49-F238E27FC236}">
                <a16:creationId xmlns:a16="http://schemas.microsoft.com/office/drawing/2014/main" id="{85F52B8E-74E7-4303-ADFF-680B4E0730E8}"/>
              </a:ext>
            </a:extLst>
          </p:cNvPr>
          <p:cNvSpPr/>
          <p:nvPr/>
        </p:nvSpPr>
        <p:spPr>
          <a:xfrm>
            <a:off x="287487" y="1184267"/>
            <a:ext cx="8499094" cy="820674"/>
          </a:xfrm>
          <a:prstGeom prst="rect">
            <a:avLst/>
          </a:prstGeom>
        </p:spPr>
        <p:txBody>
          <a:bodyPr wrap="square">
            <a:spAutoFit/>
          </a:bodyPr>
          <a:lstStyle/>
          <a:p>
            <a:pPr marL="342900" marR="0" lvl="0" indent="-342900" algn="just">
              <a:lnSpc>
                <a:spcPct val="150000"/>
              </a:lnSpc>
              <a:spcBef>
                <a:spcPts val="0"/>
              </a:spcBef>
              <a:buFont typeface="Wingdings" panose="05000000000000000000" pitchFamily="2" charset="2"/>
              <a:buChar char=""/>
            </a:pPr>
            <a:r>
              <a:rPr lang="en-US" b="1" dirty="0">
                <a:solidFill>
                  <a:srgbClr val="005BBB"/>
                </a:solidFill>
              </a:rPr>
              <a:t>Du </a:t>
            </a:r>
            <a:r>
              <a:rPr lang="en-US" b="1" dirty="0" err="1">
                <a:solidFill>
                  <a:srgbClr val="005BBB"/>
                </a:solidFill>
              </a:rPr>
              <a:t>lịch</a:t>
            </a:r>
            <a:endParaRPr lang="en-US" dirty="0">
              <a:ea typeface="Calibri" panose="020F0502020204030204" pitchFamily="34" charset="0"/>
              <a:cs typeface="Times New Roman" panose="02020603050405020304" pitchFamily="18" charset="0"/>
            </a:endParaRPr>
          </a:p>
          <a:p>
            <a:pPr marR="0" lvl="0" algn="just">
              <a:lnSpc>
                <a:spcPct val="107000"/>
              </a:lnSpc>
              <a:spcBef>
                <a:spcPts val="0"/>
              </a:spcBef>
            </a:pP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1"/>
          <p:cNvPicPr>
            <a:picLocks noChangeAspect="1"/>
          </p:cNvPicPr>
          <p:nvPr/>
        </p:nvPicPr>
        <p:blipFill>
          <a:blip r:embed="rId5"/>
          <a:srcRect/>
          <a:stretch>
            <a:fillRect/>
          </a:stretch>
        </p:blipFill>
        <p:spPr bwMode="auto">
          <a:xfrm>
            <a:off x="-1" y="5997844"/>
            <a:ext cx="1279927" cy="852219"/>
          </a:xfrm>
          <a:prstGeom prst="rect">
            <a:avLst/>
          </a:prstGeom>
          <a:noFill/>
          <a:ln w="9525">
            <a:noFill/>
            <a:miter lim="800000"/>
            <a:headEnd/>
            <a:tailEnd/>
          </a:ln>
        </p:spPr>
      </p:pic>
      <p:pic>
        <p:nvPicPr>
          <p:cNvPr id="69635" name="Picture 3" descr="Kết quả hình ảnh cho hình ảnh nhân viên lữ hàn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997456"/>
            <a:ext cx="4672739" cy="2966031"/>
          </a:xfrm>
          <a:prstGeom prst="rect">
            <a:avLst/>
          </a:prstGeom>
          <a:noFill/>
          <a:extLst>
            <a:ext uri="{909E8E84-426E-40DD-AFC4-6F175D3DCCD1}">
              <a14:hiddenFill xmlns:a14="http://schemas.microsoft.com/office/drawing/2010/main">
                <a:solidFill>
                  <a:srgbClr val="FFFFFF"/>
                </a:solidFill>
              </a14:hiddenFill>
            </a:ext>
          </a:extLst>
        </p:spPr>
      </p:pic>
      <p:pic>
        <p:nvPicPr>
          <p:cNvPr id="69637" name="Picture 5" descr="Kết quả hình ảnh cho hình ảnh nhân viên lữ hà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201" y="4038605"/>
            <a:ext cx="2584388" cy="200670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7" descr="Kết quả hình ảnh cho hình ảnh nhân viên lữ hà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Kết quả hình ảnh cho hình ảnh nhân viên lữ hàn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1" descr="Kết quả hình ảnh cho hình ảnh nhân viên lữ hà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3" descr="Kết quả hình ảnh cho hình ảnh hướng dẫn viên du lịch"/>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7" descr="Kết quả hình ảnh cho hình ảnh nhân viên lữ hành"/>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9" descr="Kết quả hình ảnh cho hình ảnh nhân viên lữ hành"/>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21" descr="Kết quả hình ảnh cho hình ảnh nhân viên lữ hành"/>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23" descr="Kết quả hình ảnh cho hình ảnh nhân viên lữ hành"/>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9661" name="Picture 29" descr="Kết quả hình ảnh cho hình ảnh nhân viên lữ hà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4501" y="4037732"/>
            <a:ext cx="3855700" cy="20412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F8943C2-7089-A063-0942-53030ABD2499}"/>
              </a:ext>
            </a:extLst>
          </p:cNvPr>
          <p:cNvPicPr>
            <a:picLocks noChangeAspect="1"/>
          </p:cNvPicPr>
          <p:nvPr/>
        </p:nvPicPr>
        <p:blipFill>
          <a:blip r:embed="rId9"/>
          <a:stretch>
            <a:fillRect/>
          </a:stretch>
        </p:blipFill>
        <p:spPr>
          <a:xfrm>
            <a:off x="-271505" y="4038605"/>
            <a:ext cx="2987760" cy="1990042"/>
          </a:xfrm>
          <a:prstGeom prst="rect">
            <a:avLst/>
          </a:prstGeom>
        </p:spPr>
      </p:pic>
      <p:pic>
        <p:nvPicPr>
          <p:cNvPr id="17" name="Picture 16">
            <a:extLst>
              <a:ext uri="{FF2B5EF4-FFF2-40B4-BE49-F238E27FC236}">
                <a16:creationId xmlns:a16="http://schemas.microsoft.com/office/drawing/2014/main" id="{3E028237-D9DB-E9A7-DBE5-09E7E9842F7C}"/>
              </a:ext>
            </a:extLst>
          </p:cNvPr>
          <p:cNvPicPr>
            <a:picLocks noChangeAspect="1"/>
          </p:cNvPicPr>
          <p:nvPr/>
        </p:nvPicPr>
        <p:blipFill>
          <a:blip r:embed="rId10"/>
          <a:stretch>
            <a:fillRect/>
          </a:stretch>
        </p:blipFill>
        <p:spPr>
          <a:xfrm>
            <a:off x="8352550" y="6267556"/>
            <a:ext cx="686526" cy="582507"/>
          </a:xfrm>
          <a:prstGeom prst="rect">
            <a:avLst/>
          </a:prstGeom>
        </p:spPr>
      </p:pic>
      <p:pic>
        <p:nvPicPr>
          <p:cNvPr id="19" name="Picture 18">
            <a:extLst>
              <a:ext uri="{FF2B5EF4-FFF2-40B4-BE49-F238E27FC236}">
                <a16:creationId xmlns:a16="http://schemas.microsoft.com/office/drawing/2014/main" id="{E409A549-0286-8D01-9043-658BE1CAB247}"/>
              </a:ext>
            </a:extLst>
          </p:cNvPr>
          <p:cNvPicPr>
            <a:picLocks noChangeAspect="1"/>
          </p:cNvPicPr>
          <p:nvPr/>
        </p:nvPicPr>
        <p:blipFill>
          <a:blip r:embed="rId11"/>
          <a:stretch>
            <a:fillRect/>
          </a:stretch>
        </p:blipFill>
        <p:spPr>
          <a:xfrm>
            <a:off x="4586302" y="919790"/>
            <a:ext cx="4557698" cy="3050837"/>
          </a:xfrm>
          <a:prstGeom prst="rect">
            <a:avLst/>
          </a:prstGeom>
        </p:spPr>
      </p:pic>
    </p:spTree>
    <p:extLst>
      <p:ext uri="{BB962C8B-B14F-4D97-AF65-F5344CB8AC3E}">
        <p14:creationId xmlns:p14="http://schemas.microsoft.com/office/powerpoint/2010/main" val="242662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1692B-246F-854F-B2A4-3BC8AE542123}"/>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0A52D3E-532D-2876-87E3-68372662A578}"/>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B0A52D3E-532D-2876-87E3-68372662A5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F1E7737A-167E-4A7B-B6BC-09AD63EC2589}"/>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en-US" sz="2050" b="1">
                <a:solidFill>
                  <a:srgbClr val="000099"/>
                </a:solidFill>
                <a:effectLst/>
                <a:latin typeface="Times New Roman" panose="02020603050405020304" pitchFamily="18" charset="0"/>
                <a:ea typeface="Times New Roman" panose="02020603050405020304" pitchFamily="18" charset="0"/>
              </a:rPr>
              <a:t>MỘT SỐ VẤN ĐỀ VỀ PHÁT TRIỂN DU LỊCH NET ZERO TẠI VIỆT NAM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22981F9C-1216-4897-6E77-0E434A079027}"/>
              </a:ext>
            </a:extLst>
          </p:cNvPr>
          <p:cNvSpPr/>
          <p:nvPr/>
        </p:nvSpPr>
        <p:spPr>
          <a:xfrm>
            <a:off x="0" y="705103"/>
            <a:ext cx="9144000" cy="7988854"/>
          </a:xfrm>
          <a:prstGeom prst="rect">
            <a:avLst/>
          </a:prstGeom>
        </p:spPr>
        <p:txBody>
          <a:bodyPr wrap="square">
            <a:spAutoFit/>
          </a:bodyPr>
          <a:lstStyle/>
          <a:p>
            <a:pPr marR="0" lvl="0" algn="ctr">
              <a:lnSpc>
                <a:spcPct val="150000"/>
              </a:lnSpc>
              <a:spcBef>
                <a:spcPts val="0"/>
              </a:spcBef>
            </a:pPr>
            <a:r>
              <a:rPr lang="fr-FR" sz="2800" b="1">
                <a:solidFill>
                  <a:srgbClr val="000099"/>
                </a:solidFill>
                <a:latin typeface="Times New Roman" panose="02020603050405020304" pitchFamily="18" charset="0"/>
                <a:cs typeface="Arial"/>
              </a:rPr>
              <a:t>CẤU TRÚC </a:t>
            </a:r>
          </a:p>
          <a:p>
            <a:pPr marL="342900" indent="-342900" algn="just">
              <a:lnSpc>
                <a:spcPts val="2800"/>
              </a:lnSpc>
              <a:buFont typeface="Wingdings" panose="05000000000000000000" pitchFamily="2" charset="2"/>
              <a:buChar char=""/>
            </a:pPr>
            <a:endParaRPr lang="en-US" sz="2200" b="1">
              <a:solidFill>
                <a:srgbClr val="0033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r>
              <a:rPr lang="en-US" sz="2600" b="1">
                <a:solidFill>
                  <a:srgbClr val="003399"/>
                </a:solidFill>
                <a:latin typeface="Times New Roman" panose="02020603050405020304" pitchFamily="18" charset="0"/>
                <a:cs typeface="Arial"/>
              </a:rPr>
              <a:t>1. Đặt vấn đề</a:t>
            </a:r>
          </a:p>
          <a:p>
            <a:pPr marL="342900" indent="-342900" algn="just">
              <a:lnSpc>
                <a:spcPts val="2800"/>
              </a:lnSpc>
              <a:buFont typeface="Wingdings" panose="05000000000000000000" pitchFamily="2" charset="2"/>
              <a:buChar char=""/>
            </a:pPr>
            <a:r>
              <a:rPr lang="en-US" sz="2600" b="1">
                <a:solidFill>
                  <a:srgbClr val="003399"/>
                </a:solidFill>
                <a:latin typeface="Times New Roman" panose="02020603050405020304" pitchFamily="18" charset="0"/>
                <a:cs typeface="Arial"/>
              </a:rPr>
              <a:t>2. Phương pháp nghiên cứu</a:t>
            </a:r>
          </a:p>
          <a:p>
            <a:pPr marL="342900" indent="-342900" algn="just">
              <a:lnSpc>
                <a:spcPts val="2800"/>
              </a:lnSpc>
              <a:buFont typeface="Wingdings" panose="05000000000000000000" pitchFamily="2" charset="2"/>
              <a:buChar char=""/>
            </a:pPr>
            <a:r>
              <a:rPr lang="en-US" sz="2600" b="1">
                <a:solidFill>
                  <a:srgbClr val="003399"/>
                </a:solidFill>
                <a:latin typeface="Times New Roman" panose="02020603050405020304" pitchFamily="18" charset="0"/>
                <a:cs typeface="Arial"/>
              </a:rPr>
              <a:t>3. Một số vấn đề lý luận về phát triển Net Zero tourism</a:t>
            </a:r>
          </a:p>
          <a:p>
            <a:pPr algn="just">
              <a:lnSpc>
                <a:spcPts val="2800"/>
              </a:lnSpc>
            </a:pPr>
            <a:r>
              <a:rPr lang="en-US" sz="1800" b="1" i="1">
                <a:solidFill>
                  <a:srgbClr val="002060"/>
                </a:solidFill>
                <a:effectLst/>
                <a:latin typeface="Times New Roman" panose="02020603050405020304" pitchFamily="18" charset="0"/>
                <a:ea typeface="Times New Roman" panose="02020603050405020304" pitchFamily="18" charset="0"/>
              </a:rPr>
              <a:t>		3.1. Khái niệm về </a:t>
            </a:r>
            <a:r>
              <a:rPr lang="en-US" sz="1800" b="1">
                <a:solidFill>
                  <a:srgbClr val="002060"/>
                </a:solidFill>
                <a:effectLst/>
                <a:latin typeface="Times New Roman" panose="02020603050405020304" pitchFamily="18" charset="0"/>
                <a:ea typeface="Times New Roman" panose="02020603050405020304" pitchFamily="18" charset="0"/>
              </a:rPr>
              <a:t>Net Zero tourism</a:t>
            </a:r>
            <a:endParaRPr lang="en-US" sz="1800">
              <a:effectLst/>
              <a:latin typeface="Times New Roman" panose="02020603050405020304" pitchFamily="18" charset="0"/>
              <a:ea typeface="Times New Roman" panose="02020603050405020304" pitchFamily="18" charset="0"/>
            </a:endParaRPr>
          </a:p>
          <a:p>
            <a:pPr algn="just">
              <a:lnSpc>
                <a:spcPts val="2800"/>
              </a:lnSpc>
            </a:pPr>
            <a:r>
              <a:rPr lang="en-US" sz="1800" b="1" i="1">
                <a:solidFill>
                  <a:srgbClr val="002060"/>
                </a:solidFill>
                <a:effectLst/>
                <a:latin typeface="Times New Roman" panose="02020603050405020304" pitchFamily="18" charset="0"/>
                <a:ea typeface="Times New Roman" panose="02020603050405020304" pitchFamily="18" charset="0"/>
              </a:rPr>
              <a:t>		3.2. Lợi ích của việc phát triển du lịch Net Zero</a:t>
            </a:r>
          </a:p>
          <a:p>
            <a:pPr marL="342900" indent="-342900" algn="just">
              <a:lnSpc>
                <a:spcPts val="2800"/>
              </a:lnSpc>
              <a:buFont typeface="Wingdings" panose="05000000000000000000" pitchFamily="2" charset="2"/>
              <a:buChar char=""/>
            </a:pPr>
            <a:r>
              <a:rPr lang="en-US" sz="2600" b="1">
                <a:solidFill>
                  <a:srgbClr val="003399"/>
                </a:solidFill>
                <a:latin typeface="Times New Roman" panose="02020603050405020304" pitchFamily="18" charset="0"/>
                <a:cs typeface="Arial"/>
              </a:rPr>
              <a:t>4. Phát triển du lịch Net Zero tại VN và những vấn đề đặt ra</a:t>
            </a:r>
          </a:p>
          <a:p>
            <a:pPr algn="just">
              <a:lnSpc>
                <a:spcPts val="2800"/>
              </a:lnSpc>
            </a:pPr>
            <a:r>
              <a:rPr lang="en-US" sz="1800" b="1" i="1">
                <a:solidFill>
                  <a:srgbClr val="002060"/>
                </a:solidFill>
                <a:effectLst/>
                <a:latin typeface="Times New Roman" panose="02020603050405020304" pitchFamily="18" charset="0"/>
                <a:ea typeface="Times New Roman" panose="02020603050405020304" pitchFamily="18" charset="0"/>
              </a:rPr>
              <a:t>		4.1. Về chủ trương, định hướng và chính sách phát triển du lịch </a:t>
            </a:r>
            <a:r>
              <a:rPr lang="en-US" sz="1800" b="1">
                <a:solidFill>
                  <a:srgbClr val="002060"/>
                </a:solidFill>
                <a:effectLst/>
                <a:latin typeface="Times New Roman" panose="02020603050405020304" pitchFamily="18" charset="0"/>
                <a:ea typeface="Times New Roman" panose="02020603050405020304" pitchFamily="18" charset="0"/>
              </a:rPr>
              <a:t>Net Zero</a:t>
            </a:r>
          </a:p>
          <a:p>
            <a:pPr algn="just">
              <a:lnSpc>
                <a:spcPts val="2800"/>
              </a:lnSpc>
            </a:pPr>
            <a:r>
              <a:rPr lang="en-US" b="1" i="1">
                <a:solidFill>
                  <a:srgbClr val="002060"/>
                </a:solidFill>
                <a:latin typeface="Times New Roman" panose="02020603050405020304" pitchFamily="18" charset="0"/>
                <a:ea typeface="Times New Roman" panose="02020603050405020304" pitchFamily="18" charset="0"/>
              </a:rPr>
              <a:t>		</a:t>
            </a:r>
            <a:r>
              <a:rPr lang="en-US" sz="1800" b="1" i="1">
                <a:solidFill>
                  <a:srgbClr val="002060"/>
                </a:solidFill>
                <a:effectLst/>
                <a:latin typeface="Times New Roman" panose="02020603050405020304" pitchFamily="18" charset="0"/>
                <a:ea typeface="Times New Roman" panose="02020603050405020304" pitchFamily="18" charset="0"/>
              </a:rPr>
              <a:t>4.2. Công tác quản lý nhà nước cấp Trung ương về phát triển du lịch Net Zero </a:t>
            </a:r>
            <a:endParaRPr lang="en-US" sz="1800">
              <a:effectLst/>
              <a:latin typeface="Times New Roman" panose="02020603050405020304" pitchFamily="18" charset="0"/>
              <a:ea typeface="Times New Roman" panose="02020603050405020304" pitchFamily="18" charset="0"/>
            </a:endParaRPr>
          </a:p>
          <a:p>
            <a:pPr algn="just">
              <a:lnSpc>
                <a:spcPts val="2800"/>
              </a:lnSpc>
            </a:pPr>
            <a:r>
              <a:rPr lang="en-US" sz="1800" b="1" i="1">
                <a:solidFill>
                  <a:srgbClr val="002060"/>
                </a:solidFill>
                <a:effectLst/>
                <a:latin typeface="Times New Roman" panose="02020603050405020304" pitchFamily="18" charset="0"/>
                <a:ea typeface="Times New Roman" panose="02020603050405020304" pitchFamily="18" charset="0"/>
              </a:rPr>
              <a:t>		4.3. Những kết quả trong phát triển du lịch Net Zero tại Việt Nam</a:t>
            </a:r>
          </a:p>
          <a:p>
            <a:pPr algn="just">
              <a:lnSpc>
                <a:spcPts val="2800"/>
              </a:lnSpc>
            </a:pPr>
            <a:r>
              <a:rPr lang="en-US" sz="1800" b="1" i="1">
                <a:solidFill>
                  <a:srgbClr val="002060"/>
                </a:solidFill>
                <a:effectLst/>
                <a:latin typeface="Times New Roman" panose="02020603050405020304" pitchFamily="18" charset="0"/>
                <a:ea typeface="Times New Roman" panose="02020603050405020304" pitchFamily="18" charset="0"/>
              </a:rPr>
              <a:t>		4.4. Những rào cản khi phát triển du lịch Net Zero tại Việt Nam </a:t>
            </a:r>
          </a:p>
          <a:p>
            <a:pPr marL="342900" indent="-342900" algn="just">
              <a:lnSpc>
                <a:spcPts val="2800"/>
              </a:lnSpc>
              <a:buFont typeface="Wingdings" panose="05000000000000000000" pitchFamily="2" charset="2"/>
              <a:buChar char=""/>
            </a:pPr>
            <a:r>
              <a:rPr lang="en-US" sz="2600" b="1">
                <a:solidFill>
                  <a:srgbClr val="003399"/>
                </a:solidFill>
                <a:latin typeface="Times New Roman" panose="02020603050405020304" pitchFamily="18" charset="0"/>
                <a:cs typeface="Arial"/>
              </a:rPr>
              <a:t>5. Một số giải pháp phát triển du lịch Net Zero tại Việt Nam</a:t>
            </a:r>
          </a:p>
          <a:p>
            <a:pPr marL="342900" indent="-342900" algn="just">
              <a:lnSpc>
                <a:spcPts val="2800"/>
              </a:lnSpc>
              <a:buFont typeface="Wingdings" panose="05000000000000000000" pitchFamily="2" charset="2"/>
              <a:buChar char=""/>
            </a:pPr>
            <a:r>
              <a:rPr lang="en-US" sz="2600" b="1">
                <a:solidFill>
                  <a:srgbClr val="003399"/>
                </a:solidFill>
                <a:latin typeface="Times New Roman" panose="02020603050405020304" pitchFamily="18" charset="0"/>
                <a:cs typeface="Arial"/>
              </a:rPr>
              <a:t>6. Kết luận</a:t>
            </a:r>
          </a:p>
          <a:p>
            <a:pPr marL="342900" indent="-342900" algn="just">
              <a:lnSpc>
                <a:spcPts val="2800"/>
              </a:lnSpc>
              <a:buFont typeface="Wingdings" panose="05000000000000000000" pitchFamily="2" charset="2"/>
              <a:buChar char=""/>
            </a:pPr>
            <a:endParaRPr lang="en-US" sz="2200" b="1">
              <a:solidFill>
                <a:srgbClr val="0033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endParaRPr lang="en-US" sz="1800">
              <a:effectLst/>
              <a:latin typeface="Times New Roman" panose="02020603050405020304" pitchFamily="18" charset="0"/>
              <a:ea typeface="Times New Roman" panose="02020603050405020304" pitchFamily="18" charset="0"/>
            </a:endParaRPr>
          </a:p>
          <a:p>
            <a:pPr marL="342900" indent="-342900" algn="just">
              <a:lnSpc>
                <a:spcPts val="2800"/>
              </a:lnSpc>
              <a:buFont typeface="Wingdings" panose="05000000000000000000" pitchFamily="2" charset="2"/>
              <a:buChar char=""/>
            </a:pPr>
            <a:endParaRPr lang="en-US" sz="1800">
              <a:effectLst/>
              <a:latin typeface="Times New Roman" panose="02020603050405020304" pitchFamily="18" charset="0"/>
              <a:ea typeface="Times New Roman" panose="02020603050405020304" pitchFamily="18" charset="0"/>
            </a:endParaRPr>
          </a:p>
          <a:p>
            <a:pPr marL="342900" indent="-342900" algn="just">
              <a:lnSpc>
                <a:spcPts val="2800"/>
              </a:lnSpc>
              <a:buFont typeface="Wingdings" panose="05000000000000000000" pitchFamily="2" charset="2"/>
              <a:buChar char=""/>
            </a:pPr>
            <a:endParaRPr lang="en-US" sz="1800">
              <a:effectLst/>
              <a:latin typeface="Times New Roman" panose="02020603050405020304" pitchFamily="18" charset="0"/>
              <a:ea typeface="Times New Roman" panose="02020603050405020304" pitchFamily="18" charset="0"/>
            </a:endParaRPr>
          </a:p>
          <a:p>
            <a:pPr marL="342900" indent="-342900" algn="just">
              <a:lnSpc>
                <a:spcPts val="2800"/>
              </a:lnSpc>
              <a:buFont typeface="Wingdings" panose="05000000000000000000" pitchFamily="2" charset="2"/>
              <a:buChar char=""/>
            </a:pPr>
            <a:endParaRPr lang="en-US" sz="2200" b="1">
              <a:solidFill>
                <a:srgbClr val="0033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endParaRPr lang="en-US" sz="2200" b="1">
              <a:solidFill>
                <a:srgbClr val="0033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endParaRPr lang="en-US" sz="2200" b="1">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9A14EE26-E653-3500-F9EA-D572481662E1}"/>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47D034EA-5700-B731-BA45-FE863F5B569E}"/>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343903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idx="4294967295"/>
          </p:nvPr>
        </p:nvSpPr>
        <p:spPr>
          <a:xfrm>
            <a:off x="-92990" y="26603"/>
            <a:ext cx="9177029" cy="601078"/>
          </a:xfrm>
        </p:spPr>
        <p:txBody>
          <a:bodyPr/>
          <a:lstStyle/>
          <a:p>
            <a:pPr marL="0" marR="0" indent="457200" algn="ctr">
              <a:lnSpc>
                <a:spcPts val="1900"/>
              </a:lnSpc>
            </a:pPr>
            <a:r>
              <a:rPr lang="en-US" sz="2050" b="1">
                <a:solidFill>
                  <a:srgbClr val="000099"/>
                </a:solidFill>
                <a:effectLst/>
                <a:latin typeface="Times New Roman" panose="02020603050405020304" pitchFamily="18" charset="0"/>
                <a:ea typeface="Times New Roman" panose="02020603050405020304" pitchFamily="18" charset="0"/>
              </a:rPr>
              <a:t>MỘT SỐ VẤN ĐỀ VỀ PHÁT TRIỂN DU LỊCH NET ZERO TẠI VIỆT NAM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85F52B8E-74E7-4303-ADFF-680B4E0730E8}"/>
              </a:ext>
            </a:extLst>
          </p:cNvPr>
          <p:cNvSpPr/>
          <p:nvPr/>
        </p:nvSpPr>
        <p:spPr>
          <a:xfrm>
            <a:off x="0" y="705103"/>
            <a:ext cx="9144000" cy="5649752"/>
          </a:xfrm>
          <a:prstGeom prst="rect">
            <a:avLst/>
          </a:prstGeom>
        </p:spPr>
        <p:txBody>
          <a:bodyPr wrap="square">
            <a:spAutoFit/>
          </a:bodyPr>
          <a:lstStyle/>
          <a:p>
            <a:pPr marR="0" lvl="0" algn="ctr">
              <a:lnSpc>
                <a:spcPct val="150000"/>
              </a:lnSpc>
              <a:spcBef>
                <a:spcPts val="0"/>
              </a:spcBef>
            </a:pPr>
            <a:r>
              <a:rPr lang="fr-FR" sz="2400" b="1">
                <a:solidFill>
                  <a:srgbClr val="000099"/>
                </a:solidFill>
                <a:latin typeface="Times New Roman" panose="02020603050405020304" pitchFamily="18" charset="0"/>
                <a:cs typeface="Arial"/>
              </a:rPr>
              <a:t>1. ĐẶT VẤN ĐỀ</a:t>
            </a:r>
            <a:endParaRPr lang="fr-FR" sz="2000" b="1" dirty="0">
              <a:solidFill>
                <a:srgbClr val="0000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r>
              <a:rPr lang="en-US" sz="2200" b="1">
                <a:solidFill>
                  <a:srgbClr val="003399"/>
                </a:solidFill>
                <a:latin typeface="Times New Roman" panose="02020603050405020304" pitchFamily="18" charset="0"/>
                <a:cs typeface="Arial"/>
              </a:rPr>
              <a:t>BĐKH đang trở thành thách thức toàn cầu, đòi hỏi các ngành KT, trong đó có DL, phải hướng tới các mô hình PTBV và giảm phát thải khí nhà kính.  </a:t>
            </a:r>
          </a:p>
          <a:p>
            <a:pPr marL="342900" indent="-342900" algn="just">
              <a:lnSpc>
                <a:spcPts val="2800"/>
              </a:lnSpc>
              <a:buFont typeface="Wingdings" panose="05000000000000000000" pitchFamily="2" charset="2"/>
              <a:buChar char=""/>
            </a:pPr>
            <a:r>
              <a:rPr lang="en-US" sz="2200" b="1">
                <a:solidFill>
                  <a:srgbClr val="003399"/>
                </a:solidFill>
                <a:latin typeface="Times New Roman" panose="02020603050405020304" pitchFamily="18" charset="0"/>
                <a:cs typeface="Arial"/>
              </a:rPr>
              <a:t>"Net Zero Tourism" - DL không phát thải ròng - đã và đang được nhiều quốc gia trên thế giới áp dụng nhằm cân bằng giữa tăng trưởng KT, bảo vệ môi trường và đảm bảo lợi ích cho cộng đồng địa phương.</a:t>
            </a:r>
          </a:p>
          <a:p>
            <a:pPr marL="342900" indent="-342900" algn="just">
              <a:lnSpc>
                <a:spcPts val="2800"/>
              </a:lnSpc>
              <a:buFont typeface="Wingdings" panose="05000000000000000000" pitchFamily="2" charset="2"/>
              <a:buChar char=""/>
            </a:pPr>
            <a:r>
              <a:rPr lang="en-US" sz="2200" b="1">
                <a:solidFill>
                  <a:srgbClr val="003399"/>
                </a:solidFill>
                <a:latin typeface="Times New Roman" panose="02020603050405020304" pitchFamily="18" charset="0"/>
                <a:cs typeface="Arial"/>
              </a:rPr>
              <a:t>Trong bối cảnh Chính phủ Việt Nam cam kết đạt mức phát thải ròng bằng 0 vào năm 2050 tại Hội nghị COP26, việc xây dựng và thực thi các chính sách Net Zero Tourism (NZT) trở thành yêu cầu cấp thiết.</a:t>
            </a:r>
          </a:p>
          <a:p>
            <a:pPr marL="342900" indent="-342900" algn="just">
              <a:lnSpc>
                <a:spcPts val="2800"/>
              </a:lnSpc>
              <a:buFont typeface="Wingdings" panose="05000000000000000000" pitchFamily="2" charset="2"/>
              <a:buChar char=""/>
            </a:pPr>
            <a:r>
              <a:rPr lang="en-US" sz="2200" b="1">
                <a:solidFill>
                  <a:srgbClr val="003399"/>
                </a:solidFill>
                <a:latin typeface="Times New Roman" panose="02020603050405020304" pitchFamily="18" charset="0"/>
                <a:cs typeface="Arial"/>
              </a:rPr>
              <a:t> Bài viết này sẽ bàn về NZT tại Việt Nam qua: Hệ thống hóa một số vấn đề lý luận cơ bản; phân tích những chủ trương, chính sách phát triển NZT; công tác quản lý nhà nước về NZT; những thành tựu đạt được và những rào cản đặt ra; đề xuất một số giải pháp cơ bản nhằm thúc đẩy du lịch Net Zero ở Việt Nam trong thời gian tới.</a:t>
            </a:r>
            <a:endParaRPr lang="en-US" sz="2200" b="1" dirty="0">
              <a:solidFill>
                <a:srgbClr val="003399"/>
              </a:solidFill>
              <a:latin typeface="Times New Roman" panose="02020603050405020304" pitchFamily="18" charset="0"/>
              <a:cs typeface="Arial"/>
            </a:endParaRPr>
          </a:p>
        </p:txBody>
      </p:sp>
      <p:pic>
        <p:nvPicPr>
          <p:cNvPr id="6" name="Picture 1"/>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E0744CAB-F5DE-1047-8BFD-A9943B9BE41A}"/>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767309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D2021-3193-7FBC-E535-29F2E90C0162}"/>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0E532EA-900A-9414-FD60-62B118538700}"/>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AF9BA8B2-D661-4626-E1F0-4F216714A96C}"/>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en-US" sz="2050" b="1">
                <a:solidFill>
                  <a:srgbClr val="000099"/>
                </a:solidFill>
                <a:effectLst/>
                <a:latin typeface="Times New Roman" panose="02020603050405020304" pitchFamily="18" charset="0"/>
                <a:ea typeface="Times New Roman" panose="02020603050405020304" pitchFamily="18" charset="0"/>
              </a:rPr>
              <a:t>MỘT SỐ VẤN ĐỀ VỀ PHÁT TRIỂN DU LỊCH NET ZERO TẠI VIỆT NAM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9B25D7D2-C6A9-B8DE-C010-CB588B6887A8}"/>
              </a:ext>
            </a:extLst>
          </p:cNvPr>
          <p:cNvSpPr/>
          <p:nvPr/>
        </p:nvSpPr>
        <p:spPr>
          <a:xfrm>
            <a:off x="0" y="705103"/>
            <a:ext cx="9144000" cy="2800767"/>
          </a:xfrm>
          <a:prstGeom prst="rect">
            <a:avLst/>
          </a:prstGeom>
        </p:spPr>
        <p:txBody>
          <a:bodyPr wrap="square">
            <a:spAutoFit/>
          </a:bodyPr>
          <a:lstStyle/>
          <a:p>
            <a:pPr marR="0" lvl="0" algn="ctr">
              <a:lnSpc>
                <a:spcPct val="150000"/>
              </a:lnSpc>
              <a:spcBef>
                <a:spcPts val="0"/>
              </a:spcBef>
            </a:pPr>
            <a:r>
              <a:rPr lang="fr-FR" sz="2400" b="1">
                <a:solidFill>
                  <a:srgbClr val="000099"/>
                </a:solidFill>
                <a:latin typeface="Times New Roman" panose="02020603050405020304" pitchFamily="18" charset="0"/>
                <a:cs typeface="Arial"/>
              </a:rPr>
              <a:t>2. PHƯƠNG PHÁP NGHIÊN CỨU</a:t>
            </a:r>
            <a:endParaRPr lang="fr-FR" sz="2000" b="1" dirty="0">
              <a:solidFill>
                <a:srgbClr val="0000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r>
              <a:rPr lang="en-US" sz="2200" b="1">
                <a:solidFill>
                  <a:srgbClr val="003399"/>
                </a:solidFill>
                <a:latin typeface="Times New Roman" panose="02020603050405020304" pitchFamily="18" charset="0"/>
                <a:cs typeface="Arial"/>
              </a:rPr>
              <a:t>Bài viết này sử dụng phương pháp nghiên cứu chính là phương pháp nghiên cứu tài liệu. </a:t>
            </a:r>
            <a:r>
              <a:rPr lang="en-US" sz="1400" b="1">
                <a:solidFill>
                  <a:srgbClr val="003399"/>
                </a:solidFill>
                <a:latin typeface="Times New Roman" panose="02020603050405020304" pitchFamily="18" charset="0"/>
                <a:cs typeface="Arial"/>
              </a:rPr>
              <a:t>Tác giả đã sử dụng các dữ liệu thứ cấp như: Các chính sách, chủ trương, quy định, tài liệu, báo cáo, sách, bài báo khoa học, cơ sở dữ liệu trực tuyến và các nguồn thông tin khác để thu thập dữ liệu và phân tích.  </a:t>
            </a:r>
          </a:p>
          <a:p>
            <a:pPr marL="342900" indent="-342900" algn="just">
              <a:lnSpc>
                <a:spcPts val="2800"/>
              </a:lnSpc>
              <a:buFont typeface="Wingdings" panose="05000000000000000000" pitchFamily="2" charset="2"/>
              <a:buChar char=""/>
            </a:pPr>
            <a:r>
              <a:rPr lang="en-US" sz="2200" b="1">
                <a:solidFill>
                  <a:srgbClr val="003399"/>
                </a:solidFill>
                <a:latin typeface="Times New Roman" panose="02020603050405020304" pitchFamily="18" charset="0"/>
                <a:cs typeface="Arial"/>
              </a:rPr>
              <a:t>Phương pháp nghiên cứu thực tiễn, phương pháp chuyên gia, phương pháp phân tích tổng kết kinh nghiệm</a:t>
            </a:r>
          </a:p>
        </p:txBody>
      </p:sp>
      <p:pic>
        <p:nvPicPr>
          <p:cNvPr id="6" name="Picture 1">
            <a:extLst>
              <a:ext uri="{FF2B5EF4-FFF2-40B4-BE49-F238E27FC236}">
                <a16:creationId xmlns:a16="http://schemas.microsoft.com/office/drawing/2014/main" id="{738AE9E1-A7FE-6067-9BD0-FF3FE03CFB0C}"/>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708F10B7-3591-C043-65C6-B83B3E23795A}"/>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95852557-CBC8-CB6C-3439-21B1F867C6E8}"/>
              </a:ext>
            </a:extLst>
          </p:cNvPr>
          <p:cNvPicPr>
            <a:picLocks noChangeAspect="1"/>
          </p:cNvPicPr>
          <p:nvPr/>
        </p:nvPicPr>
        <p:blipFill>
          <a:blip r:embed="rId7"/>
          <a:stretch>
            <a:fillRect/>
          </a:stretch>
        </p:blipFill>
        <p:spPr>
          <a:xfrm>
            <a:off x="1890795" y="3363133"/>
            <a:ext cx="5337324" cy="3593798"/>
          </a:xfrm>
          <a:prstGeom prst="rect">
            <a:avLst/>
          </a:prstGeom>
        </p:spPr>
      </p:pic>
    </p:spTree>
    <p:extLst>
      <p:ext uri="{BB962C8B-B14F-4D97-AF65-F5344CB8AC3E}">
        <p14:creationId xmlns:p14="http://schemas.microsoft.com/office/powerpoint/2010/main" val="92903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FC09E-A38C-40E6-522B-445F459D20D6}"/>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30E34F6-03A5-2A0C-7D76-5AFD2A6EDD2F}"/>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335D15DB-F979-EA0A-B35B-4B9A3659E42C}"/>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en-US" sz="2050" b="1">
                <a:solidFill>
                  <a:srgbClr val="000099"/>
                </a:solidFill>
                <a:effectLst/>
                <a:latin typeface="Times New Roman" panose="02020603050405020304" pitchFamily="18" charset="0"/>
                <a:ea typeface="Times New Roman" panose="02020603050405020304" pitchFamily="18" charset="0"/>
              </a:rPr>
              <a:t>MỘT SỐ VẤN ĐỀ VỀ PHÁT TRIỂN DU LỊCH NET ZERO TẠI VIỆT NAM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72C2B89F-0A19-326E-30AE-9218CD3849F0}"/>
              </a:ext>
            </a:extLst>
          </p:cNvPr>
          <p:cNvSpPr/>
          <p:nvPr/>
        </p:nvSpPr>
        <p:spPr>
          <a:xfrm>
            <a:off x="0" y="705103"/>
            <a:ext cx="9144000" cy="6275564"/>
          </a:xfrm>
          <a:prstGeom prst="rect">
            <a:avLst/>
          </a:prstGeom>
        </p:spPr>
        <p:txBody>
          <a:bodyPr wrap="square">
            <a:spAutoFit/>
          </a:bodyPr>
          <a:lstStyle/>
          <a:p>
            <a:pPr algn="just">
              <a:lnSpc>
                <a:spcPts val="2800"/>
              </a:lnSpc>
            </a:pPr>
            <a:r>
              <a:rPr lang="fr-FR" sz="2800" b="1">
                <a:solidFill>
                  <a:srgbClr val="003399"/>
                </a:solidFill>
                <a:latin typeface="Times New Roman" panose="02020603050405020304" pitchFamily="18" charset="0"/>
                <a:cs typeface="Arial"/>
              </a:rPr>
              <a:t>	3.</a:t>
            </a:r>
            <a:r>
              <a:rPr lang="en-US" sz="2800" b="1">
                <a:solidFill>
                  <a:srgbClr val="003399"/>
                </a:solidFill>
                <a:latin typeface="Times New Roman" panose="02020603050405020304" pitchFamily="18" charset="0"/>
                <a:cs typeface="Arial"/>
              </a:rPr>
              <a:t> Một số vấn đề lý luận về phát triển Net Zero tourism</a:t>
            </a:r>
          </a:p>
          <a:p>
            <a:pPr algn="just">
              <a:lnSpc>
                <a:spcPts val="2800"/>
              </a:lnSpc>
            </a:pP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i="1">
                <a:solidFill>
                  <a:srgbClr val="003399"/>
                </a:solidFill>
                <a:latin typeface="Times New Roman" panose="02020603050405020304" pitchFamily="18" charset="0"/>
                <a:cs typeface="Arial"/>
              </a:rPr>
              <a:t>3.1. Khái niệm về Net Zero tourism</a:t>
            </a:r>
            <a:endParaRPr lang="en-US" sz="2200" b="1" i="1">
              <a:solidFill>
                <a:srgbClr val="003399"/>
              </a:solidFill>
              <a:latin typeface="Times New Roman" panose="02020603050405020304" pitchFamily="18" charset="0"/>
              <a:cs typeface="Arial"/>
            </a:endParaRPr>
          </a:p>
          <a:p>
            <a:pPr algn="just">
              <a:lnSpc>
                <a:spcPts val="2800"/>
              </a:lnSpc>
            </a:pP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a:solidFill>
                  <a:srgbClr val="003399"/>
                </a:solidFill>
                <a:latin typeface="Times New Roman" panose="02020603050405020304" pitchFamily="18" charset="0"/>
                <a:cs typeface="Arial"/>
              </a:rPr>
              <a:t>Net Zero: </a:t>
            </a:r>
          </a:p>
          <a:p>
            <a:pPr marL="0" marR="0" algn="just">
              <a:lnSpc>
                <a:spcPts val="2400"/>
              </a:lnSpc>
              <a:buNone/>
            </a:pPr>
            <a:r>
              <a:rPr lang="en-US" sz="2400" b="1">
                <a:solidFill>
                  <a:srgbClr val="003399"/>
                </a:solidFill>
                <a:latin typeface="Times New Roman" panose="02020603050405020304" pitchFamily="18" charset="0"/>
                <a:cs typeface="Arial"/>
              </a:rPr>
              <a:t>●Khái niệm "Net Zero" (phát thải ròng bằng 0) được UB Liên chính phủ về Biến đổi Khí hậu (Intergovernmental Panel on Climate Change - IPCC) định nghĩa là trạng thái cân bằng giữa lượng khí nhà kính phát thải vào khí quyển và lượng khí được loại bỏ khỏi khí quyển trong một khoảng thời gian nhất định. Điều này có nghĩa là, trong một khoảng thời gian nhất định, lượng khí thải nhà kính được thải ra môi trường bằng với lượng khí thải được hấp thụ loại bỏ khỏi môi trường.</a:t>
            </a:r>
          </a:p>
          <a:p>
            <a:pPr algn="just">
              <a:lnSpc>
                <a:spcPts val="2400"/>
              </a:lnSpc>
            </a:pPr>
            <a:r>
              <a:rPr lang="en-US" sz="2400" b="1">
                <a:solidFill>
                  <a:srgbClr val="003399"/>
                </a:solidFill>
                <a:latin typeface="Times New Roman" panose="02020603050405020304" pitchFamily="18" charset="0"/>
                <a:cs typeface="Arial"/>
              </a:rPr>
              <a:t>● Theo Liên minh Net Zero Việt Nam (Vietnam Net Zero Alliance - VANZA): Net Zero là trạng thái mà lượng phát thải khí nhà kính vào khí quyển được cân bằng với lượng loại bỏ khí nhà kính ra khỏi bầu khí quyển</a:t>
            </a:r>
            <a:r>
              <a:rPr lang="en-US" sz="2400" b="1" i="1">
                <a:solidFill>
                  <a:srgbClr val="003399"/>
                </a:solidFill>
                <a:latin typeface="Times New Roman" panose="02020603050405020304" pitchFamily="18" charset="0"/>
                <a:cs typeface="Arial"/>
              </a:rPr>
              <a:t>.</a:t>
            </a:r>
          </a:p>
          <a:p>
            <a:pPr marL="342900" indent="-342900" algn="just">
              <a:lnSpc>
                <a:spcPts val="2200"/>
              </a:lnSpc>
              <a:buFont typeface="Wingdings" panose="05000000000000000000" pitchFamily="2" charset="2"/>
              <a:buChar char=""/>
            </a:pPr>
            <a:r>
              <a:rPr lang="en-US" sz="1800" b="1">
                <a:solidFill>
                  <a:srgbClr val="002060"/>
                </a:solidFill>
                <a:effectLst/>
                <a:latin typeface="Times New Roman" panose="02020603050405020304" pitchFamily="18" charset="0"/>
                <a:ea typeface="Times New Roman" panose="02020603050405020304" pitchFamily="18" charset="0"/>
              </a:rPr>
              <a:t>Theo báo cáo của IPCC, để hạn chế sự nóng lên toàn cầu ở mức 1,5°C, lượng phát thải CO₂ do con người gây ra cần giảm khoảng 45% so với mức năm 2010 vào năm 2030, và đạt mức 'Net Zero' khoảng năm 2050</a:t>
            </a:r>
            <a:endParaRPr lang="en-US" sz="2200" b="1">
              <a:solidFill>
                <a:srgbClr val="0033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endParaRPr lang="en-US" sz="2200" b="1" dirty="0">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28D505DC-A020-F889-544E-C9608C789490}"/>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2993605C-B076-143F-C3F9-9539062F3E9B}"/>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4099626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47FCB-B9B4-487E-7F2B-D1CB9BB12B16}"/>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357E256-1E78-2B45-20F4-97C195650EC4}"/>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130E34F6-03A5-2A0C-7D76-5AFD2A6ED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112D2A6C-186E-6539-5029-4AAA50F2BD7C}"/>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en-US" sz="2050" b="1">
                <a:solidFill>
                  <a:srgbClr val="000099"/>
                </a:solidFill>
                <a:effectLst/>
                <a:latin typeface="Times New Roman" panose="02020603050405020304" pitchFamily="18" charset="0"/>
                <a:ea typeface="Times New Roman" panose="02020603050405020304" pitchFamily="18" charset="0"/>
              </a:rPr>
              <a:t>MỘT SỐ VẤN ĐỀ VỀ PHÁT TRIỂN DU LỊCH NET ZERO TẠI VIỆT NAM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FC2065B8-8A6A-C5EC-BFD0-4A006A9549FE}"/>
              </a:ext>
            </a:extLst>
          </p:cNvPr>
          <p:cNvSpPr/>
          <p:nvPr/>
        </p:nvSpPr>
        <p:spPr>
          <a:xfrm>
            <a:off x="0" y="705103"/>
            <a:ext cx="9144000" cy="6096028"/>
          </a:xfrm>
          <a:prstGeom prst="rect">
            <a:avLst/>
          </a:prstGeom>
        </p:spPr>
        <p:txBody>
          <a:bodyPr wrap="square">
            <a:spAutoFit/>
          </a:bodyPr>
          <a:lstStyle/>
          <a:p>
            <a:pPr algn="just">
              <a:lnSpc>
                <a:spcPts val="2800"/>
              </a:lnSpc>
            </a:pPr>
            <a:r>
              <a:rPr lang="fr-FR" sz="2800" b="1">
                <a:solidFill>
                  <a:srgbClr val="003399"/>
                </a:solidFill>
                <a:latin typeface="Times New Roman" panose="02020603050405020304" pitchFamily="18" charset="0"/>
                <a:cs typeface="Arial"/>
              </a:rPr>
              <a:t>	3.</a:t>
            </a:r>
            <a:r>
              <a:rPr lang="en-US" sz="2800" b="1">
                <a:solidFill>
                  <a:srgbClr val="003399"/>
                </a:solidFill>
                <a:latin typeface="Times New Roman" panose="02020603050405020304" pitchFamily="18" charset="0"/>
                <a:cs typeface="Arial"/>
              </a:rPr>
              <a:t> Một số vấn đề lý luận về phát triển Net Zero tourism</a:t>
            </a:r>
          </a:p>
          <a:p>
            <a:pPr algn="just">
              <a:lnSpc>
                <a:spcPts val="2800"/>
              </a:lnSpc>
            </a:pP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i="1">
                <a:solidFill>
                  <a:srgbClr val="003399"/>
                </a:solidFill>
                <a:latin typeface="Times New Roman" panose="02020603050405020304" pitchFamily="18" charset="0"/>
                <a:cs typeface="Arial"/>
              </a:rPr>
              <a:t>3.1. Khái niệm về Net Zero tourism</a:t>
            </a:r>
            <a:endParaRPr lang="en-US" sz="2200" b="1" i="1">
              <a:solidFill>
                <a:srgbClr val="003399"/>
              </a:solidFill>
              <a:latin typeface="Times New Roman" panose="02020603050405020304" pitchFamily="18" charset="0"/>
              <a:cs typeface="Arial"/>
            </a:endParaRPr>
          </a:p>
          <a:p>
            <a:pPr algn="just">
              <a:lnSpc>
                <a:spcPts val="2800"/>
              </a:lnSpc>
            </a:pP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a:solidFill>
                  <a:srgbClr val="003399"/>
                </a:solidFill>
                <a:latin typeface="Times New Roman" panose="02020603050405020304" pitchFamily="18" charset="0"/>
                <a:cs typeface="Arial"/>
              </a:rPr>
              <a:t>Net Zero tourism: </a:t>
            </a:r>
          </a:p>
          <a:p>
            <a:pPr marL="0" marR="0" algn="just">
              <a:lnSpc>
                <a:spcPts val="2400"/>
              </a:lnSpc>
              <a:buNone/>
            </a:pPr>
            <a:r>
              <a:rPr lang="en-US" sz="2400" b="1">
                <a:solidFill>
                  <a:srgbClr val="003399"/>
                </a:solidFill>
                <a:latin typeface="Times New Roman" panose="02020603050405020304" pitchFamily="18" charset="0"/>
                <a:cs typeface="Arial"/>
              </a:rPr>
              <a:t>●Khái niệm “giảm phát thải trong du lịch” đã xuất hiện từ đầu những năm 2010, chủ yếu trong các báo cáo và sáng kiến của một số tổ chức quốc tế về môi trường và DLBV.</a:t>
            </a:r>
          </a:p>
          <a:p>
            <a:pPr marL="342900" indent="-342900" algn="just">
              <a:lnSpc>
                <a:spcPts val="2200"/>
              </a:lnSpc>
              <a:buFont typeface="Wingdings" panose="05000000000000000000" pitchFamily="2" charset="2"/>
              <a:buChar char=""/>
            </a:pPr>
            <a:r>
              <a:rPr lang="en-US" sz="1800" b="1">
                <a:solidFill>
                  <a:srgbClr val="002060"/>
                </a:solidFill>
                <a:effectLst/>
                <a:latin typeface="Times New Roman" panose="02020603050405020304" pitchFamily="18" charset="0"/>
                <a:ea typeface="Times New Roman" panose="02020603050405020304" pitchFamily="18" charset="0"/>
              </a:rPr>
              <a:t>Hội nghị quốc tế về DLBV và khí hậu (Davos, 2007) đã đặt nền móng cho các nỗ lực cắt giảm phát thải trong DL</a:t>
            </a:r>
            <a:endParaRPr lang="en-US" sz="2400" b="1">
              <a:solidFill>
                <a:srgbClr val="003399"/>
              </a:solidFill>
              <a:effectLst/>
              <a:latin typeface="Times New Roman" panose="02020603050405020304" pitchFamily="18" charset="0"/>
              <a:ea typeface="Times New Roman" panose="02020603050405020304" pitchFamily="18" charset="0"/>
              <a:cs typeface="Arial"/>
            </a:endParaRPr>
          </a:p>
          <a:p>
            <a:pPr marL="342900" indent="-342900" algn="just">
              <a:lnSpc>
                <a:spcPts val="2200"/>
              </a:lnSpc>
              <a:buFont typeface="Wingdings" panose="05000000000000000000" pitchFamily="2" charset="2"/>
              <a:buChar char=""/>
            </a:pPr>
            <a:r>
              <a:rPr lang="en-US" sz="1800" b="1">
                <a:solidFill>
                  <a:srgbClr val="002060"/>
                </a:solidFill>
                <a:effectLst/>
                <a:latin typeface="Times New Roman" panose="02020603050405020304" pitchFamily="18" charset="0"/>
                <a:ea typeface="Times New Roman" panose="02020603050405020304" pitchFamily="18" charset="0"/>
              </a:rPr>
              <a:t>Chương trình Môi trường Liên Hợp Quốc (UNEP): “Báo cáo BĐKH và DL: Ứng phó với những thách thức toàn cầu” (2008) do UNEP và UNWTO đồng thực hiện đã nêu rõ DL đóng góp khoảng 5% tổng lượng khí thải CO₂ toàn cầu và nhấn mạnh sự cần thiết phải giảm phát thải trong ngành</a:t>
            </a:r>
          </a:p>
          <a:p>
            <a:pPr marL="342900" indent="-342900" algn="just">
              <a:lnSpc>
                <a:spcPts val="2200"/>
              </a:lnSpc>
              <a:buFont typeface="Wingdings" panose="05000000000000000000" pitchFamily="2" charset="2"/>
              <a:buChar char=""/>
            </a:pPr>
            <a:r>
              <a:rPr lang="en-US" sz="1800" b="1">
                <a:solidFill>
                  <a:srgbClr val="002060"/>
                </a:solidFill>
                <a:effectLst/>
                <a:latin typeface="Times New Roman" panose="02020603050405020304" pitchFamily="18" charset="0"/>
                <a:ea typeface="Times New Roman" panose="02020603050405020304" pitchFamily="18" charset="0"/>
              </a:rPr>
              <a:t>Năm 2010, UNWTO tiếp tục nhấn mạnh vai trò của DLBV trong việc giảm phát thải trong báo cáo “DL và giảm nhẹ BĐKH".</a:t>
            </a:r>
          </a:p>
          <a:p>
            <a:pPr marL="342900" indent="-342900" algn="just">
              <a:lnSpc>
                <a:spcPts val="2200"/>
              </a:lnSpc>
              <a:buFont typeface="Wingdings" panose="05000000000000000000" pitchFamily="2" charset="2"/>
              <a:buChar char=""/>
            </a:pPr>
            <a:r>
              <a:rPr lang="en-US" b="1">
                <a:solidFill>
                  <a:srgbClr val="002060"/>
                </a:solidFill>
                <a:latin typeface="Times New Roman" panose="02020603050405020304" pitchFamily="18" charset="0"/>
                <a:ea typeface="Times New Roman" panose="02020603050405020304" pitchFamily="18" charset="0"/>
              </a:rPr>
              <a:t>UB</a:t>
            </a:r>
            <a:r>
              <a:rPr lang="en-US" sz="1800" b="1">
                <a:solidFill>
                  <a:srgbClr val="002060"/>
                </a:solidFill>
                <a:effectLst/>
                <a:latin typeface="Times New Roman" panose="02020603050405020304" pitchFamily="18" charset="0"/>
                <a:ea typeface="Times New Roman" panose="02020603050405020304" pitchFamily="18" charset="0"/>
              </a:rPr>
              <a:t> Liên chính phủ về Biến đổi Khí hậu (IPCC): Đề cập đến vai trò của ngành DL trong BĐKH từ những năm 2010</a:t>
            </a:r>
            <a:endParaRPr lang="en-US" b="1">
              <a:solidFill>
                <a:srgbClr val="002060"/>
              </a:solidFill>
              <a:latin typeface="Times New Roman" panose="02020603050405020304" pitchFamily="18" charset="0"/>
              <a:ea typeface="Times New Roman" panose="02020603050405020304" pitchFamily="18" charset="0"/>
            </a:endParaRPr>
          </a:p>
          <a:p>
            <a:pPr marL="342900" indent="-342900" algn="just">
              <a:lnSpc>
                <a:spcPts val="2200"/>
              </a:lnSpc>
              <a:buFont typeface="Wingdings" panose="05000000000000000000" pitchFamily="2" charset="2"/>
              <a:buChar char=""/>
            </a:pPr>
            <a:r>
              <a:rPr lang="en-US" sz="1800" b="1">
                <a:solidFill>
                  <a:srgbClr val="002060"/>
                </a:solidFill>
                <a:effectLst/>
                <a:latin typeface="Times New Roman" panose="02020603050405020304" pitchFamily="18" charset="0"/>
                <a:ea typeface="Times New Roman" panose="02020603050405020304" pitchFamily="18" charset="0"/>
              </a:rPr>
              <a:t>Hội đồng Du lịch và Lữ hành Thế giới (WTTC): Đã bắt đầu khuyến khích các DN DL cắt giảm khí thải từ đầu thập kỷ 2010 thông qua các sáng kiến như “Vision 2020”, nhấn mạnh tầm quan trọng của tăng trưởng DLBV</a:t>
            </a:r>
            <a:endParaRPr lang="en-US" sz="2200" b="1">
              <a:solidFill>
                <a:srgbClr val="003399"/>
              </a:solidFill>
              <a:latin typeface="Times New Roman" panose="02020603050405020304" pitchFamily="18" charset="0"/>
              <a:cs typeface="Arial"/>
            </a:endParaRPr>
          </a:p>
          <a:p>
            <a:pPr marL="342900" indent="-342900" algn="just">
              <a:lnSpc>
                <a:spcPts val="2800"/>
              </a:lnSpc>
              <a:buFont typeface="Wingdings" panose="05000000000000000000" pitchFamily="2" charset="2"/>
              <a:buChar char=""/>
            </a:pPr>
            <a:endParaRPr lang="en-US" sz="2200" b="1" dirty="0">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41870666-BB38-F9FD-6CDF-6C7C93ACC8F6}"/>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59F7C052-FAA7-0725-7364-979DC71F0F17}"/>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118126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5DDEF-9EA7-4E49-403A-81D8003F1852}"/>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3AFA75C-C061-29CE-9A5E-880BFCC836E8}"/>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3357E256-1E78-2B45-20F4-97C195650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9FD72F7D-D7A3-D595-1AF3-41648A0F49F3}"/>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fr-FR" sz="2600" b="1">
                <a:solidFill>
                  <a:srgbClr val="003399"/>
                </a:solidFill>
                <a:latin typeface="Times New Roman" panose="02020603050405020304" pitchFamily="18" charset="0"/>
                <a:cs typeface="Arial"/>
              </a:rPr>
              <a:t>3.</a:t>
            </a:r>
            <a:r>
              <a:rPr lang="en-US" sz="2600" b="1">
                <a:solidFill>
                  <a:srgbClr val="003399"/>
                </a:solidFill>
                <a:latin typeface="Times New Roman" panose="02020603050405020304" pitchFamily="18" charset="0"/>
                <a:cs typeface="Arial"/>
              </a:rPr>
              <a:t> Một số vấn đề lý luận về phát triển Net Zero tourism</a:t>
            </a:r>
            <a:endParaRPr lang="en-US" sz="260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0FD411D4-354E-8ECE-50E6-1DA15CB4DA8E}"/>
              </a:ext>
            </a:extLst>
          </p:cNvPr>
          <p:cNvSpPr/>
          <p:nvPr/>
        </p:nvSpPr>
        <p:spPr>
          <a:xfrm>
            <a:off x="0" y="705103"/>
            <a:ext cx="9144000" cy="4890570"/>
          </a:xfrm>
          <a:prstGeom prst="rect">
            <a:avLst/>
          </a:prstGeom>
        </p:spPr>
        <p:txBody>
          <a:bodyPr wrap="square">
            <a:spAutoFit/>
          </a:bodyPr>
          <a:lstStyle/>
          <a:p>
            <a:pPr algn="just">
              <a:lnSpc>
                <a:spcPts val="2800"/>
              </a:lnSpc>
            </a:pPr>
            <a:r>
              <a:rPr lang="fr-FR" sz="2800" b="1">
                <a:solidFill>
                  <a:srgbClr val="003399"/>
                </a:solidFill>
                <a:latin typeface="Times New Roman" panose="02020603050405020304" pitchFamily="18" charset="0"/>
                <a:cs typeface="Arial"/>
              </a:rPr>
              <a:t>	</a:t>
            </a: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i="1">
                <a:solidFill>
                  <a:srgbClr val="003399"/>
                </a:solidFill>
                <a:latin typeface="Times New Roman" panose="02020603050405020304" pitchFamily="18" charset="0"/>
                <a:cs typeface="Arial"/>
              </a:rPr>
              <a:t>3.1. Khái niệm về Net Zero tourism</a:t>
            </a:r>
            <a:endParaRPr lang="en-US" sz="2200" b="1" i="1">
              <a:solidFill>
                <a:srgbClr val="003399"/>
              </a:solidFill>
              <a:latin typeface="Times New Roman" panose="02020603050405020304" pitchFamily="18" charset="0"/>
              <a:cs typeface="Arial"/>
            </a:endParaRPr>
          </a:p>
          <a:p>
            <a:pPr algn="just">
              <a:lnSpc>
                <a:spcPts val="2800"/>
              </a:lnSpc>
            </a:pP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a:solidFill>
                  <a:srgbClr val="003399"/>
                </a:solidFill>
                <a:latin typeface="Times New Roman" panose="02020603050405020304" pitchFamily="18" charset="0"/>
                <a:cs typeface="Arial"/>
              </a:rPr>
              <a:t>Net Zero tourism: </a:t>
            </a:r>
          </a:p>
          <a:p>
            <a:pPr marL="0" marR="0" algn="just">
              <a:lnSpc>
                <a:spcPts val="2400"/>
              </a:lnSpc>
              <a:buNone/>
            </a:pPr>
            <a:r>
              <a:rPr lang="en-US" sz="2400" b="1">
                <a:solidFill>
                  <a:srgbClr val="003399"/>
                </a:solidFill>
                <a:latin typeface="Times New Roman" panose="02020603050405020304" pitchFamily="18" charset="0"/>
                <a:cs typeface="Arial"/>
              </a:rPr>
              <a:t>●Khái niệm Net Zero Tourism bắt đầu được đề cập nhiều từ khoảng năm 2021, khi Hội nghị Thượng đỉnh về Biến đổi Khí hậu của Liên Hợp Quốc (COP26) diễn ra tại Glasgow. </a:t>
            </a:r>
          </a:p>
          <a:p>
            <a:pPr marL="342900" indent="-342900" algn="just">
              <a:lnSpc>
                <a:spcPts val="2200"/>
              </a:lnSpc>
              <a:buFont typeface="Wingdings" panose="05000000000000000000" pitchFamily="2" charset="2"/>
              <a:buChar char=""/>
            </a:pPr>
            <a:r>
              <a:rPr lang="en-US" sz="2200" b="1">
                <a:solidFill>
                  <a:srgbClr val="002060"/>
                </a:solidFill>
                <a:latin typeface="Times New Roman" panose="02020603050405020304" pitchFamily="18" charset="0"/>
              </a:rPr>
              <a:t>Ngành DL toàn cầu đã cam kết mạnh mẽ hơn trong việc giảm phát thải khí nhà kính. Hội đồng DLvà LH Thế giới (WTTC) đã công bố lộ trình Net Zero cho ngành DL, nhằm hướng các DN DL trên toàn thế giới đến mục tiêu phát thải ròng bằng 0 vào năm 2050</a:t>
            </a:r>
          </a:p>
          <a:p>
            <a:pPr marL="342900" indent="-342900" algn="just">
              <a:lnSpc>
                <a:spcPts val="2200"/>
              </a:lnSpc>
              <a:buFont typeface="Wingdings" panose="05000000000000000000" pitchFamily="2" charset="2"/>
              <a:buChar char=""/>
            </a:pPr>
            <a:r>
              <a:rPr lang="en-US" sz="2200" b="1">
                <a:solidFill>
                  <a:srgbClr val="002060"/>
                </a:solidFill>
                <a:latin typeface="Times New Roman" panose="02020603050405020304" pitchFamily="18" charset="0"/>
              </a:rPr>
              <a:t>Net Zero Tourism” là khái niệm liên quan đến việc tổ chức các chuyến DL mà trong đó mọi hoạt động từ vận chuyển, lưu trú, ăn uống và các hoạt động khác đều được thực hiện với mục tiêu giảm thiểu tối đa lượng khí thải carbon đưa ra môi trường. Mục tiêu cuối cùng của NZT là thúc đẩy DL bền vững, giảm ảnh hưởng tiêu cực lên môi trường và hỗ trợ trong cuộc chiến chống BĐKH</a:t>
            </a:r>
          </a:p>
          <a:p>
            <a:pPr marL="342900" indent="-342900" algn="just">
              <a:lnSpc>
                <a:spcPts val="2800"/>
              </a:lnSpc>
              <a:buFont typeface="Wingdings" panose="05000000000000000000" pitchFamily="2" charset="2"/>
              <a:buChar char=""/>
            </a:pPr>
            <a:endParaRPr lang="en-US" sz="2200" b="1" dirty="0">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21CCA968-10E0-77A6-213C-DA8497CD0268}"/>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BAA36D04-B09D-2AF2-F182-F77252E45820}"/>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8500E6F9-FAE9-F3EC-F942-3EE4115C38F7}"/>
              </a:ext>
            </a:extLst>
          </p:cNvPr>
          <p:cNvPicPr>
            <a:picLocks noChangeAspect="1"/>
          </p:cNvPicPr>
          <p:nvPr/>
        </p:nvPicPr>
        <p:blipFill>
          <a:blip r:embed="rId7"/>
          <a:stretch>
            <a:fillRect/>
          </a:stretch>
        </p:blipFill>
        <p:spPr>
          <a:xfrm>
            <a:off x="6176075" y="4812022"/>
            <a:ext cx="3025986" cy="2018856"/>
          </a:xfrm>
          <a:prstGeom prst="rect">
            <a:avLst/>
          </a:prstGeom>
        </p:spPr>
      </p:pic>
    </p:spTree>
    <p:extLst>
      <p:ext uri="{BB962C8B-B14F-4D97-AF65-F5344CB8AC3E}">
        <p14:creationId xmlns:p14="http://schemas.microsoft.com/office/powerpoint/2010/main" val="80358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7351-6A2C-BD93-30FF-EA3D3EB10C67}"/>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366B37B-E314-3298-185D-C0746BF14C2F}"/>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93AFA75C-C061-29CE-9A5E-880BFCC83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FD61525-40D1-DF68-B9CD-0ADE6B5168E2}"/>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fr-FR" sz="2400" b="1">
                <a:solidFill>
                  <a:srgbClr val="003399"/>
                </a:solidFill>
                <a:latin typeface="Times New Roman" panose="02020603050405020304" pitchFamily="18" charset="0"/>
                <a:cs typeface="Arial"/>
              </a:rPr>
              <a:t>3.</a:t>
            </a:r>
            <a:r>
              <a:rPr lang="en-US" sz="2400" b="1">
                <a:solidFill>
                  <a:srgbClr val="003399"/>
                </a:solidFill>
                <a:latin typeface="Times New Roman" panose="02020603050405020304" pitchFamily="18" charset="0"/>
                <a:cs typeface="Arial"/>
              </a:rPr>
              <a:t> Một số vấn đề lý luận về phát triển Net Zero tourism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AC88CCCC-46F8-7773-E01B-9B525A488B7A}"/>
              </a:ext>
            </a:extLst>
          </p:cNvPr>
          <p:cNvSpPr/>
          <p:nvPr/>
        </p:nvSpPr>
        <p:spPr>
          <a:xfrm>
            <a:off x="0" y="705103"/>
            <a:ext cx="9144000" cy="3888244"/>
          </a:xfrm>
          <a:prstGeom prst="rect">
            <a:avLst/>
          </a:prstGeom>
        </p:spPr>
        <p:txBody>
          <a:bodyPr wrap="square">
            <a:spAutoFit/>
          </a:bodyPr>
          <a:lstStyle/>
          <a:p>
            <a:pPr algn="just">
              <a:lnSpc>
                <a:spcPts val="2800"/>
              </a:lnSpc>
            </a:pPr>
            <a:r>
              <a:rPr lang="fr-FR" sz="2800" b="1">
                <a:solidFill>
                  <a:srgbClr val="003399"/>
                </a:solidFill>
                <a:latin typeface="Times New Roman" panose="02020603050405020304" pitchFamily="18" charset="0"/>
                <a:cs typeface="Arial"/>
              </a:rPr>
              <a:t>	</a:t>
            </a:r>
            <a:r>
              <a:rPr lang="en-US" sz="2400" b="1" i="1">
                <a:solidFill>
                  <a:srgbClr val="002060"/>
                </a:solidFill>
                <a:effectLst/>
                <a:latin typeface="Times New Roman" panose="02020603050405020304" pitchFamily="18" charset="0"/>
                <a:ea typeface="Times New Roman" panose="02020603050405020304" pitchFamily="18" charset="0"/>
              </a:rPr>
              <a:t>	</a:t>
            </a:r>
            <a:r>
              <a:rPr lang="en-US" sz="2700" b="1" i="1">
                <a:solidFill>
                  <a:srgbClr val="003399"/>
                </a:solidFill>
                <a:latin typeface="Times New Roman" panose="02020603050405020304" pitchFamily="18" charset="0"/>
                <a:cs typeface="Arial"/>
              </a:rPr>
              <a:t>3.1. Khái niệm về Net Zero tourism</a:t>
            </a:r>
          </a:p>
          <a:p>
            <a:pPr algn="just">
              <a:lnSpc>
                <a:spcPts val="2800"/>
              </a:lnSpc>
            </a:pPr>
            <a:r>
              <a:rPr lang="en-US" sz="2400" b="1" i="1">
                <a:solidFill>
                  <a:srgbClr val="002060"/>
                </a:solidFill>
                <a:effectLst/>
                <a:latin typeface="Times New Roman" panose="02020603050405020304" pitchFamily="18" charset="0"/>
                <a:ea typeface="Times New Roman" panose="02020603050405020304" pitchFamily="18" charset="0"/>
              </a:rPr>
              <a:t>		</a:t>
            </a:r>
            <a:r>
              <a:rPr lang="en-US" sz="2400" b="1">
                <a:solidFill>
                  <a:srgbClr val="003399"/>
                </a:solidFill>
                <a:latin typeface="Times New Roman" panose="02020603050405020304" pitchFamily="18" charset="0"/>
                <a:cs typeface="Arial"/>
              </a:rPr>
              <a:t>Net Zero tourism: </a:t>
            </a:r>
          </a:p>
          <a:p>
            <a:pPr marL="0" marR="0" algn="just">
              <a:lnSpc>
                <a:spcPts val="2400"/>
              </a:lnSpc>
              <a:buNone/>
            </a:pPr>
            <a:r>
              <a:rPr lang="en-US" sz="2400" b="1">
                <a:solidFill>
                  <a:srgbClr val="003399"/>
                </a:solidFill>
                <a:latin typeface="Times New Roman" panose="02020603050405020304" pitchFamily="18" charset="0"/>
                <a:cs typeface="Arial"/>
              </a:rPr>
              <a:t>●Cục DL Quốc gia Việt Nam (2024), du lịch “Net Zero” được hiểu là hình thức DL không gây tổn hại đến môi trường trong quá trình vận hành, với mục tiêu giảm thiểu hoặc loại bỏ hoàn toàn lượng khí thải carbon và các tác động tiêu cực khác từ các hoạt động DL. </a:t>
            </a:r>
          </a:p>
          <a:p>
            <a:pPr marL="0" marR="0" algn="just">
              <a:lnSpc>
                <a:spcPts val="2400"/>
              </a:lnSpc>
              <a:buNone/>
            </a:pPr>
            <a:r>
              <a:rPr lang="en-US" sz="2400" b="1">
                <a:solidFill>
                  <a:srgbClr val="003399"/>
                </a:solidFill>
                <a:latin typeface="Times New Roman" panose="02020603050405020304" pitchFamily="18" charset="0"/>
                <a:cs typeface="Arial"/>
              </a:rPr>
              <a:t>●</a:t>
            </a:r>
            <a:r>
              <a:rPr lang="en-US" sz="2400" b="1" i="1">
                <a:solidFill>
                  <a:srgbClr val="003399"/>
                </a:solidFill>
                <a:latin typeface="Times New Roman" panose="02020603050405020304" pitchFamily="18" charset="0"/>
                <a:cs typeface="Arial"/>
              </a:rPr>
              <a:t>Du lịch Net Zero là mô hình phát triển DL được xây dựng với chiến lược tổng thể nhằm giảm phát thải khí nhà kính cùng những tác động tiêu cực đến môi trường từ các hoạt động trong ngành DL. Qua đó, đóng góp tích cực vào nỗ lực chung của thế giới về chống BĐKH, bảo tồn, khôi phục sự nguyên vẹn của thiên nhiên và thúc đẩy phát triển DLBV</a:t>
            </a:r>
            <a:endParaRPr lang="en-US" sz="2400" b="1" i="1" dirty="0">
              <a:solidFill>
                <a:srgbClr val="003399"/>
              </a:solidFill>
              <a:latin typeface="Times New Roman" panose="02020603050405020304" pitchFamily="18" charset="0"/>
              <a:cs typeface="Arial"/>
            </a:endParaRPr>
          </a:p>
        </p:txBody>
      </p:sp>
      <p:pic>
        <p:nvPicPr>
          <p:cNvPr id="6" name="Picture 1">
            <a:extLst>
              <a:ext uri="{FF2B5EF4-FFF2-40B4-BE49-F238E27FC236}">
                <a16:creationId xmlns:a16="http://schemas.microsoft.com/office/drawing/2014/main" id="{72FD69DC-7325-F41F-76B0-F5AD6FA772EE}"/>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2E4D2F0A-B31D-171F-BF23-2D899E70A01B}"/>
              </a:ext>
            </a:extLst>
          </p:cNvPr>
          <p:cNvPicPr>
            <a:picLocks noChangeAspect="1"/>
          </p:cNvPicPr>
          <p:nvPr/>
        </p:nvPicPr>
        <p:blipFill>
          <a:blip r:embed="rId6"/>
          <a:stretch>
            <a:fillRect/>
          </a:stretch>
        </p:blipFill>
        <p:spPr>
          <a:xfrm>
            <a:off x="8477574" y="6322758"/>
            <a:ext cx="606466" cy="508120"/>
          </a:xfrm>
          <a:prstGeom prst="rect">
            <a:avLst/>
          </a:prstGeom>
        </p:spPr>
      </p:pic>
      <p:pic>
        <p:nvPicPr>
          <p:cNvPr id="7" name="Picture 6">
            <a:extLst>
              <a:ext uri="{FF2B5EF4-FFF2-40B4-BE49-F238E27FC236}">
                <a16:creationId xmlns:a16="http://schemas.microsoft.com/office/drawing/2014/main" id="{53E42E37-4CBF-FB0E-88DC-69474D87042F}"/>
              </a:ext>
            </a:extLst>
          </p:cNvPr>
          <p:cNvPicPr>
            <a:picLocks noChangeAspect="1"/>
          </p:cNvPicPr>
          <p:nvPr/>
        </p:nvPicPr>
        <p:blipFill>
          <a:blip r:embed="rId7"/>
          <a:stretch>
            <a:fillRect/>
          </a:stretch>
        </p:blipFill>
        <p:spPr>
          <a:xfrm>
            <a:off x="3255224" y="4153546"/>
            <a:ext cx="4958877" cy="2758228"/>
          </a:xfrm>
          <a:prstGeom prst="rect">
            <a:avLst/>
          </a:prstGeom>
        </p:spPr>
      </p:pic>
    </p:spTree>
    <p:extLst>
      <p:ext uri="{BB962C8B-B14F-4D97-AF65-F5344CB8AC3E}">
        <p14:creationId xmlns:p14="http://schemas.microsoft.com/office/powerpoint/2010/main" val="3295502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DA41-911B-3DE4-5376-807DE9F568F6}"/>
            </a:ext>
          </a:extLst>
        </p:cNvPr>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5A07BE-4AD4-ED43-14E7-0AC97E056E9D}"/>
              </a:ext>
            </a:extLst>
          </p:cNvPr>
          <p:cNvGraphicFramePr>
            <a:graphicFrameLocks noChangeAspect="1"/>
          </p:cNvGraphicFramePr>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3" name="Object 2" hidden="1">
                        <a:extLst>
                          <a:ext uri="{FF2B5EF4-FFF2-40B4-BE49-F238E27FC236}">
                            <a16:creationId xmlns:a16="http://schemas.microsoft.com/office/drawing/2014/main" id="{4366B37B-E314-3298-185D-C0746BF14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9BAE2A09-BB45-D92A-EB49-A338A185A97B}"/>
              </a:ext>
            </a:extLst>
          </p:cNvPr>
          <p:cNvSpPr>
            <a:spLocks noGrp="1"/>
          </p:cNvSpPr>
          <p:nvPr>
            <p:ph type="title" idx="4294967295"/>
          </p:nvPr>
        </p:nvSpPr>
        <p:spPr>
          <a:xfrm>
            <a:off x="-92990" y="26603"/>
            <a:ext cx="9177029" cy="601078"/>
          </a:xfrm>
        </p:spPr>
        <p:txBody>
          <a:bodyPr/>
          <a:lstStyle/>
          <a:p>
            <a:pPr marL="0" marR="0" indent="457200" algn="ctr">
              <a:lnSpc>
                <a:spcPts val="1900"/>
              </a:lnSpc>
            </a:pPr>
            <a:r>
              <a:rPr lang="fr-FR" sz="2400" b="1">
                <a:solidFill>
                  <a:srgbClr val="003399"/>
                </a:solidFill>
                <a:latin typeface="Times New Roman" panose="02020603050405020304" pitchFamily="18" charset="0"/>
                <a:cs typeface="Arial"/>
              </a:rPr>
              <a:t>3.</a:t>
            </a:r>
            <a:r>
              <a:rPr lang="en-US" sz="2400" b="1">
                <a:solidFill>
                  <a:srgbClr val="003399"/>
                </a:solidFill>
                <a:latin typeface="Times New Roman" panose="02020603050405020304" pitchFamily="18" charset="0"/>
                <a:cs typeface="Arial"/>
              </a:rPr>
              <a:t> Một số vấn đề lý luận về phát triển Net Zero tourism</a:t>
            </a:r>
            <a:endParaRPr lang="en-US" sz="2050">
              <a:solidFill>
                <a:srgbClr val="000099"/>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1555BDE1-0663-8FB0-93DC-97334EEF6100}"/>
              </a:ext>
            </a:extLst>
          </p:cNvPr>
          <p:cNvSpPr/>
          <p:nvPr/>
        </p:nvSpPr>
        <p:spPr>
          <a:xfrm>
            <a:off x="0" y="838600"/>
            <a:ext cx="9144000" cy="5525102"/>
          </a:xfrm>
          <a:prstGeom prst="rect">
            <a:avLst/>
          </a:prstGeom>
        </p:spPr>
        <p:txBody>
          <a:bodyPr wrap="square">
            <a:spAutoFit/>
          </a:bodyPr>
          <a:lstStyle/>
          <a:p>
            <a:pPr marL="0" marR="0" algn="just">
              <a:lnSpc>
                <a:spcPts val="1900"/>
              </a:lnSpc>
            </a:pPr>
            <a:r>
              <a:rPr lang="fr-FR" sz="2700" b="1">
                <a:solidFill>
                  <a:srgbClr val="003399"/>
                </a:solidFill>
                <a:latin typeface="Times New Roman" panose="02020603050405020304" pitchFamily="18" charset="0"/>
                <a:cs typeface="Arial"/>
              </a:rPr>
              <a:t>	</a:t>
            </a:r>
            <a:r>
              <a:rPr lang="en-US" sz="2700" b="1" i="1">
                <a:solidFill>
                  <a:srgbClr val="002060"/>
                </a:solidFill>
                <a:effectLst/>
                <a:latin typeface="Times New Roman" panose="02020603050405020304" pitchFamily="18" charset="0"/>
                <a:ea typeface="Times New Roman" panose="02020603050405020304" pitchFamily="18" charset="0"/>
              </a:rPr>
              <a:t>	</a:t>
            </a:r>
            <a:endParaRPr lang="en-US" sz="2700" b="1" i="1">
              <a:solidFill>
                <a:srgbClr val="003399"/>
              </a:solidFill>
              <a:latin typeface="Times New Roman" panose="02020603050405020304" pitchFamily="18" charset="0"/>
              <a:cs typeface="Arial"/>
            </a:endParaRPr>
          </a:p>
          <a:p>
            <a:pPr algn="just">
              <a:lnSpc>
                <a:spcPts val="1900"/>
              </a:lnSpc>
            </a:pPr>
            <a:r>
              <a:rPr lang="en-US" sz="2700" b="1" i="1">
                <a:solidFill>
                  <a:srgbClr val="003399"/>
                </a:solidFill>
                <a:latin typeface="Times New Roman" panose="02020603050405020304" pitchFamily="18" charset="0"/>
                <a:cs typeface="Arial"/>
              </a:rPr>
              <a:t>3.2. Lợi ích của việc phát triển du lịch Net Zero</a:t>
            </a:r>
          </a:p>
          <a:p>
            <a:pPr algn="just">
              <a:lnSpc>
                <a:spcPts val="1900"/>
              </a:lnSpc>
            </a:pPr>
            <a:endParaRPr lang="en-US" sz="2700" b="1" i="1">
              <a:solidFill>
                <a:srgbClr val="003399"/>
              </a:solidFill>
              <a:latin typeface="Times New Roman" panose="02020603050405020304" pitchFamily="18" charset="0"/>
              <a:cs typeface="Arial"/>
            </a:endParaRPr>
          </a:p>
          <a:p>
            <a:pPr algn="just">
              <a:lnSpc>
                <a:spcPts val="2800"/>
              </a:lnSpc>
            </a:pPr>
            <a:r>
              <a:rPr lang="en-US" sz="2600" b="1">
                <a:solidFill>
                  <a:srgbClr val="003399"/>
                </a:solidFill>
                <a:latin typeface="Times New Roman" panose="02020603050405020304" pitchFamily="18" charset="0"/>
                <a:cs typeface="Arial"/>
              </a:rPr>
              <a:t>●</a:t>
            </a:r>
            <a:r>
              <a:rPr lang="en-US" sz="2600" b="1" i="1" spc="-20">
                <a:solidFill>
                  <a:srgbClr val="002060"/>
                </a:solidFill>
                <a:latin typeface="Times New Roman" panose="02020603050405020304" pitchFamily="18" charset="0"/>
                <a:cs typeface="Arial"/>
              </a:rPr>
              <a:t> </a:t>
            </a:r>
            <a:r>
              <a:rPr lang="en-US" sz="2600" b="1">
                <a:solidFill>
                  <a:srgbClr val="003399"/>
                </a:solidFill>
                <a:latin typeface="Times New Roman" panose="02020603050405020304" pitchFamily="18" charset="0"/>
                <a:cs typeface="Arial"/>
              </a:rPr>
              <a:t>3.2.1. Lợi ích về môi trường</a:t>
            </a:r>
          </a:p>
          <a:p>
            <a:pPr marL="0" marR="0" indent="334645" algn="just">
              <a:lnSpc>
                <a:spcPts val="1900"/>
              </a:lnSpc>
              <a:buNone/>
              <a:tabLst>
                <a:tab pos="457200" algn="l"/>
              </a:tabLst>
            </a:pPr>
            <a:r>
              <a:rPr lang="en-US" sz="2300" b="1" spc="-20">
                <a:solidFill>
                  <a:srgbClr val="002060"/>
                </a:solidFill>
                <a:latin typeface="Times New Roman" panose="02020603050405020304" pitchFamily="18" charset="0"/>
              </a:rPr>
              <a:t>Giảm phát thải khí nhà kính (GHG); Bảo tồn tài nguyên thiên nhiên; Giảm ô nhiễm và chất thải; Hỗ trợ phục hồi hệ sinh thái</a:t>
            </a:r>
          </a:p>
          <a:p>
            <a:pPr algn="just">
              <a:lnSpc>
                <a:spcPts val="2400"/>
              </a:lnSpc>
            </a:pPr>
            <a:r>
              <a:rPr lang="en-US" sz="2600" b="1">
                <a:solidFill>
                  <a:srgbClr val="003399"/>
                </a:solidFill>
                <a:latin typeface="Times New Roman" panose="02020603050405020304" pitchFamily="18" charset="0"/>
                <a:cs typeface="Arial"/>
              </a:rPr>
              <a:t>● 3.2.2. Lợi ích về kinh tế</a:t>
            </a:r>
          </a:p>
          <a:p>
            <a:pPr marL="0" marR="0" indent="334645" algn="just">
              <a:lnSpc>
                <a:spcPts val="1900"/>
              </a:lnSpc>
              <a:buNone/>
              <a:tabLst>
                <a:tab pos="457200" algn="l"/>
              </a:tabLst>
            </a:pPr>
            <a:r>
              <a:rPr lang="en-US" sz="2300" b="1" spc="-20">
                <a:solidFill>
                  <a:srgbClr val="002060"/>
                </a:solidFill>
                <a:latin typeface="Times New Roman" panose="02020603050405020304" pitchFamily="18" charset="0"/>
              </a:rPr>
              <a:t>Thúc đẩy nền KT xanh; Tiết kiệm chi phí dài hạn; Tạo ra việc làm xanh; Tăng khả năng cạnh tranh của điểm đến; Tạo ra cơ hội phát triển KT bền vững.</a:t>
            </a:r>
          </a:p>
          <a:p>
            <a:pPr algn="just">
              <a:lnSpc>
                <a:spcPts val="2400"/>
              </a:lnSpc>
            </a:pPr>
            <a:r>
              <a:rPr lang="en-US" sz="2600" b="1">
                <a:solidFill>
                  <a:srgbClr val="003399"/>
                </a:solidFill>
                <a:latin typeface="Times New Roman" panose="02020603050405020304" pitchFamily="18" charset="0"/>
                <a:cs typeface="Arial"/>
              </a:rPr>
              <a:t>● 3.2.3. Lợi ích xã hội và văn hóa</a:t>
            </a:r>
          </a:p>
          <a:p>
            <a:pPr indent="334645" algn="just">
              <a:lnSpc>
                <a:spcPts val="1900"/>
              </a:lnSpc>
              <a:tabLst>
                <a:tab pos="457200" algn="l"/>
              </a:tabLst>
            </a:pPr>
            <a:r>
              <a:rPr lang="en-US" sz="2300" b="1" spc="-20">
                <a:solidFill>
                  <a:srgbClr val="002060"/>
                </a:solidFill>
                <a:latin typeface="Times New Roman" panose="02020603050405020304" pitchFamily="18" charset="0"/>
              </a:rPr>
              <a:t>Cải thiện chất lượng cuộc sống của cộng đồng địa phương; Bảo vệ bản sắc văn hóa; Nâng cao nhận thức về bảo vệ môi trường</a:t>
            </a:r>
          </a:p>
          <a:p>
            <a:pPr marR="0" algn="just">
              <a:lnSpc>
                <a:spcPts val="2400"/>
              </a:lnSpc>
              <a:buNone/>
            </a:pPr>
            <a:r>
              <a:rPr lang="en-US" sz="2600" b="1">
                <a:solidFill>
                  <a:srgbClr val="003399"/>
                </a:solidFill>
                <a:latin typeface="Times New Roman" panose="02020603050405020304" pitchFamily="18" charset="0"/>
                <a:cs typeface="Arial"/>
              </a:rPr>
              <a:t>● 3.2.4. Lợi ích chính sách và quản lý</a:t>
            </a:r>
          </a:p>
          <a:p>
            <a:pPr marR="0" indent="334645" algn="just">
              <a:lnSpc>
                <a:spcPts val="1900"/>
              </a:lnSpc>
              <a:buFontTx/>
              <a:buChar char="-"/>
              <a:tabLst>
                <a:tab pos="457200" algn="l"/>
              </a:tabLst>
            </a:pPr>
            <a:r>
              <a:rPr lang="en-US" sz="2300" b="1" spc="-20">
                <a:solidFill>
                  <a:srgbClr val="002060"/>
                </a:solidFill>
                <a:latin typeface="Times New Roman" panose="02020603050405020304" pitchFamily="18" charset="0"/>
              </a:rPr>
              <a:t>Đáp ứng cam kết quốc tế về khí hậu; Thúc đẩy đổi mới và chuyển đổi số; Tạo động lực cho DN và chính quyền địa phương; </a:t>
            </a:r>
          </a:p>
          <a:p>
            <a:pPr marR="0" indent="334645" algn="just">
              <a:lnSpc>
                <a:spcPts val="1900"/>
              </a:lnSpc>
              <a:buFontTx/>
              <a:buChar char="-"/>
              <a:tabLst>
                <a:tab pos="457200" algn="l"/>
              </a:tabLst>
            </a:pPr>
            <a:r>
              <a:rPr lang="en-US" sz="2300" b="1" spc="-20">
                <a:solidFill>
                  <a:srgbClr val="002060"/>
                </a:solidFill>
                <a:latin typeface="Times New Roman" panose="02020603050405020304" pitchFamily="18" charset="0"/>
              </a:rPr>
              <a:t>Đối với nhà quản lý DL: NZT Giúp tăng tính hiệu quả, hiện đại hóa công tác quản lý; đảm bảo tính liên thông, đồng bộ trong công tác quản lý; tăng cường năng lực cạnh tranh của ngành DL, tăng nguồn thu từ DL; giúp giảm thiểu tác động tiêu cực đến môi trường và văn hóa địa phương; hoàn thiện hệ thống hạ tầng công nghệ…</a:t>
            </a:r>
          </a:p>
        </p:txBody>
      </p:sp>
      <p:pic>
        <p:nvPicPr>
          <p:cNvPr id="6" name="Picture 1">
            <a:extLst>
              <a:ext uri="{FF2B5EF4-FFF2-40B4-BE49-F238E27FC236}">
                <a16:creationId xmlns:a16="http://schemas.microsoft.com/office/drawing/2014/main" id="{3FF17A60-E907-8960-F8FA-6C05F509F25B}"/>
              </a:ext>
            </a:extLst>
          </p:cNvPr>
          <p:cNvPicPr>
            <a:picLocks noChangeAspect="1"/>
          </p:cNvPicPr>
          <p:nvPr/>
        </p:nvPicPr>
        <p:blipFill>
          <a:blip r:embed="rId5"/>
          <a:srcRect/>
          <a:stretch>
            <a:fillRect/>
          </a:stretch>
        </p:blipFill>
        <p:spPr bwMode="auto">
          <a:xfrm>
            <a:off x="2086" y="6187830"/>
            <a:ext cx="966558" cy="643567"/>
          </a:xfrm>
          <a:prstGeom prst="rect">
            <a:avLst/>
          </a:prstGeom>
          <a:noFill/>
          <a:ln w="9525">
            <a:noFill/>
            <a:miter lim="800000"/>
            <a:headEnd/>
            <a:tailEnd/>
          </a:ln>
        </p:spPr>
      </p:pic>
      <p:pic>
        <p:nvPicPr>
          <p:cNvPr id="5" name="Picture 4">
            <a:extLst>
              <a:ext uri="{FF2B5EF4-FFF2-40B4-BE49-F238E27FC236}">
                <a16:creationId xmlns:a16="http://schemas.microsoft.com/office/drawing/2014/main" id="{D1A16CBA-E03B-89EC-3B44-83B322575734}"/>
              </a:ext>
            </a:extLst>
          </p:cNvPr>
          <p:cNvPicPr>
            <a:picLocks noChangeAspect="1"/>
          </p:cNvPicPr>
          <p:nvPr/>
        </p:nvPicPr>
        <p:blipFill>
          <a:blip r:embed="rId6"/>
          <a:stretch>
            <a:fillRect/>
          </a:stretch>
        </p:blipFill>
        <p:spPr>
          <a:xfrm>
            <a:off x="8477574" y="6322758"/>
            <a:ext cx="606466" cy="508120"/>
          </a:xfrm>
          <a:prstGeom prst="rect">
            <a:avLst/>
          </a:prstGeom>
        </p:spPr>
      </p:pic>
    </p:spTree>
    <p:extLst>
      <p:ext uri="{BB962C8B-B14F-4D97-AF65-F5344CB8AC3E}">
        <p14:creationId xmlns:p14="http://schemas.microsoft.com/office/powerpoint/2010/main" val="2486000234"/>
      </p:ext>
    </p:extLst>
  </p:cSld>
  <p:clrMapOvr>
    <a:masterClrMapping/>
  </p:clrMapOvr>
</p:sld>
</file>

<file path=ppt/theme/theme1.xml><?xml version="1.0" encoding="utf-8"?>
<a:theme xmlns:a="http://schemas.openxmlformats.org/drawingml/2006/main" name="WBG Slide">
  <a:themeElements>
    <a:clrScheme name="Benutzerdefiniert 53">
      <a:dk1>
        <a:sysClr val="windowText" lastClr="000000"/>
      </a:dk1>
      <a:lt1>
        <a:sysClr val="window" lastClr="FFFFFF"/>
      </a:lt1>
      <a:dk2>
        <a:srgbClr val="002345"/>
      </a:dk2>
      <a:lt2>
        <a:srgbClr val="FFFFFF"/>
      </a:lt2>
      <a:accent1>
        <a:srgbClr val="002345"/>
      </a:accent1>
      <a:accent2>
        <a:srgbClr val="00ADE4"/>
      </a:accent2>
      <a:accent3>
        <a:srgbClr val="FF6600"/>
      </a:accent3>
      <a:accent4>
        <a:srgbClr val="31859C"/>
      </a:accent4>
      <a:accent5>
        <a:srgbClr val="660066"/>
      </a:accent5>
      <a:accent6>
        <a:srgbClr val="BEDA00"/>
      </a:accent6>
      <a:hlink>
        <a:srgbClr val="0000FF"/>
      </a:hlink>
      <a:folHlink>
        <a:srgbClr val="800080"/>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22535</TotalTime>
  <Words>3350</Words>
  <Application>Microsoft Office PowerPoint</Application>
  <PresentationFormat>On-screen Show (4:3)</PresentationFormat>
  <Paragraphs>156</Paragraphs>
  <Slides>19</Slides>
  <Notes>19</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Times New Roman</vt:lpstr>
      <vt:lpstr>Wingdings</vt:lpstr>
      <vt:lpstr>WBG Slide</vt:lpstr>
      <vt:lpstr>think-cell Slide</vt:lpstr>
      <vt:lpstr>PowerPoint Presentation</vt:lpstr>
      <vt:lpstr>MỘT SỐ VẤN ĐỀ VỀ PHÁT TRIỂN DU LỊCH NET ZERO TẠI VIỆT NAM</vt:lpstr>
      <vt:lpstr>MỘT SỐ VẤN ĐỀ VỀ PHÁT TRIỂN DU LỊCH NET ZERO TẠI VIỆT NAM</vt:lpstr>
      <vt:lpstr>MỘT SỐ VẤN ĐỀ VỀ PHÁT TRIỂN DU LỊCH NET ZERO TẠI VIỆT NAM</vt:lpstr>
      <vt:lpstr>MỘT SỐ VẤN ĐỀ VỀ PHÁT TRIỂN DU LỊCH NET ZERO TẠI VIỆT NAM</vt:lpstr>
      <vt:lpstr>MỘT SỐ VẤN ĐỀ VỀ PHÁT TRIỂN DU LỊCH NET ZERO TẠI VIỆT NAM</vt:lpstr>
      <vt:lpstr>3. Một số vấn đề lý luận về phát triển Net Zero tourism</vt:lpstr>
      <vt:lpstr>3. Một số vấn đề lý luận về phát triển Net Zero tourism</vt:lpstr>
      <vt:lpstr>3. Một số vấn đề lý luận về phát triển Net Zero tourism</vt:lpstr>
      <vt:lpstr>4. Phát triển du lịch Net Zero tại Việt Nam và những vấn đề đặt ra</vt:lpstr>
      <vt:lpstr>4. Phát triển du lịch Net Zero tại Việt Nam và những vấn đề đặt ra</vt:lpstr>
      <vt:lpstr>4. Phát triển du lịch Net Zero tại Việt Nam và những vấn đề đặt ra</vt:lpstr>
      <vt:lpstr>4. Phát triển du lịch Net Zero tại Việt Nam và những vấn đề đặt ra</vt:lpstr>
      <vt:lpstr>4. Phát triển du lịch Net Zero tại Việt Nam và những vấn đề đặt ra</vt:lpstr>
      <vt:lpstr>4. Phát triển du lịch Net Zero tại Việt Nam và những vấn đề đặt ra</vt:lpstr>
      <vt:lpstr>4. Phát triển du lịch Net Zero tại Việt Nam và những vấn đề đặt ra</vt:lpstr>
      <vt:lpstr>4. Phát triển du lịch Net Zero tại Việt Nam và những vấn đề đặt ra</vt:lpstr>
      <vt:lpstr>5. Một số giải pháp phát triển du lịch Net Zero tại Việt Nam </vt:lpstr>
      <vt:lpstr> CẢM ƠN QUÝ VỊ đã lắng nghe! </vt:lpstr>
    </vt:vector>
  </TitlesOfParts>
  <Company>Rivia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dc:creator>
  <dc:description>Presentation Template;_x000d_
Version 001;_x000d_
2012-11-16;</dc:description>
  <cp:lastModifiedBy>Nguyen Tu Luong</cp:lastModifiedBy>
  <cp:revision>1029</cp:revision>
  <cp:lastPrinted>2014-11-17T07:50:25Z</cp:lastPrinted>
  <dcterms:created xsi:type="dcterms:W3CDTF">2012-11-07T14:44:50Z</dcterms:created>
  <dcterms:modified xsi:type="dcterms:W3CDTF">2025-06-28T04:00:41Z</dcterms:modified>
</cp:coreProperties>
</file>