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20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934"/>
  </p:normalViewPr>
  <p:slideViewPr>
    <p:cSldViewPr snapToGrid="0">
      <p:cViewPr varScale="1">
        <p:scale>
          <a:sx n="111" d="100"/>
          <a:sy n="111"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525313-CD69-7B4A-A8F9-565EC38F2493}" type="doc">
      <dgm:prSet loTypeId="urn:microsoft.com/office/officeart/2005/8/layout/process1" loCatId="" qsTypeId="urn:microsoft.com/office/officeart/2005/8/quickstyle/simple1" qsCatId="simple" csTypeId="urn:microsoft.com/office/officeart/2005/8/colors/colorful5" csCatId="colorful" phldr="1"/>
      <dgm:spPr/>
    </dgm:pt>
    <dgm:pt modelId="{A117BE71-F07E-214B-8E03-6CF89949CEC6}">
      <dgm:prSet phldrT="[Text]"/>
      <dgm:spPr/>
      <dgm:t>
        <a:bodyPr/>
        <a:lstStyle/>
        <a:p>
          <a:r>
            <a:rPr lang="en-US" dirty="0"/>
            <a:t>Phase 1: Project construction</a:t>
          </a:r>
        </a:p>
      </dgm:t>
    </dgm:pt>
    <dgm:pt modelId="{4E4761F0-12DF-9842-9F99-679C73CB64E7}" type="parTrans" cxnId="{0FF1D4CE-0F7C-0A4F-846A-FD4535078E1B}">
      <dgm:prSet/>
      <dgm:spPr/>
      <dgm:t>
        <a:bodyPr/>
        <a:lstStyle/>
        <a:p>
          <a:endParaRPr lang="en-US"/>
        </a:p>
      </dgm:t>
    </dgm:pt>
    <dgm:pt modelId="{C8D0B857-D075-4448-8277-F3C87A72EEEB}" type="sibTrans" cxnId="{0FF1D4CE-0F7C-0A4F-846A-FD4535078E1B}">
      <dgm:prSet/>
      <dgm:spPr/>
      <dgm:t>
        <a:bodyPr/>
        <a:lstStyle/>
        <a:p>
          <a:endParaRPr lang="en-US"/>
        </a:p>
      </dgm:t>
    </dgm:pt>
    <dgm:pt modelId="{2554D7B5-66B6-9A44-8D98-747B14B2482C}">
      <dgm:prSet phldrT="[Text]"/>
      <dgm:spPr/>
      <dgm:t>
        <a:bodyPr/>
        <a:lstStyle/>
        <a:p>
          <a:r>
            <a:rPr lang="en-US" dirty="0"/>
            <a:t>Phase 2: Project bidding</a:t>
          </a:r>
        </a:p>
      </dgm:t>
    </dgm:pt>
    <dgm:pt modelId="{3799312B-907E-8040-8F3E-CF59C4993564}" type="parTrans" cxnId="{DE6A5B63-902D-1E4B-90DC-B13D0103B303}">
      <dgm:prSet/>
      <dgm:spPr/>
      <dgm:t>
        <a:bodyPr/>
        <a:lstStyle/>
        <a:p>
          <a:endParaRPr lang="en-US"/>
        </a:p>
      </dgm:t>
    </dgm:pt>
    <dgm:pt modelId="{05F66D66-405F-704C-914F-579E825AA014}" type="sibTrans" cxnId="{DE6A5B63-902D-1E4B-90DC-B13D0103B303}">
      <dgm:prSet/>
      <dgm:spPr/>
      <dgm:t>
        <a:bodyPr/>
        <a:lstStyle/>
        <a:p>
          <a:endParaRPr lang="en-US"/>
        </a:p>
      </dgm:t>
    </dgm:pt>
    <dgm:pt modelId="{EB62B5D9-C32A-9D4E-BAD1-C9BA5CB53951}">
      <dgm:prSet phldrT="[Text]"/>
      <dgm:spPr/>
      <dgm:t>
        <a:bodyPr/>
        <a:lstStyle/>
        <a:p>
          <a:r>
            <a:rPr lang="en-US" dirty="0"/>
            <a:t>Phase 3: </a:t>
          </a:r>
          <a:r>
            <a:rPr lang="en-US" dirty="0" err="1"/>
            <a:t>Implementating</a:t>
          </a:r>
          <a:r>
            <a:rPr lang="en-US" dirty="0"/>
            <a:t> the winning project</a:t>
          </a:r>
        </a:p>
      </dgm:t>
    </dgm:pt>
    <dgm:pt modelId="{94B6072E-EFC4-A94C-A3E5-B82B8317F86B}" type="parTrans" cxnId="{6FA914BC-7D0A-3843-9554-7D0C5D0455E3}">
      <dgm:prSet/>
      <dgm:spPr/>
      <dgm:t>
        <a:bodyPr/>
        <a:lstStyle/>
        <a:p>
          <a:endParaRPr lang="en-US"/>
        </a:p>
      </dgm:t>
    </dgm:pt>
    <dgm:pt modelId="{4DC906DC-6C0D-EF40-A926-C99D9C45E115}" type="sibTrans" cxnId="{6FA914BC-7D0A-3843-9554-7D0C5D0455E3}">
      <dgm:prSet/>
      <dgm:spPr/>
      <dgm:t>
        <a:bodyPr/>
        <a:lstStyle/>
        <a:p>
          <a:endParaRPr lang="en-US"/>
        </a:p>
      </dgm:t>
    </dgm:pt>
    <dgm:pt modelId="{ACCD9C79-C74A-9B48-B797-998DD746A267}" type="pres">
      <dgm:prSet presAssocID="{91525313-CD69-7B4A-A8F9-565EC38F2493}" presName="Name0" presStyleCnt="0">
        <dgm:presLayoutVars>
          <dgm:dir/>
          <dgm:resizeHandles val="exact"/>
        </dgm:presLayoutVars>
      </dgm:prSet>
      <dgm:spPr/>
    </dgm:pt>
    <dgm:pt modelId="{6C29255F-9C42-4F4E-A6BB-CA366809537C}" type="pres">
      <dgm:prSet presAssocID="{A117BE71-F07E-214B-8E03-6CF89949CEC6}" presName="node" presStyleLbl="node1" presStyleIdx="0" presStyleCnt="3">
        <dgm:presLayoutVars>
          <dgm:bulletEnabled val="1"/>
        </dgm:presLayoutVars>
      </dgm:prSet>
      <dgm:spPr/>
    </dgm:pt>
    <dgm:pt modelId="{F0B4E65D-42DE-4246-93BC-C68FE7CEE0CA}" type="pres">
      <dgm:prSet presAssocID="{C8D0B857-D075-4448-8277-F3C87A72EEEB}" presName="sibTrans" presStyleLbl="sibTrans2D1" presStyleIdx="0" presStyleCnt="2"/>
      <dgm:spPr/>
    </dgm:pt>
    <dgm:pt modelId="{2142FE38-C879-5749-A0DE-C843457D32D1}" type="pres">
      <dgm:prSet presAssocID="{C8D0B857-D075-4448-8277-F3C87A72EEEB}" presName="connectorText" presStyleLbl="sibTrans2D1" presStyleIdx="0" presStyleCnt="2"/>
      <dgm:spPr/>
    </dgm:pt>
    <dgm:pt modelId="{E42336BC-D0EE-2F41-AE89-354D7650CB0E}" type="pres">
      <dgm:prSet presAssocID="{2554D7B5-66B6-9A44-8D98-747B14B2482C}" presName="node" presStyleLbl="node1" presStyleIdx="1" presStyleCnt="3">
        <dgm:presLayoutVars>
          <dgm:bulletEnabled val="1"/>
        </dgm:presLayoutVars>
      </dgm:prSet>
      <dgm:spPr/>
    </dgm:pt>
    <dgm:pt modelId="{71C4A44F-2C5C-4245-8945-B81763752AF8}" type="pres">
      <dgm:prSet presAssocID="{05F66D66-405F-704C-914F-579E825AA014}" presName="sibTrans" presStyleLbl="sibTrans2D1" presStyleIdx="1" presStyleCnt="2"/>
      <dgm:spPr/>
    </dgm:pt>
    <dgm:pt modelId="{C2587D4E-BE37-6243-B02E-681CF22B8EE4}" type="pres">
      <dgm:prSet presAssocID="{05F66D66-405F-704C-914F-579E825AA014}" presName="connectorText" presStyleLbl="sibTrans2D1" presStyleIdx="1" presStyleCnt="2"/>
      <dgm:spPr/>
    </dgm:pt>
    <dgm:pt modelId="{AF5CEF9C-9F80-164E-9192-BA101E621EE5}" type="pres">
      <dgm:prSet presAssocID="{EB62B5D9-C32A-9D4E-BAD1-C9BA5CB53951}" presName="node" presStyleLbl="node1" presStyleIdx="2" presStyleCnt="3">
        <dgm:presLayoutVars>
          <dgm:bulletEnabled val="1"/>
        </dgm:presLayoutVars>
      </dgm:prSet>
      <dgm:spPr/>
    </dgm:pt>
  </dgm:ptLst>
  <dgm:cxnLst>
    <dgm:cxn modelId="{FF22AF08-FDED-9E4F-B34A-308109722C8A}" type="presOf" srcId="{C8D0B857-D075-4448-8277-F3C87A72EEEB}" destId="{2142FE38-C879-5749-A0DE-C843457D32D1}" srcOrd="1" destOrd="0" presId="urn:microsoft.com/office/officeart/2005/8/layout/process1"/>
    <dgm:cxn modelId="{B2A3F023-58A9-C94D-95AF-91E2353CC228}" type="presOf" srcId="{2554D7B5-66B6-9A44-8D98-747B14B2482C}" destId="{E42336BC-D0EE-2F41-AE89-354D7650CB0E}" srcOrd="0" destOrd="0" presId="urn:microsoft.com/office/officeart/2005/8/layout/process1"/>
    <dgm:cxn modelId="{930BF538-FBE9-7E4D-9A01-8D174D12131B}" type="presOf" srcId="{91525313-CD69-7B4A-A8F9-565EC38F2493}" destId="{ACCD9C79-C74A-9B48-B797-998DD746A267}" srcOrd="0" destOrd="0" presId="urn:microsoft.com/office/officeart/2005/8/layout/process1"/>
    <dgm:cxn modelId="{5524194F-9D68-CF4C-9936-2EE581F5D89E}" type="presOf" srcId="{A117BE71-F07E-214B-8E03-6CF89949CEC6}" destId="{6C29255F-9C42-4F4E-A6BB-CA366809537C}" srcOrd="0" destOrd="0" presId="urn:microsoft.com/office/officeart/2005/8/layout/process1"/>
    <dgm:cxn modelId="{DE6A5B63-902D-1E4B-90DC-B13D0103B303}" srcId="{91525313-CD69-7B4A-A8F9-565EC38F2493}" destId="{2554D7B5-66B6-9A44-8D98-747B14B2482C}" srcOrd="1" destOrd="0" parTransId="{3799312B-907E-8040-8F3E-CF59C4993564}" sibTransId="{05F66D66-405F-704C-914F-579E825AA014}"/>
    <dgm:cxn modelId="{126DDD77-A3DE-C84E-9070-E553FC793663}" type="presOf" srcId="{05F66D66-405F-704C-914F-579E825AA014}" destId="{71C4A44F-2C5C-4245-8945-B81763752AF8}" srcOrd="0" destOrd="0" presId="urn:microsoft.com/office/officeart/2005/8/layout/process1"/>
    <dgm:cxn modelId="{A887C784-665D-5F4E-BCAC-BC871BED814D}" type="presOf" srcId="{C8D0B857-D075-4448-8277-F3C87A72EEEB}" destId="{F0B4E65D-42DE-4246-93BC-C68FE7CEE0CA}" srcOrd="0" destOrd="0" presId="urn:microsoft.com/office/officeart/2005/8/layout/process1"/>
    <dgm:cxn modelId="{6FA914BC-7D0A-3843-9554-7D0C5D0455E3}" srcId="{91525313-CD69-7B4A-A8F9-565EC38F2493}" destId="{EB62B5D9-C32A-9D4E-BAD1-C9BA5CB53951}" srcOrd="2" destOrd="0" parTransId="{94B6072E-EFC4-A94C-A3E5-B82B8317F86B}" sibTransId="{4DC906DC-6C0D-EF40-A926-C99D9C45E115}"/>
    <dgm:cxn modelId="{4461B2C5-687F-734A-B667-5CCC6A42148C}" type="presOf" srcId="{EB62B5D9-C32A-9D4E-BAD1-C9BA5CB53951}" destId="{AF5CEF9C-9F80-164E-9192-BA101E621EE5}" srcOrd="0" destOrd="0" presId="urn:microsoft.com/office/officeart/2005/8/layout/process1"/>
    <dgm:cxn modelId="{0FF1D4CE-0F7C-0A4F-846A-FD4535078E1B}" srcId="{91525313-CD69-7B4A-A8F9-565EC38F2493}" destId="{A117BE71-F07E-214B-8E03-6CF89949CEC6}" srcOrd="0" destOrd="0" parTransId="{4E4761F0-12DF-9842-9F99-679C73CB64E7}" sibTransId="{C8D0B857-D075-4448-8277-F3C87A72EEEB}"/>
    <dgm:cxn modelId="{7C67C3F0-7890-A148-87DA-AA88AF5C7E67}" type="presOf" srcId="{05F66D66-405F-704C-914F-579E825AA014}" destId="{C2587D4E-BE37-6243-B02E-681CF22B8EE4}" srcOrd="1" destOrd="0" presId="urn:microsoft.com/office/officeart/2005/8/layout/process1"/>
    <dgm:cxn modelId="{7350D532-D134-5A4A-B0DD-D59ADFB71E37}" type="presParOf" srcId="{ACCD9C79-C74A-9B48-B797-998DD746A267}" destId="{6C29255F-9C42-4F4E-A6BB-CA366809537C}" srcOrd="0" destOrd="0" presId="urn:microsoft.com/office/officeart/2005/8/layout/process1"/>
    <dgm:cxn modelId="{1E382B76-C4E5-4F42-B7D7-A1748EBC4553}" type="presParOf" srcId="{ACCD9C79-C74A-9B48-B797-998DD746A267}" destId="{F0B4E65D-42DE-4246-93BC-C68FE7CEE0CA}" srcOrd="1" destOrd="0" presId="urn:microsoft.com/office/officeart/2005/8/layout/process1"/>
    <dgm:cxn modelId="{CAE35B00-8116-154D-AD99-2C28261A2CE7}" type="presParOf" srcId="{F0B4E65D-42DE-4246-93BC-C68FE7CEE0CA}" destId="{2142FE38-C879-5749-A0DE-C843457D32D1}" srcOrd="0" destOrd="0" presId="urn:microsoft.com/office/officeart/2005/8/layout/process1"/>
    <dgm:cxn modelId="{35BDD967-58A0-434D-BB9C-2D249841AF0D}" type="presParOf" srcId="{ACCD9C79-C74A-9B48-B797-998DD746A267}" destId="{E42336BC-D0EE-2F41-AE89-354D7650CB0E}" srcOrd="2" destOrd="0" presId="urn:microsoft.com/office/officeart/2005/8/layout/process1"/>
    <dgm:cxn modelId="{7F919B35-2AE6-FC4F-A459-CE949C9864CA}" type="presParOf" srcId="{ACCD9C79-C74A-9B48-B797-998DD746A267}" destId="{71C4A44F-2C5C-4245-8945-B81763752AF8}" srcOrd="3" destOrd="0" presId="urn:microsoft.com/office/officeart/2005/8/layout/process1"/>
    <dgm:cxn modelId="{B7CD69C2-CCDB-3B4C-9AAE-43E35D88CBB8}" type="presParOf" srcId="{71C4A44F-2C5C-4245-8945-B81763752AF8}" destId="{C2587D4E-BE37-6243-B02E-681CF22B8EE4}" srcOrd="0" destOrd="0" presId="urn:microsoft.com/office/officeart/2005/8/layout/process1"/>
    <dgm:cxn modelId="{34481C3F-DC0F-654C-AF4B-1B8D576C9F90}" type="presParOf" srcId="{ACCD9C79-C74A-9B48-B797-998DD746A267}" destId="{AF5CEF9C-9F80-164E-9192-BA101E621EE5}"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9255F-9C42-4F4E-A6BB-CA366809537C}">
      <dsp:nvSpPr>
        <dsp:cNvPr id="0" name=""/>
        <dsp:cNvSpPr/>
      </dsp:nvSpPr>
      <dsp:spPr>
        <a:xfrm>
          <a:off x="7143" y="315792"/>
          <a:ext cx="2135187" cy="128111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Phase 1: Project construction</a:t>
          </a:r>
        </a:p>
      </dsp:txBody>
      <dsp:txXfrm>
        <a:off x="44665" y="353314"/>
        <a:ext cx="2060143" cy="1206068"/>
      </dsp:txXfrm>
    </dsp:sp>
    <dsp:sp modelId="{F0B4E65D-42DE-4246-93BC-C68FE7CEE0CA}">
      <dsp:nvSpPr>
        <dsp:cNvPr id="0" name=""/>
        <dsp:cNvSpPr/>
      </dsp:nvSpPr>
      <dsp:spPr>
        <a:xfrm>
          <a:off x="2355850" y="691585"/>
          <a:ext cx="452659" cy="52952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355850" y="797490"/>
        <a:ext cx="316861" cy="317716"/>
      </dsp:txXfrm>
    </dsp:sp>
    <dsp:sp modelId="{E42336BC-D0EE-2F41-AE89-354D7650CB0E}">
      <dsp:nvSpPr>
        <dsp:cNvPr id="0" name=""/>
        <dsp:cNvSpPr/>
      </dsp:nvSpPr>
      <dsp:spPr>
        <a:xfrm>
          <a:off x="2996406" y="315792"/>
          <a:ext cx="2135187" cy="1281112"/>
        </a:xfrm>
        <a:prstGeom prst="roundRect">
          <a:avLst>
            <a:gd name="adj" fmla="val 10000"/>
          </a:avLst>
        </a:prstGeom>
        <a:solidFill>
          <a:schemeClr val="accent5">
            <a:hueOff val="-119936"/>
            <a:satOff val="-4449"/>
            <a:lumOff val="705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Phase 2: Project bidding</a:t>
          </a:r>
        </a:p>
      </dsp:txBody>
      <dsp:txXfrm>
        <a:off x="3033928" y="353314"/>
        <a:ext cx="2060143" cy="1206068"/>
      </dsp:txXfrm>
    </dsp:sp>
    <dsp:sp modelId="{71C4A44F-2C5C-4245-8945-B81763752AF8}">
      <dsp:nvSpPr>
        <dsp:cNvPr id="0" name=""/>
        <dsp:cNvSpPr/>
      </dsp:nvSpPr>
      <dsp:spPr>
        <a:xfrm>
          <a:off x="5345112" y="691585"/>
          <a:ext cx="452659" cy="529526"/>
        </a:xfrm>
        <a:prstGeom prst="rightArrow">
          <a:avLst>
            <a:gd name="adj1" fmla="val 60000"/>
            <a:gd name="adj2" fmla="val 50000"/>
          </a:avLst>
        </a:prstGeom>
        <a:solidFill>
          <a:schemeClr val="accent5">
            <a:hueOff val="-239873"/>
            <a:satOff val="-8897"/>
            <a:lumOff val="1411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5345112" y="797490"/>
        <a:ext cx="316861" cy="317716"/>
      </dsp:txXfrm>
    </dsp:sp>
    <dsp:sp modelId="{AF5CEF9C-9F80-164E-9192-BA101E621EE5}">
      <dsp:nvSpPr>
        <dsp:cNvPr id="0" name=""/>
        <dsp:cNvSpPr/>
      </dsp:nvSpPr>
      <dsp:spPr>
        <a:xfrm>
          <a:off x="5985668" y="315792"/>
          <a:ext cx="2135187" cy="1281112"/>
        </a:xfrm>
        <a:prstGeom prst="roundRect">
          <a:avLst>
            <a:gd name="adj" fmla="val 10000"/>
          </a:avLst>
        </a:prstGeom>
        <a:solidFill>
          <a:schemeClr val="accent5">
            <a:hueOff val="-239873"/>
            <a:satOff val="-8897"/>
            <a:lumOff val="1411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Phase 3: </a:t>
          </a:r>
          <a:r>
            <a:rPr lang="en-US" sz="1900" kern="1200" dirty="0" err="1"/>
            <a:t>Implementating</a:t>
          </a:r>
          <a:r>
            <a:rPr lang="en-US" sz="1900" kern="1200" dirty="0"/>
            <a:t> the winning project</a:t>
          </a:r>
        </a:p>
      </dsp:txBody>
      <dsp:txXfrm>
        <a:off x="6023190" y="353314"/>
        <a:ext cx="2060143" cy="120606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290D7A-C318-8E4C-BF24-E6D1FBC1A707}" type="datetimeFigureOut">
              <a:rPr lang="en-VN" smtClean="0"/>
              <a:t>16/10/2023</a:t>
            </a:fld>
            <a:endParaRPr lang="en-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504D91-0F8D-704F-BD1A-D23B0A0A074E}" type="slidenum">
              <a:rPr lang="en-VN" smtClean="0"/>
              <a:t>‹#›</a:t>
            </a:fld>
            <a:endParaRPr lang="en-VN"/>
          </a:p>
        </p:txBody>
      </p:sp>
    </p:spTree>
    <p:extLst>
      <p:ext uri="{BB962C8B-B14F-4D97-AF65-F5344CB8AC3E}">
        <p14:creationId xmlns:p14="http://schemas.microsoft.com/office/powerpoint/2010/main" val="2999686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000000"/>
                </a:solidFill>
                <a:effectLst/>
                <a:latin typeface="-apple-system"/>
              </a:rPr>
              <a:t>It is my pleasure to introduce to you VINTRATEC, also known as Vietnam Trade Technology Engineering Joint Stock Company. </a:t>
            </a:r>
          </a:p>
          <a:p>
            <a:endParaRPr lang="en-VN" dirty="0"/>
          </a:p>
        </p:txBody>
      </p:sp>
      <p:sp>
        <p:nvSpPr>
          <p:cNvPr id="4" name="Slide Number Placeholder 3"/>
          <p:cNvSpPr>
            <a:spLocks noGrp="1"/>
          </p:cNvSpPr>
          <p:nvPr>
            <p:ph type="sldNum" sz="quarter" idx="5"/>
          </p:nvPr>
        </p:nvSpPr>
        <p:spPr/>
        <p:txBody>
          <a:bodyPr/>
          <a:lstStyle/>
          <a:p>
            <a:fld id="{7C504D91-0F8D-704F-BD1A-D23B0A0A074E}" type="slidenum">
              <a:rPr lang="en-VN" smtClean="0"/>
              <a:t>1</a:t>
            </a:fld>
            <a:endParaRPr lang="en-VN"/>
          </a:p>
        </p:txBody>
      </p:sp>
    </p:spTree>
    <p:extLst>
      <p:ext uri="{BB962C8B-B14F-4D97-AF65-F5344CB8AC3E}">
        <p14:creationId xmlns:p14="http://schemas.microsoft.com/office/powerpoint/2010/main" val="3163756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Established in 2009, VINTRATEC is currently providing technology solutions, installation and maintenance services for automation systems.</a:t>
            </a:r>
          </a:p>
          <a:p>
            <a:pPr algn="l"/>
            <a:r>
              <a:rPr lang="en-US" dirty="0"/>
              <a:t>With an authorized capital of approximately 380,000 USD, VINTRATEC has demonstrated financial stability and commitment to excellence. Our company is proud of our dedicated team of four core employees who are the driving force behind our success.</a:t>
            </a:r>
          </a:p>
          <a:p>
            <a:pPr algn="l"/>
            <a:r>
              <a:rPr lang="en-US" dirty="0"/>
              <a:t>Faced with countless challenges, VINTRATEC has demonstrated its resilience and adaptability. We have had to make changes in a volatile business environment.</a:t>
            </a:r>
          </a:p>
          <a:p>
            <a:pPr algn="l"/>
            <a:r>
              <a:rPr lang="en-US" dirty="0"/>
              <a:t>To overcome these challenges, we have taken proactive measures to reduce operating costs and optimize our cost structure and management functions. For example, we converted certain fixed costs, such as office rent and salaries, into variable costs.</a:t>
            </a:r>
          </a:p>
          <a:p>
            <a:pPr algn="l"/>
            <a:r>
              <a:rPr lang="en-US" dirty="0"/>
              <a:t>Amidst the challenges, VINTRATEC sees opportunities ahead. We see potential in outsourcing certain functions, which allows us to leverage external expertise and focus on our core strengths.</a:t>
            </a:r>
          </a:p>
          <a:p>
            <a:pPr algn="l"/>
            <a:r>
              <a:rPr lang="en-US" dirty="0"/>
              <a:t>Optimizing our cost structure and management functions opens new avenues for growth and ensures that we remain agile and competitive in the market.</a:t>
            </a:r>
          </a:p>
          <a:p>
            <a:pPr algn="l"/>
            <a:r>
              <a:rPr lang="en-US" dirty="0"/>
              <a:t>In 2021, VINTRATEC achieved revenue of about 830,000 USD, and our company had significant growth in 2022, with revenue of about 1.5 million USD.</a:t>
            </a:r>
            <a:endParaRPr lang="en-VN" dirty="0"/>
          </a:p>
        </p:txBody>
      </p:sp>
      <p:sp>
        <p:nvSpPr>
          <p:cNvPr id="4" name="Slide Number Placeholder 3"/>
          <p:cNvSpPr>
            <a:spLocks noGrp="1"/>
          </p:cNvSpPr>
          <p:nvPr>
            <p:ph type="sldNum" sz="quarter" idx="5"/>
          </p:nvPr>
        </p:nvSpPr>
        <p:spPr/>
        <p:txBody>
          <a:bodyPr/>
          <a:lstStyle/>
          <a:p>
            <a:fld id="{7C504D91-0F8D-704F-BD1A-D23B0A0A074E}" type="slidenum">
              <a:rPr lang="en-VN" smtClean="0"/>
              <a:t>2</a:t>
            </a:fld>
            <a:endParaRPr lang="en-VN"/>
          </a:p>
        </p:txBody>
      </p:sp>
    </p:spTree>
    <p:extLst>
      <p:ext uri="{BB962C8B-B14F-4D97-AF65-F5344CB8AC3E}">
        <p14:creationId xmlns:p14="http://schemas.microsoft.com/office/powerpoint/2010/main" val="2142780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7C504D91-0F8D-704F-BD1A-D23B0A0A074E}" type="slidenum">
              <a:rPr lang="en-VN" smtClean="0"/>
              <a:t>3</a:t>
            </a:fld>
            <a:endParaRPr lang="en-VN"/>
          </a:p>
        </p:txBody>
      </p:sp>
    </p:spTree>
    <p:extLst>
      <p:ext uri="{BB962C8B-B14F-4D97-AF65-F5344CB8AC3E}">
        <p14:creationId xmlns:p14="http://schemas.microsoft.com/office/powerpoint/2010/main" val="173572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Results of Optimizing Management Function, Costs, and Enhancing External Cooperation:</a:t>
            </a:r>
          </a:p>
          <a:p>
            <a:endParaRPr lang="en-US" b="1" dirty="0"/>
          </a:p>
          <a:p>
            <a:r>
              <a:rPr lang="en-US" b="1" dirty="0"/>
              <a:t>Optimizing Cost Structure:</a:t>
            </a:r>
          </a:p>
          <a:p>
            <a:r>
              <a:rPr lang="en-US" dirty="0"/>
              <a:t>- Revenue Distribution: The optimization process resulted in a revenue structure where equipment sales contribute 40% of the total revenue.</a:t>
            </a:r>
          </a:p>
          <a:p>
            <a:r>
              <a:rPr lang="en-US" dirty="0"/>
              <a:t>- Operating and Other Costs: Through effective cost management, operating and other costs have been optimized to range between 40% and 45% of total costs.</a:t>
            </a:r>
          </a:p>
          <a:p>
            <a:r>
              <a:rPr lang="en-US" dirty="0"/>
              <a:t>- Income After Tax: The optimization efforts have led to an improved financial performance, with income after tax ranging between 15% and 20% of the total revenue.</a:t>
            </a:r>
          </a:p>
          <a:p>
            <a:endParaRPr lang="en-US" b="1" dirty="0"/>
          </a:p>
          <a:p>
            <a:r>
              <a:rPr lang="en-US" b="1" dirty="0"/>
              <a:t>Optimizing Management Functions:</a:t>
            </a:r>
          </a:p>
          <a:p>
            <a:r>
              <a:rPr lang="en-US" dirty="0"/>
              <a:t>- Flexible Business Model: The company has successfully implemented a flexible business model, allowing it to adapt swiftly to changing market conditions and customer demands.</a:t>
            </a:r>
          </a:p>
          <a:p>
            <a:r>
              <a:rPr lang="en-US" dirty="0"/>
              <a:t>- Working Process and Management Reform: The optimization process involved revamping working processes and implementing management reforms. This has led to streamlined operations, increased efficiency, and improved decision-making capabilities.</a:t>
            </a:r>
          </a:p>
          <a:p>
            <a:r>
              <a:rPr lang="en-US" dirty="0"/>
              <a:t>- Staffing Optimization: The company has focused on retaining a smaller but highly qualified and dedicated workforce. This has resulted in a more committed team that can handle multiple tasks, contributing to increased productivity.</a:t>
            </a:r>
          </a:p>
          <a:p>
            <a:r>
              <a:rPr lang="en-US" dirty="0"/>
              <a:t>- Competitive Wages: To attract and retain top talent, the company has raised its salary levels, ensuring that employees are fairly compensated for their skills and commitment.</a:t>
            </a:r>
          </a:p>
          <a:p>
            <a:r>
              <a:rPr lang="en-US" dirty="0"/>
              <a:t>- Sharing Opportunities and Risks: The company has fostered strategic partnerships, allowing for the sharing of opportunities and risks. This collaborative approach promotes sustainable development and enhances the company's competitive advantage.</a:t>
            </a:r>
          </a:p>
          <a:p>
            <a:r>
              <a:rPr lang="en-US" dirty="0"/>
              <a:t>- Co-Branding and Reputation: By engaging in co-branding initiatives and maintaining a good reputation, the company has improved its market position and customer perception. This has led to increased trust and loyalty among customers and stakeholders.</a:t>
            </a:r>
          </a:p>
          <a:p>
            <a:r>
              <a:rPr lang="en-US" dirty="0"/>
              <a:t>- Crisis Management: The optimization efforts have made the company more agile and adaptable, enabling it to effectively deal with multiple crises in the future. The organization has implemented robust contingency plans and response mechanisms to mitigate risks and maintain business continuity.</a:t>
            </a:r>
          </a:p>
          <a:p>
            <a:r>
              <a:rPr lang="en-US" dirty="0"/>
              <a:t>Overall, the optimization of management functions, cost structure, and external cooperation has resulted in improved financial performance, increased operational efficiency, enhanced reputation, and strengthened resilience in the face of future challenges. The company is better positioned to seize opportunities, mitigate risks, and achieve sustainable growth.</a:t>
            </a:r>
            <a:endParaRPr lang="en-VN" dirty="0"/>
          </a:p>
        </p:txBody>
      </p:sp>
      <p:sp>
        <p:nvSpPr>
          <p:cNvPr id="4" name="Slide Number Placeholder 3"/>
          <p:cNvSpPr>
            <a:spLocks noGrp="1"/>
          </p:cNvSpPr>
          <p:nvPr>
            <p:ph type="sldNum" sz="quarter" idx="5"/>
          </p:nvPr>
        </p:nvSpPr>
        <p:spPr/>
        <p:txBody>
          <a:bodyPr/>
          <a:lstStyle/>
          <a:p>
            <a:fld id="{7C504D91-0F8D-704F-BD1A-D23B0A0A074E}" type="slidenum">
              <a:rPr lang="en-VN" smtClean="0"/>
              <a:t>4</a:t>
            </a:fld>
            <a:endParaRPr lang="en-VN"/>
          </a:p>
        </p:txBody>
      </p:sp>
    </p:spTree>
    <p:extLst>
      <p:ext uri="{BB962C8B-B14F-4D97-AF65-F5344CB8AC3E}">
        <p14:creationId xmlns:p14="http://schemas.microsoft.com/office/powerpoint/2010/main" val="2651576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009018-7839-4440-B388-AB6D71B71251}" type="datetimeFigureOut">
              <a:rPr lang="en-VN" smtClean="0"/>
              <a:t>16/10/2023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3788631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009018-7839-4440-B388-AB6D71B71251}" type="datetimeFigureOut">
              <a:rPr lang="en-VN" smtClean="0"/>
              <a:t>16/10/2023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3734200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009018-7839-4440-B388-AB6D71B71251}" type="datetimeFigureOut">
              <a:rPr lang="en-VN" smtClean="0"/>
              <a:t>16/10/2023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104038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009018-7839-4440-B388-AB6D71B71251}" type="datetimeFigureOut">
              <a:rPr lang="en-VN" smtClean="0"/>
              <a:t>16/10/2023</a:t>
            </a:fld>
            <a:endParaRPr lang="en-VN"/>
          </a:p>
        </p:txBody>
      </p:sp>
      <p:sp>
        <p:nvSpPr>
          <p:cNvPr id="8" name="Footer Placeholder 7"/>
          <p:cNvSpPr>
            <a:spLocks noGrp="1"/>
          </p:cNvSpPr>
          <p:nvPr>
            <p:ph type="ftr" sz="quarter" idx="11"/>
          </p:nvPr>
        </p:nvSpPr>
        <p:spPr/>
        <p:txBody>
          <a:bodyPr/>
          <a:lstStyle/>
          <a:p>
            <a:endParaRPr lang="en-VN"/>
          </a:p>
        </p:txBody>
      </p:sp>
      <p:sp>
        <p:nvSpPr>
          <p:cNvPr id="9" name="Slide Number Placeholder 8"/>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4515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009018-7839-4440-B388-AB6D71B71251}" type="datetimeFigureOut">
              <a:rPr lang="en-VN" smtClean="0"/>
              <a:t>16/10/2023</a:t>
            </a:fld>
            <a:endParaRPr lang="en-VN"/>
          </a:p>
        </p:txBody>
      </p:sp>
      <p:sp>
        <p:nvSpPr>
          <p:cNvPr id="5" name="Footer Placeholder 4"/>
          <p:cNvSpPr>
            <a:spLocks noGrp="1"/>
          </p:cNvSpPr>
          <p:nvPr>
            <p:ph type="ftr" sz="quarter" idx="11"/>
          </p:nvPr>
        </p:nvSpPr>
        <p:spPr/>
        <p:txBody>
          <a:bodyPr/>
          <a:lstStyle/>
          <a:p>
            <a:endParaRPr lang="en-VN"/>
          </a:p>
        </p:txBody>
      </p:sp>
      <p:sp>
        <p:nvSpPr>
          <p:cNvPr id="6" name="Slide Number Placeholder 5"/>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3655729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6009018-7839-4440-B388-AB6D71B71251}" type="datetimeFigureOut">
              <a:rPr lang="en-VN" smtClean="0"/>
              <a:t>16/10/2023</a:t>
            </a:fld>
            <a:endParaRPr lang="en-VN"/>
          </a:p>
        </p:txBody>
      </p:sp>
      <p:sp>
        <p:nvSpPr>
          <p:cNvPr id="9" name="Footer Placeholder 8"/>
          <p:cNvSpPr>
            <a:spLocks noGrp="1"/>
          </p:cNvSpPr>
          <p:nvPr>
            <p:ph type="ftr" sz="quarter" idx="11"/>
          </p:nvPr>
        </p:nvSpPr>
        <p:spPr/>
        <p:txBody>
          <a:bodyPr/>
          <a:lstStyle/>
          <a:p>
            <a:endParaRPr lang="en-VN"/>
          </a:p>
        </p:txBody>
      </p:sp>
      <p:sp>
        <p:nvSpPr>
          <p:cNvPr id="10" name="Slide Number Placeholder 9"/>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4001779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C6009018-7839-4440-B388-AB6D71B71251}" type="datetimeFigureOut">
              <a:rPr lang="en-VN" smtClean="0"/>
              <a:t>16/10/2023</a:t>
            </a:fld>
            <a:endParaRPr lang="en-VN"/>
          </a:p>
        </p:txBody>
      </p:sp>
      <p:sp>
        <p:nvSpPr>
          <p:cNvPr id="8" name="Footer Placeholder 7"/>
          <p:cNvSpPr>
            <a:spLocks noGrp="1"/>
          </p:cNvSpPr>
          <p:nvPr>
            <p:ph type="ftr" sz="quarter" idx="11"/>
          </p:nvPr>
        </p:nvSpPr>
        <p:spPr/>
        <p:txBody>
          <a:bodyPr/>
          <a:lstStyle/>
          <a:p>
            <a:endParaRPr lang="en-VN"/>
          </a:p>
        </p:txBody>
      </p:sp>
      <p:sp>
        <p:nvSpPr>
          <p:cNvPr id="9" name="Slide Number Placeholder 8"/>
          <p:cNvSpPr>
            <a:spLocks noGrp="1"/>
          </p:cNvSpPr>
          <p:nvPr>
            <p:ph type="sldNum" sz="quarter" idx="12"/>
          </p:nvPr>
        </p:nvSpPr>
        <p:spPr/>
        <p:txBody>
          <a:bodyPr/>
          <a:lstStyle/>
          <a:p>
            <a:fld id="{425C3932-9BB1-B249-8BC4-A1E6998F41FB}" type="slidenum">
              <a:rPr lang="en-VN" smtClean="0"/>
              <a:t>‹#›</a:t>
            </a:fld>
            <a:endParaRPr lang="en-V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35530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009018-7839-4440-B388-AB6D71B71251}" type="datetimeFigureOut">
              <a:rPr lang="en-VN" smtClean="0"/>
              <a:t>16/10/2023</a:t>
            </a:fld>
            <a:endParaRPr lang="en-VN"/>
          </a:p>
        </p:txBody>
      </p:sp>
      <p:sp>
        <p:nvSpPr>
          <p:cNvPr id="4" name="Footer Placeholder 3"/>
          <p:cNvSpPr>
            <a:spLocks noGrp="1"/>
          </p:cNvSpPr>
          <p:nvPr>
            <p:ph type="ftr" sz="quarter" idx="11"/>
          </p:nvPr>
        </p:nvSpPr>
        <p:spPr/>
        <p:txBody>
          <a:bodyPr/>
          <a:lstStyle/>
          <a:p>
            <a:endParaRPr lang="en-VN"/>
          </a:p>
        </p:txBody>
      </p:sp>
      <p:sp>
        <p:nvSpPr>
          <p:cNvPr id="5" name="Slide Number Placeholder 4"/>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2402885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009018-7839-4440-B388-AB6D71B71251}" type="datetimeFigureOut">
              <a:rPr lang="en-VN" smtClean="0"/>
              <a:t>16/10/2023</a:t>
            </a:fld>
            <a:endParaRPr lang="en-VN"/>
          </a:p>
        </p:txBody>
      </p:sp>
      <p:sp>
        <p:nvSpPr>
          <p:cNvPr id="3" name="Footer Placeholder 2"/>
          <p:cNvSpPr>
            <a:spLocks noGrp="1"/>
          </p:cNvSpPr>
          <p:nvPr>
            <p:ph type="ftr" sz="quarter" idx="11"/>
          </p:nvPr>
        </p:nvSpPr>
        <p:spPr/>
        <p:txBody>
          <a:bodyPr/>
          <a:lstStyle/>
          <a:p>
            <a:endParaRPr lang="en-VN"/>
          </a:p>
        </p:txBody>
      </p:sp>
      <p:sp>
        <p:nvSpPr>
          <p:cNvPr id="4" name="Slide Number Placeholder 3"/>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245098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C6009018-7839-4440-B388-AB6D71B71251}" type="datetimeFigureOut">
              <a:rPr lang="en-VN" smtClean="0"/>
              <a:t>16/10/2023</a:t>
            </a:fld>
            <a:endParaRPr lang="en-VN"/>
          </a:p>
        </p:txBody>
      </p:sp>
      <p:sp>
        <p:nvSpPr>
          <p:cNvPr id="10" name="Footer Placeholder 9"/>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VN"/>
          </a:p>
        </p:txBody>
      </p:sp>
      <p:sp>
        <p:nvSpPr>
          <p:cNvPr id="11" name="Slide Number Placeholder 10"/>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105750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85000"/>
            </a:schemeClr>
          </a:solidFill>
        </p:spPr>
        <p:txBody>
          <a:bodyPr anchor="t"/>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C6009018-7839-4440-B388-AB6D71B71251}" type="datetimeFigureOut">
              <a:rPr lang="en-VN" smtClean="0"/>
              <a:t>16/10/2023</a:t>
            </a:fld>
            <a:endParaRPr lang="en-VN"/>
          </a:p>
        </p:txBody>
      </p:sp>
      <p:sp>
        <p:nvSpPr>
          <p:cNvPr id="9" name="Footer Placeholder 8"/>
          <p:cNvSpPr>
            <a:spLocks noGrp="1"/>
          </p:cNvSpPr>
          <p:nvPr>
            <p:ph type="ftr" sz="quarter" idx="11"/>
          </p:nvPr>
        </p:nvSpPr>
        <p:spPr>
          <a:xfrm>
            <a:off x="804672" y="6236208"/>
            <a:ext cx="5124797" cy="320040"/>
          </a:xfrm>
        </p:spPr>
        <p:txBody>
          <a:bodyPr/>
          <a:lstStyle>
            <a:lvl1pPr>
              <a:defRPr>
                <a:solidFill>
                  <a:schemeClr val="tx1">
                    <a:alpha val="70000"/>
                  </a:schemeClr>
                </a:solidFill>
              </a:defRPr>
            </a:lvl1pPr>
          </a:lstStyle>
          <a:p>
            <a:endParaRPr lang="en-VN"/>
          </a:p>
        </p:txBody>
      </p:sp>
      <p:sp>
        <p:nvSpPr>
          <p:cNvPr id="10" name="Slide Number Placeholder 9"/>
          <p:cNvSpPr>
            <a:spLocks noGrp="1"/>
          </p:cNvSpPr>
          <p:nvPr>
            <p:ph type="sldNum" sz="quarter" idx="12"/>
          </p:nvPr>
        </p:nvSpPr>
        <p:spPr/>
        <p:txBody>
          <a:bodyPr/>
          <a:lstStyle/>
          <a:p>
            <a:fld id="{425C3932-9BB1-B249-8BC4-A1E6998F41FB}" type="slidenum">
              <a:rPr lang="en-VN" smtClean="0"/>
              <a:t>‹#›</a:t>
            </a:fld>
            <a:endParaRPr lang="en-VN"/>
          </a:p>
        </p:txBody>
      </p:sp>
    </p:spTree>
    <p:extLst>
      <p:ext uri="{BB962C8B-B14F-4D97-AF65-F5344CB8AC3E}">
        <p14:creationId xmlns:p14="http://schemas.microsoft.com/office/powerpoint/2010/main" val="125983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C6009018-7839-4440-B388-AB6D71B71251}" type="datetimeFigureOut">
              <a:rPr lang="en-VN" smtClean="0"/>
              <a:t>16/10/2023</a:t>
            </a:fld>
            <a:endParaRPr lang="en-VN"/>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VN"/>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425C3932-9BB1-B249-8BC4-A1E6998F41FB}" type="slidenum">
              <a:rPr lang="en-VN" smtClean="0"/>
              <a:t>‹#›</a:t>
            </a:fld>
            <a:endParaRPr lang="en-VN"/>
          </a:p>
        </p:txBody>
      </p:sp>
    </p:spTree>
    <p:extLst>
      <p:ext uri="{BB962C8B-B14F-4D97-AF65-F5344CB8AC3E}">
        <p14:creationId xmlns:p14="http://schemas.microsoft.com/office/powerpoint/2010/main" val="41574106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11" name="Trapezoid 10">
            <a:extLst>
              <a:ext uri="{FF2B5EF4-FFF2-40B4-BE49-F238E27FC236}">
                <a16:creationId xmlns:a16="http://schemas.microsoft.com/office/drawing/2014/main" id="{63FCF0A8-7808-14A4-283F-C1F894B44779}"/>
              </a:ext>
            </a:extLst>
          </p:cNvPr>
          <p:cNvSpPr/>
          <p:nvPr/>
        </p:nvSpPr>
        <p:spPr>
          <a:xfrm>
            <a:off x="6370949" y="0"/>
            <a:ext cx="5821051" cy="3429000"/>
          </a:xfrm>
          <a:prstGeom prst="trapezoid">
            <a:avLst/>
          </a:prstGeom>
          <a:solidFill>
            <a:schemeClr val="accent5">
              <a:alpha val="56413"/>
            </a:schemeClr>
          </a:solidFill>
          <a:ln>
            <a:solidFill>
              <a:schemeClr val="accent1">
                <a:shade val="15000"/>
                <a:alpha val="63405"/>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dirty="0"/>
          </a:p>
        </p:txBody>
      </p:sp>
      <p:sp>
        <p:nvSpPr>
          <p:cNvPr id="7" name="TextBox 6">
            <a:extLst>
              <a:ext uri="{FF2B5EF4-FFF2-40B4-BE49-F238E27FC236}">
                <a16:creationId xmlns:a16="http://schemas.microsoft.com/office/drawing/2014/main" id="{E3280D16-95F1-EDC5-1C20-026D7AA16E20}"/>
              </a:ext>
            </a:extLst>
          </p:cNvPr>
          <p:cNvSpPr txBox="1"/>
          <p:nvPr/>
        </p:nvSpPr>
        <p:spPr>
          <a:xfrm>
            <a:off x="6572250" y="1016284"/>
            <a:ext cx="5460092" cy="5201424"/>
          </a:xfrm>
          <a:prstGeom prst="rect">
            <a:avLst/>
          </a:prstGeom>
          <a:noFill/>
        </p:spPr>
        <p:txBody>
          <a:bodyPr wrap="square">
            <a:spAutoFit/>
          </a:bodyPr>
          <a:lstStyle/>
          <a:p>
            <a:pPr algn="ctr"/>
            <a:endParaRPr lang="en-US" dirty="0">
              <a:solidFill>
                <a:schemeClr val="bg1"/>
              </a:solidFill>
              <a:effectLst/>
              <a:latin typeface="Bradley Hand" pitchFamily="2" charset="77"/>
            </a:endParaRPr>
          </a:p>
          <a:p>
            <a:pPr algn="ctr"/>
            <a:endParaRPr lang="en-US" dirty="0">
              <a:solidFill>
                <a:schemeClr val="bg1"/>
              </a:solidFill>
              <a:effectLst/>
              <a:latin typeface="Bradley Hand" pitchFamily="2" charset="77"/>
            </a:endParaRPr>
          </a:p>
          <a:p>
            <a:pPr algn="ctr"/>
            <a:endParaRPr lang="en-US" dirty="0">
              <a:solidFill>
                <a:schemeClr val="bg1"/>
              </a:solidFill>
              <a:latin typeface="Bradley Hand" pitchFamily="2" charset="77"/>
            </a:endParaRPr>
          </a:p>
          <a:p>
            <a:pPr algn="ct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VINTRATEC </a:t>
            </a:r>
          </a:p>
          <a:p>
            <a:pPr algn="ctr"/>
            <a:r>
              <a:rPr lang="en-US" b="1" i="0" u="none" strike="noStrike" dirty="0">
                <a:solidFill>
                  <a:schemeClr val="bg1"/>
                </a:solidFill>
                <a:effectLst/>
                <a:latin typeface="arial" panose="020B0604020202020204" pitchFamily="34" charset="0"/>
              </a:rPr>
              <a:t>VIETNAM TRADE TECHNOLOGY ENGINEERING JOINT STOCK COMPANY</a:t>
            </a:r>
            <a:endParaRPr lang="en-US"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ctr"/>
            <a:endParaRPr lang="en-US" dirty="0">
              <a:solidFill>
                <a:schemeClr val="bg1"/>
              </a:solidFill>
              <a:effectLst/>
              <a:latin typeface="Bradley Hand" pitchFamily="2" charset="77"/>
            </a:endParaRPr>
          </a:p>
          <a:p>
            <a:pPr algn="ctr"/>
            <a:endParaRPr lang="en-US" dirty="0">
              <a:solidFill>
                <a:schemeClr val="bg1"/>
              </a:solidFill>
              <a:latin typeface="Bradley Hand" pitchFamily="2" charset="77"/>
            </a:endParaRPr>
          </a:p>
          <a:p>
            <a:pPr algn="ctr"/>
            <a:endParaRPr lang="en-US" dirty="0">
              <a:solidFill>
                <a:schemeClr val="bg1"/>
              </a:solidFill>
              <a:effectLst/>
              <a:latin typeface="Bradley Hand" pitchFamily="2" charset="77"/>
            </a:endParaRPr>
          </a:p>
          <a:p>
            <a:pPr algn="ctr"/>
            <a:endParaRPr lang="en-US" dirty="0">
              <a:solidFill>
                <a:schemeClr val="bg1"/>
              </a:solidFill>
              <a:latin typeface="Bradley Hand" pitchFamily="2" charset="77"/>
            </a:endParaRPr>
          </a:p>
          <a:p>
            <a:pPr algn="ctr"/>
            <a:endParaRPr lang="en-US" dirty="0">
              <a:solidFill>
                <a:schemeClr val="bg1"/>
              </a:solidFill>
              <a:effectLst/>
              <a:latin typeface="Bradley Hand" pitchFamily="2" charset="77"/>
            </a:endParaRPr>
          </a:p>
          <a:p>
            <a:pPr algn="ctr"/>
            <a:endParaRPr lang="en-US" dirty="0">
              <a:solidFill>
                <a:schemeClr val="bg1"/>
              </a:solidFill>
              <a:latin typeface="Bradley Hand" pitchFamily="2" charset="77"/>
            </a:endParaRPr>
          </a:p>
          <a:p>
            <a:pPr algn="ctr"/>
            <a:endParaRPr lang="en-US" dirty="0">
              <a:solidFill>
                <a:schemeClr val="bg1"/>
              </a:solidFill>
              <a:effectLst/>
              <a:latin typeface="Bradley Hand" pitchFamily="2" charset="77"/>
            </a:endParaRPr>
          </a:p>
          <a:p>
            <a:pPr algn="ctr"/>
            <a:endParaRPr lang="en-US" dirty="0">
              <a:solidFill>
                <a:schemeClr val="bg1"/>
              </a:solidFill>
              <a:latin typeface="Bradley Hand" pitchFamily="2" charset="77"/>
            </a:endParaRPr>
          </a:p>
          <a:p>
            <a:pPr algn="ctr"/>
            <a:endParaRPr lang="en-US" dirty="0">
              <a:solidFill>
                <a:schemeClr val="bg1"/>
              </a:solidFill>
              <a:effectLst/>
              <a:latin typeface="Bradley Hand" pitchFamily="2" charset="77"/>
            </a:endParaRPr>
          </a:p>
          <a:p>
            <a:pPr algn="ct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Presenter: Ms. </a:t>
            </a:r>
            <a:r>
              <a:rPr lang="en-US" sz="20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Thi</a:t>
            </a:r>
            <a:r>
              <a:rPr lang="en-US" sz="2000" dirty="0">
                <a:solidFill>
                  <a:schemeClr val="bg1"/>
                </a:solidFill>
                <a:effectLst/>
                <a:latin typeface="Tahoma" panose="020B0604030504040204" pitchFamily="34" charset="0"/>
                <a:ea typeface="Tahoma" panose="020B0604030504040204" pitchFamily="34" charset="0"/>
                <a:cs typeface="Tahoma" panose="020B0604030504040204" pitchFamily="34" charset="0"/>
              </a:rPr>
              <a:t> Huong Nguyen, </a:t>
            </a:r>
            <a:r>
              <a:rPr lang="en-US" sz="200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huongnguyenthi@tlu.edu.vn</a:t>
            </a:r>
            <a:endParaRPr lang="en-US" sz="20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1028" name="Picture 4" descr="SEPT Vietnam">
            <a:extLst>
              <a:ext uri="{FF2B5EF4-FFF2-40B4-BE49-F238E27FC236}">
                <a16:creationId xmlns:a16="http://schemas.microsoft.com/office/drawing/2014/main" id="{49540F91-853E-533D-972B-D39FA852F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00" y="140026"/>
            <a:ext cx="1930485" cy="643746"/>
          </a:xfrm>
          <a:prstGeom prst="rect">
            <a:avLst/>
          </a:prstGeom>
          <a:noFill/>
          <a:extLst>
            <a:ext uri="{909E8E84-426E-40DD-AFC4-6F175D3DCCD1}">
              <a14:hiddenFill xmlns:a14="http://schemas.microsoft.com/office/drawing/2010/main">
                <a:solidFill>
                  <a:srgbClr val="FFFFFF"/>
                </a:solidFill>
              </a14:hiddenFill>
            </a:ext>
          </a:extLst>
        </p:spPr>
      </p:pic>
      <p:sp>
        <p:nvSpPr>
          <p:cNvPr id="10" name="Regular Pentagon 9">
            <a:extLst>
              <a:ext uri="{FF2B5EF4-FFF2-40B4-BE49-F238E27FC236}">
                <a16:creationId xmlns:a16="http://schemas.microsoft.com/office/drawing/2014/main" id="{CB46699D-57D8-4312-4746-CEBE2DF811B9}"/>
              </a:ext>
            </a:extLst>
          </p:cNvPr>
          <p:cNvSpPr/>
          <p:nvPr/>
        </p:nvSpPr>
        <p:spPr>
          <a:xfrm>
            <a:off x="-20780" y="1407888"/>
            <a:ext cx="6391729" cy="5450112"/>
          </a:xfrm>
          <a:prstGeom prst="pentagon">
            <a:avLst/>
          </a:prstGeom>
          <a:solidFill>
            <a:schemeClr val="accent5">
              <a:lumMod val="60000"/>
              <a:lumOff val="40000"/>
              <a:alpha val="57000"/>
            </a:schemeClr>
          </a:solidFill>
          <a:ln>
            <a:solidFill>
              <a:schemeClr val="accent1">
                <a:shade val="15000"/>
                <a:alpha val="46277"/>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bg1"/>
                </a:solidFill>
                <a:effectLst/>
                <a:latin typeface="Tahoma" panose="020B0604030504040204" pitchFamily="34" charset="0"/>
                <a:ea typeface="Tahoma" panose="020B0604030504040204" pitchFamily="34" charset="0"/>
                <a:cs typeface="Tahoma" panose="020B0604030504040204" pitchFamily="34" charset="0"/>
              </a:rPr>
              <a:t>Alumni International conference: Development Cooperation in Times of Multiple Crisis</a:t>
            </a:r>
          </a:p>
          <a:p>
            <a:pPr algn="ctr"/>
            <a:endParaRPr lang="en-US" sz="18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p>
            <a:pPr algn="ctr"/>
            <a:r>
              <a:rPr lang="en-US" sz="1800" b="0" i="0" u="none" strike="noStrike"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sz="18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13" name="Picture 12">
            <a:extLst>
              <a:ext uri="{FF2B5EF4-FFF2-40B4-BE49-F238E27FC236}">
                <a16:creationId xmlns:a16="http://schemas.microsoft.com/office/drawing/2014/main" id="{3E3D083A-560D-CD51-35E3-4BB345B77454}"/>
              </a:ext>
            </a:extLst>
          </p:cNvPr>
          <p:cNvPicPr>
            <a:picLocks noChangeAspect="1"/>
          </p:cNvPicPr>
          <p:nvPr/>
        </p:nvPicPr>
        <p:blipFill>
          <a:blip r:embed="rId4"/>
          <a:stretch>
            <a:fillRect/>
          </a:stretch>
        </p:blipFill>
        <p:spPr>
          <a:xfrm>
            <a:off x="8603673" y="3633893"/>
            <a:ext cx="1413163" cy="1413163"/>
          </a:xfrm>
          <a:prstGeom prst="rect">
            <a:avLst/>
          </a:prstGeom>
        </p:spPr>
      </p:pic>
      <p:pic>
        <p:nvPicPr>
          <p:cNvPr id="4" name="Graphic 3" descr="Business Growth">
            <a:extLst>
              <a:ext uri="{FF2B5EF4-FFF2-40B4-BE49-F238E27FC236}">
                <a16:creationId xmlns:a16="http://schemas.microsoft.com/office/drawing/2014/main" id="{90BB7662-1E3F-C434-74AB-F9FDC687920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78278" y="2473037"/>
            <a:ext cx="1580079" cy="1580079"/>
          </a:xfrm>
          <a:prstGeom prst="rect">
            <a:avLst/>
          </a:prstGeom>
        </p:spPr>
      </p:pic>
    </p:spTree>
    <p:extLst>
      <p:ext uri="{BB962C8B-B14F-4D97-AF65-F5344CB8AC3E}">
        <p14:creationId xmlns:p14="http://schemas.microsoft.com/office/powerpoint/2010/main" val="321566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A1FC1-8E2D-BE8E-4BA9-636BA1343A8C}"/>
              </a:ext>
            </a:extLst>
          </p:cNvPr>
          <p:cNvSpPr>
            <a:spLocks noGrp="1"/>
          </p:cNvSpPr>
          <p:nvPr>
            <p:ph type="title"/>
          </p:nvPr>
        </p:nvSpPr>
        <p:spPr>
          <a:xfrm>
            <a:off x="1204685" y="515257"/>
            <a:ext cx="9782627" cy="1188720"/>
          </a:xfrm>
        </p:spPr>
        <p:txBody>
          <a:bodyPr/>
          <a:lstStyle/>
          <a:p>
            <a:r>
              <a:rPr lang="en-VN" dirty="0"/>
              <a:t>Challenges and opportunities</a:t>
            </a:r>
          </a:p>
        </p:txBody>
      </p:sp>
      <p:sp>
        <p:nvSpPr>
          <p:cNvPr id="3" name="Content Placeholder 2">
            <a:extLst>
              <a:ext uri="{FF2B5EF4-FFF2-40B4-BE49-F238E27FC236}">
                <a16:creationId xmlns:a16="http://schemas.microsoft.com/office/drawing/2014/main" id="{93A266A5-C1D9-FC2D-2DE9-753FB20CD221}"/>
              </a:ext>
            </a:extLst>
          </p:cNvPr>
          <p:cNvSpPr>
            <a:spLocks noGrp="1"/>
          </p:cNvSpPr>
          <p:nvPr>
            <p:ph idx="1"/>
          </p:nvPr>
        </p:nvSpPr>
        <p:spPr>
          <a:xfrm>
            <a:off x="1204686" y="4122057"/>
            <a:ext cx="4659083" cy="2220686"/>
          </a:xfrm>
          <a:solidFill>
            <a:schemeClr val="accent5">
              <a:lumMod val="40000"/>
              <a:lumOff val="60000"/>
            </a:schemeClr>
          </a:solidFill>
        </p:spPr>
        <p:txBody>
          <a:bodyPr>
            <a:normAutofit/>
          </a:bodyPr>
          <a:lstStyle/>
          <a:p>
            <a:r>
              <a:rPr lang="en-VN" sz="2400" dirty="0">
                <a:latin typeface="Tahoma" panose="020B0604030504040204" pitchFamily="34" charset="0"/>
                <a:ea typeface="Tahoma" panose="020B0604030504040204" pitchFamily="34" charset="0"/>
                <a:cs typeface="Tahoma" panose="020B0604030504040204" pitchFamily="34" charset="0"/>
              </a:rPr>
              <a:t>VUCA, Pandemic Covid19</a:t>
            </a:r>
          </a:p>
          <a:p>
            <a:r>
              <a:rPr lang="en-US" sz="2400" dirty="0">
                <a:solidFill>
                  <a:srgbClr val="3C4858"/>
                </a:solidFill>
                <a:latin typeface="Tahoma" panose="020B0604030504040204" pitchFamily="34" charset="0"/>
                <a:ea typeface="Tahoma" panose="020B0604030504040204" pitchFamily="34" charset="0"/>
                <a:cs typeface="Tahoma" panose="020B0604030504040204" pitchFamily="34" charset="0"/>
              </a:rPr>
              <a:t>C</a:t>
            </a:r>
            <a:r>
              <a:rPr lang="en-US" sz="2400" dirty="0">
                <a:solidFill>
                  <a:srgbClr val="3C4858"/>
                </a:solidFill>
                <a:effectLst/>
                <a:latin typeface="Tahoma" panose="020B0604030504040204" pitchFamily="34" charset="0"/>
                <a:ea typeface="Tahoma" panose="020B0604030504040204" pitchFamily="34" charset="0"/>
                <a:cs typeface="Tahoma" panose="020B0604030504040204" pitchFamily="34" charset="0"/>
              </a:rPr>
              <a:t>utting operating costs</a:t>
            </a:r>
          </a:p>
          <a:p>
            <a:r>
              <a:rPr lang="en-US" sz="2400" dirty="0">
                <a:solidFill>
                  <a:srgbClr val="3C4858"/>
                </a:solidFill>
                <a:effectLst/>
                <a:latin typeface="Tahoma" panose="020B0604030504040204" pitchFamily="34" charset="0"/>
                <a:ea typeface="Tahoma" panose="020B0604030504040204" pitchFamily="34" charset="0"/>
                <a:cs typeface="Tahoma" panose="020B0604030504040204" pitchFamily="34" charset="0"/>
              </a:rPr>
              <a:t>Some fixed costs </a:t>
            </a:r>
            <a:r>
              <a:rPr lang="en-US" sz="2400" dirty="0">
                <a:solidFill>
                  <a:srgbClr val="3C4858"/>
                </a:solidFill>
                <a:effectLst/>
                <a:latin typeface="Tahoma" panose="020B0604030504040204" pitchFamily="34" charset="0"/>
                <a:ea typeface="Tahoma" panose="020B0604030504040204" pitchFamily="34" charset="0"/>
                <a:cs typeface="Tahoma" panose="020B0604030504040204" pitchFamily="34" charset="0"/>
                <a:sym typeface="Wingdings" pitchFamily="2" charset="2"/>
              </a:rPr>
              <a:t></a:t>
            </a:r>
            <a:r>
              <a:rPr lang="en-US" sz="2400" dirty="0">
                <a:solidFill>
                  <a:srgbClr val="3C4858"/>
                </a:solidFill>
                <a:effectLst/>
                <a:latin typeface="Tahoma" panose="020B0604030504040204" pitchFamily="34" charset="0"/>
                <a:ea typeface="Tahoma" panose="020B0604030504040204" pitchFamily="34" charset="0"/>
                <a:cs typeface="Tahoma" panose="020B0604030504040204" pitchFamily="34" charset="0"/>
              </a:rPr>
              <a:t> variable costs (e.g. office rents, salaries).</a:t>
            </a:r>
          </a:p>
          <a:p>
            <a:endParaRPr lang="en-VN" sz="2400" dirty="0">
              <a:latin typeface="Tahoma" panose="020B0604030504040204" pitchFamily="34" charset="0"/>
              <a:ea typeface="Tahoma" panose="020B0604030504040204" pitchFamily="34" charset="0"/>
              <a:cs typeface="Tahoma" panose="020B0604030504040204" pitchFamily="34" charset="0"/>
            </a:endParaRPr>
          </a:p>
          <a:p>
            <a:endParaRPr lang="en-VN" sz="2400" dirty="0">
              <a:latin typeface="Tahoma" panose="020B0604030504040204" pitchFamily="34" charset="0"/>
              <a:ea typeface="Tahoma" panose="020B0604030504040204" pitchFamily="34" charset="0"/>
              <a:cs typeface="Tahoma" panose="020B0604030504040204" pitchFamily="34" charset="0"/>
            </a:endParaRPr>
          </a:p>
        </p:txBody>
      </p:sp>
      <p:sp>
        <p:nvSpPr>
          <p:cNvPr id="4" name="Content Placeholder 2">
            <a:extLst>
              <a:ext uri="{FF2B5EF4-FFF2-40B4-BE49-F238E27FC236}">
                <a16:creationId xmlns:a16="http://schemas.microsoft.com/office/drawing/2014/main" id="{3A6242C0-51B8-D5A4-EAEB-B82E142D51AA}"/>
              </a:ext>
            </a:extLst>
          </p:cNvPr>
          <p:cNvSpPr txBox="1">
            <a:spLocks/>
          </p:cNvSpPr>
          <p:nvPr/>
        </p:nvSpPr>
        <p:spPr>
          <a:xfrm>
            <a:off x="6560457" y="4122057"/>
            <a:ext cx="4426857" cy="2220686"/>
          </a:xfrm>
          <a:prstGeom prst="rect">
            <a:avLst/>
          </a:prstGeom>
          <a:solidFill>
            <a:schemeClr val="accent6">
              <a:lumMod val="75000"/>
            </a:schemeClr>
          </a:solidFill>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optimizing cost structure and management functions</a:t>
            </a:r>
          </a:p>
          <a:p>
            <a:pPr lvl="1">
              <a:buFont typeface="Wingdings" pitchFamily="2" charset="2"/>
              <a:buChar char="Ø"/>
            </a:pPr>
            <a:r>
              <a:rPr lang="en-US" sz="2200" dirty="0">
                <a:solidFill>
                  <a:schemeClr val="bg1"/>
                </a:solidFill>
                <a:latin typeface="Tahoma" panose="020B0604030504040204" pitchFamily="34" charset="0"/>
                <a:ea typeface="Tahoma" panose="020B0604030504040204" pitchFamily="34" charset="0"/>
                <a:cs typeface="Tahoma" panose="020B0604030504040204" pitchFamily="34" charset="0"/>
              </a:rPr>
              <a:t>Outsourcing</a:t>
            </a:r>
          </a:p>
          <a:p>
            <a:pPr lvl="1">
              <a:buFont typeface="Wingdings" pitchFamily="2" charset="2"/>
              <a:buChar char="Ø"/>
            </a:pPr>
            <a:r>
              <a:rPr lang="en-US" sz="2200" dirty="0">
                <a:solidFill>
                  <a:schemeClr val="bg1"/>
                </a:solidFill>
                <a:latin typeface="Tahoma" panose="020B0604030504040204" pitchFamily="34" charset="0"/>
                <a:ea typeface="Tahoma" panose="020B0604030504040204" pitchFamily="34" charset="0"/>
                <a:cs typeface="Tahoma" panose="020B0604030504040204" pitchFamily="34" charset="0"/>
              </a:rPr>
              <a:t>Focusing in the strength</a:t>
            </a:r>
          </a:p>
          <a:p>
            <a:pPr marL="0" indent="0">
              <a:buNone/>
            </a:pPr>
            <a:endParaRPr lang="en-US" sz="2400" dirty="0">
              <a:solidFill>
                <a:schemeClr val="bg1"/>
              </a:solidFill>
              <a:latin typeface="Helvetica" pitchFamily="2" charset="0"/>
            </a:endParaRPr>
          </a:p>
          <a:p>
            <a:endParaRPr lang="en-VN" sz="2400" dirty="0">
              <a:solidFill>
                <a:schemeClr val="bg1"/>
              </a:solidFill>
            </a:endParaRPr>
          </a:p>
          <a:p>
            <a:endParaRPr lang="en-VN" sz="2400" dirty="0">
              <a:solidFill>
                <a:schemeClr val="bg1"/>
              </a:solidFill>
            </a:endParaRPr>
          </a:p>
        </p:txBody>
      </p:sp>
      <p:sp>
        <p:nvSpPr>
          <p:cNvPr id="6" name="TextBox 5">
            <a:extLst>
              <a:ext uri="{FF2B5EF4-FFF2-40B4-BE49-F238E27FC236}">
                <a16:creationId xmlns:a16="http://schemas.microsoft.com/office/drawing/2014/main" id="{4286EE6D-75F9-76E5-E9C9-DFA9B957DB26}"/>
              </a:ext>
            </a:extLst>
          </p:cNvPr>
          <p:cNvSpPr txBox="1"/>
          <p:nvPr/>
        </p:nvSpPr>
        <p:spPr>
          <a:xfrm>
            <a:off x="1204686" y="1943521"/>
            <a:ext cx="9782628" cy="1938992"/>
          </a:xfrm>
          <a:prstGeom prst="rect">
            <a:avLst/>
          </a:prstGeom>
          <a:solidFill>
            <a:schemeClr val="accent5">
              <a:lumMod val="60000"/>
              <a:lumOff val="40000"/>
            </a:schemeClr>
          </a:solidFill>
        </p:spPr>
        <p:txBody>
          <a:bodyPr wrap="square">
            <a:spAutoFit/>
          </a:bodyPr>
          <a:lstStyle/>
          <a:p>
            <a:r>
              <a:rPr lang="en-VN" sz="2400" dirty="0">
                <a:latin typeface="Tahoma" panose="020B0604030504040204" pitchFamily="34" charset="0"/>
                <a:ea typeface="Tahoma" panose="020B0604030504040204" pitchFamily="34" charset="0"/>
                <a:cs typeface="Tahoma" panose="020B0604030504040204" pitchFamily="34" charset="0"/>
              </a:rPr>
              <a:t>- Established in 2009</a:t>
            </a:r>
          </a:p>
          <a:p>
            <a:r>
              <a:rPr lang="en-VN" sz="2400" dirty="0">
                <a:latin typeface="Tahoma" panose="020B0604030504040204" pitchFamily="34" charset="0"/>
                <a:ea typeface="Tahoma" panose="020B0604030504040204" pitchFamily="34" charset="0"/>
                <a:cs typeface="Tahoma" panose="020B0604030504040204" pitchFamily="34" charset="0"/>
              </a:rPr>
              <a:t>- Fields: Technology solution, Installation and maintenance of automation systems, …</a:t>
            </a:r>
          </a:p>
          <a:p>
            <a:r>
              <a:rPr lang="en-VN" sz="2400" dirty="0">
                <a:latin typeface="Tahoma" panose="020B0604030504040204" pitchFamily="34" charset="0"/>
                <a:ea typeface="Tahoma" panose="020B0604030504040204" pitchFamily="34" charset="0"/>
                <a:cs typeface="Tahoma" panose="020B0604030504040204" pitchFamily="34" charset="0"/>
              </a:rPr>
              <a:t>- Authorized capital: ~380.000 USD		Revenue 2021: ~830.000 USD  </a:t>
            </a:r>
          </a:p>
          <a:p>
            <a:r>
              <a:rPr lang="en-VN" sz="2400" dirty="0">
                <a:latin typeface="Tahoma" panose="020B0604030504040204" pitchFamily="34" charset="0"/>
                <a:ea typeface="Tahoma" panose="020B0604030504040204" pitchFamily="34" charset="0"/>
                <a:cs typeface="Tahoma" panose="020B0604030504040204" pitchFamily="34" charset="0"/>
              </a:rPr>
              <a:t>- Number of core employees: 4 			Revenue 2022: ~1,5 m USD </a:t>
            </a:r>
          </a:p>
        </p:txBody>
      </p:sp>
      <p:sp>
        <p:nvSpPr>
          <p:cNvPr id="7" name="Right Arrow 6">
            <a:extLst>
              <a:ext uri="{FF2B5EF4-FFF2-40B4-BE49-F238E27FC236}">
                <a16:creationId xmlns:a16="http://schemas.microsoft.com/office/drawing/2014/main" id="{6062B5FE-983D-459D-8C4B-16CBF467483A}"/>
              </a:ext>
            </a:extLst>
          </p:cNvPr>
          <p:cNvSpPr/>
          <p:nvPr/>
        </p:nvSpPr>
        <p:spPr>
          <a:xfrm>
            <a:off x="5936343" y="4963886"/>
            <a:ext cx="580571" cy="435428"/>
          </a:xfrm>
          <a:prstGeom prst="rightArrow">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1709688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3A9B59E-24A8-8A0B-46D9-765CE7E8DE73}"/>
              </a:ext>
            </a:extLst>
          </p:cNvPr>
          <p:cNvPicPr>
            <a:picLocks noGrp="1" noChangeAspect="1"/>
          </p:cNvPicPr>
          <p:nvPr>
            <p:ph idx="1"/>
          </p:nvPr>
        </p:nvPicPr>
        <p:blipFill>
          <a:blip r:embed="rId3"/>
          <a:stretch>
            <a:fillRect/>
          </a:stretch>
        </p:blipFill>
        <p:spPr>
          <a:xfrm>
            <a:off x="1371600" y="244055"/>
            <a:ext cx="9264073" cy="4364181"/>
          </a:xfrm>
          <a:effectLst>
            <a:softEdge rad="279331"/>
          </a:effectLst>
        </p:spPr>
      </p:pic>
      <p:graphicFrame>
        <p:nvGraphicFramePr>
          <p:cNvPr id="8" name="Diagram 7">
            <a:extLst>
              <a:ext uri="{FF2B5EF4-FFF2-40B4-BE49-F238E27FC236}">
                <a16:creationId xmlns:a16="http://schemas.microsoft.com/office/drawing/2014/main" id="{44D14D5B-CA21-B08C-51D8-4041D6FE7457}"/>
              </a:ext>
            </a:extLst>
          </p:cNvPr>
          <p:cNvGraphicFramePr/>
          <p:nvPr>
            <p:extLst>
              <p:ext uri="{D42A27DB-BD31-4B8C-83A1-F6EECF244321}">
                <p14:modId xmlns:p14="http://schemas.microsoft.com/office/powerpoint/2010/main" val="3954119542"/>
              </p:ext>
            </p:extLst>
          </p:nvPr>
        </p:nvGraphicFramePr>
        <p:xfrm>
          <a:off x="2032000" y="4331916"/>
          <a:ext cx="8128000" cy="191269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2CFF9EDA-CA5B-615D-CA71-E1EC297A799B}"/>
              </a:ext>
            </a:extLst>
          </p:cNvPr>
          <p:cNvSpPr txBox="1"/>
          <p:nvPr/>
        </p:nvSpPr>
        <p:spPr>
          <a:xfrm>
            <a:off x="2032000" y="6171551"/>
            <a:ext cx="8128000" cy="369332"/>
          </a:xfrm>
          <a:prstGeom prst="rect">
            <a:avLst/>
          </a:prstGeom>
          <a:solidFill>
            <a:schemeClr val="accent5">
              <a:lumMod val="40000"/>
              <a:lumOff val="60000"/>
            </a:schemeClr>
          </a:solidFill>
        </p:spPr>
        <p:txBody>
          <a:bodyPr wrap="square">
            <a:spAutoFit/>
          </a:bodyPr>
          <a:lstStyle/>
          <a:p>
            <a:pPr algn="ctr"/>
            <a:r>
              <a:rPr lang="en-VN" dirty="0"/>
              <a:t>Cooperation with subcontractors, affiliate partners </a:t>
            </a:r>
          </a:p>
        </p:txBody>
      </p:sp>
    </p:spTree>
    <p:extLst>
      <p:ext uri="{BB962C8B-B14F-4D97-AF65-F5344CB8AC3E}">
        <p14:creationId xmlns:p14="http://schemas.microsoft.com/office/powerpoint/2010/main" val="1581472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D28F9-F728-5A78-2AF4-571648A60FC7}"/>
              </a:ext>
            </a:extLst>
          </p:cNvPr>
          <p:cNvSpPr>
            <a:spLocks noGrp="1"/>
          </p:cNvSpPr>
          <p:nvPr>
            <p:ph type="title"/>
          </p:nvPr>
        </p:nvSpPr>
        <p:spPr>
          <a:xfrm>
            <a:off x="1025611" y="964692"/>
            <a:ext cx="10293178" cy="1188720"/>
          </a:xfrm>
        </p:spPr>
        <p:txBody>
          <a:bodyPr/>
          <a:lstStyle/>
          <a:p>
            <a:r>
              <a:rPr lang="en-VN" dirty="0"/>
              <a:t>Results</a:t>
            </a:r>
          </a:p>
        </p:txBody>
      </p:sp>
      <p:sp>
        <p:nvSpPr>
          <p:cNvPr id="3" name="Content Placeholder 2">
            <a:extLst>
              <a:ext uri="{FF2B5EF4-FFF2-40B4-BE49-F238E27FC236}">
                <a16:creationId xmlns:a16="http://schemas.microsoft.com/office/drawing/2014/main" id="{B0B28E0A-0B8B-F1DA-A20C-A6C5FD64449D}"/>
              </a:ext>
            </a:extLst>
          </p:cNvPr>
          <p:cNvSpPr>
            <a:spLocks noGrp="1"/>
          </p:cNvSpPr>
          <p:nvPr>
            <p:ph idx="1"/>
          </p:nvPr>
        </p:nvSpPr>
        <p:spPr>
          <a:xfrm>
            <a:off x="1025611" y="2638044"/>
            <a:ext cx="10293178" cy="3101983"/>
          </a:xfrm>
        </p:spPr>
        <p:txBody>
          <a:bodyPr/>
          <a:lstStyle/>
          <a:p>
            <a:pPr marL="342900" indent="-342900">
              <a:buFont typeface="+mj-lt"/>
              <a:buAutoNum type="arabicPeriod"/>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Optimizing cost structure: </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Revenue: </a:t>
            </a:r>
            <a:r>
              <a:rPr lang="en-US" sz="1800" dirty="0" err="1">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equipments</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 40%, operating and other costs 40-45%, income after tax 15-20%</a:t>
            </a: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mj-lt"/>
              <a:buAutoNum type="arabicPeriod"/>
            </a:pP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Optimizing </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management functions: </a:t>
            </a:r>
            <a:r>
              <a:rPr lang="en-US" dirty="0">
                <a:solidFill>
                  <a:schemeClr val="tx1"/>
                </a:solidFill>
                <a:latin typeface="Tahoma" panose="020B0604030504040204" pitchFamily="34" charset="0"/>
                <a:ea typeface="Tahoma" panose="020B0604030504040204" pitchFamily="34" charset="0"/>
                <a:cs typeface="Tahoma" panose="020B0604030504040204" pitchFamily="34" charset="0"/>
              </a:rPr>
              <a:t>Flexible</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 business model, working processes and management reforming </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buFont typeface="+mj-lt"/>
              <a:buAutoNum type="arabicPeriod"/>
            </a:pPr>
            <a:r>
              <a:rPr lang="en-US"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L</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ess staff, more qualified, more committed, multitasked and higher paid</a:t>
            </a:r>
          </a:p>
          <a:p>
            <a:pPr marL="342900" indent="-342900">
              <a:buFont typeface="+mj-lt"/>
              <a:buAutoNum type="arabicPeriod"/>
            </a:pPr>
            <a:r>
              <a:rPr lang="en-US"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Sharing opportunities and risks with partners for sustainable development</a:t>
            </a:r>
          </a:p>
          <a:p>
            <a:pPr marL="342900" indent="-342900">
              <a:buFont typeface="+mj-lt"/>
              <a:buAutoNum type="arabicPeriod"/>
            </a:pPr>
            <a:r>
              <a:rPr lang="en-US"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Co-branding, good reputation</a:t>
            </a:r>
          </a:p>
          <a:p>
            <a:pPr marL="342900" indent="-342900">
              <a:buFont typeface="+mj-lt"/>
              <a:buAutoNum type="arabicPeriod"/>
            </a:pPr>
            <a:r>
              <a:rPr lang="en-US"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rPr>
              <a:t>More flexible in dealing with multiple crises in the future</a:t>
            </a:r>
          </a:p>
          <a:p>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sym typeface="Wingdings" pitchFamily="2" charset="2"/>
            </a:endParaRPr>
          </a:p>
          <a:p>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1800" dirty="0">
              <a:solidFill>
                <a:schemeClr val="tx1"/>
              </a:solidFill>
              <a:latin typeface="Helvetica" pitchFamily="2" charset="0"/>
            </a:endParaRPr>
          </a:p>
          <a:p>
            <a:endParaRPr lang="en-VN" sz="1800" dirty="0">
              <a:solidFill>
                <a:schemeClr val="tx1"/>
              </a:solidFill>
            </a:endParaRPr>
          </a:p>
          <a:p>
            <a:endParaRPr lang="en-VN" sz="1800" dirty="0">
              <a:solidFill>
                <a:schemeClr val="tx1"/>
              </a:solidFill>
            </a:endParaRPr>
          </a:p>
          <a:p>
            <a:endParaRPr lang="en-VN" dirty="0">
              <a:solidFill>
                <a:schemeClr val="tx1"/>
              </a:solidFill>
            </a:endParaRPr>
          </a:p>
        </p:txBody>
      </p:sp>
    </p:spTree>
    <p:extLst>
      <p:ext uri="{BB962C8B-B14F-4D97-AF65-F5344CB8AC3E}">
        <p14:creationId xmlns:p14="http://schemas.microsoft.com/office/powerpoint/2010/main" val="106305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pic>
        <p:nvPicPr>
          <p:cNvPr id="1026" name="Picture 2" descr="Flower Arrangement - PowerPoint Presentation Download Free">
            <a:extLst>
              <a:ext uri="{FF2B5EF4-FFF2-40B4-BE49-F238E27FC236}">
                <a16:creationId xmlns:a16="http://schemas.microsoft.com/office/drawing/2014/main" id="{5F07FF1B-F514-87EC-09C1-E6D6D1790D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15383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71C241A9-A460-4AD1-916F-25308628A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{353AB4C0-9DF3-F04D-966F-FD193E0F5D7D}tf10001120</Template>
  <TotalTime>3751</TotalTime>
  <Words>863</Words>
  <Application>Microsoft Macintosh PowerPoint</Application>
  <PresentationFormat>Widescreen</PresentationFormat>
  <Paragraphs>73</Paragraphs>
  <Slides>5</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-apple-system</vt:lpstr>
      <vt:lpstr>Arial</vt:lpstr>
      <vt:lpstr>Arial</vt:lpstr>
      <vt:lpstr>Bradley Hand</vt:lpstr>
      <vt:lpstr>Calibri</vt:lpstr>
      <vt:lpstr>Gill Sans MT</vt:lpstr>
      <vt:lpstr>Helvetica</vt:lpstr>
      <vt:lpstr>Tahoma</vt:lpstr>
      <vt:lpstr>Wingdings</vt:lpstr>
      <vt:lpstr>Parcel</vt:lpstr>
      <vt:lpstr>PowerPoint Presentation</vt:lpstr>
      <vt:lpstr>Challenges and opportunities</vt:lpstr>
      <vt:lpstr>PowerPoint Presentation</vt:lpstr>
      <vt:lpstr>Results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Thi Huong- KT</dc:creator>
  <cp:lastModifiedBy>Nguyen Thi Huong- KT</cp:lastModifiedBy>
  <cp:revision>12</cp:revision>
  <dcterms:created xsi:type="dcterms:W3CDTF">2023-09-30T15:52:35Z</dcterms:created>
  <dcterms:modified xsi:type="dcterms:W3CDTF">2023-10-17T13:48:48Z</dcterms:modified>
</cp:coreProperties>
</file>