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70" r:id="rId4"/>
    <p:sldId id="258" r:id="rId5"/>
    <p:sldId id="271" r:id="rId6"/>
    <p:sldId id="274" r:id="rId7"/>
    <p:sldId id="272" r:id="rId8"/>
    <p:sldId id="273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03C95-CF42-4BE0-B77A-BB28C1CC7E8C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F152C8-8BFE-49D0-9EE8-104A97739AEE}">
      <dgm:prSet phldrT="[Text]"/>
      <dgm:spPr/>
      <dgm:t>
        <a:bodyPr/>
        <a:lstStyle/>
        <a:p>
          <a:r>
            <a:rPr lang="en-US" b="1" dirty="0" smtClean="0"/>
            <a:t>GIỚI THIỆU</a:t>
          </a:r>
          <a:endParaRPr lang="en-US" b="1" dirty="0"/>
        </a:p>
      </dgm:t>
    </dgm:pt>
    <dgm:pt modelId="{D6D965A3-F8B5-47C6-A967-4FF369BA087F}" type="parTrans" cxnId="{A1A249A4-C552-4F11-849D-846FBD75A426}">
      <dgm:prSet/>
      <dgm:spPr/>
      <dgm:t>
        <a:bodyPr/>
        <a:lstStyle/>
        <a:p>
          <a:endParaRPr lang="en-US" b="1"/>
        </a:p>
      </dgm:t>
    </dgm:pt>
    <dgm:pt modelId="{5F8ED1DA-42D7-47F7-A49B-581B44043BD2}" type="sibTrans" cxnId="{A1A249A4-C552-4F11-849D-846FBD75A426}">
      <dgm:prSet/>
      <dgm:spPr/>
      <dgm:t>
        <a:bodyPr/>
        <a:lstStyle/>
        <a:p>
          <a:endParaRPr lang="en-US" b="1"/>
        </a:p>
      </dgm:t>
    </dgm:pt>
    <dgm:pt modelId="{7395F740-AD76-46C9-94BC-1675446BBE4B}">
      <dgm:prSet phldrT="[Text]"/>
      <dgm:spPr/>
      <dgm:t>
        <a:bodyPr/>
        <a:lstStyle/>
        <a:p>
          <a:r>
            <a:rPr lang="en-US" b="1" dirty="0" smtClean="0"/>
            <a:t>KIẾN TRÚC TÍCH HỢP</a:t>
          </a:r>
          <a:endParaRPr lang="en-US" b="1" dirty="0"/>
        </a:p>
      </dgm:t>
    </dgm:pt>
    <dgm:pt modelId="{951B86D7-6DC7-4B80-B2D2-8AEC4B6123AF}" type="parTrans" cxnId="{1EA9BCA8-7E9D-4A8E-996C-056803C14E42}">
      <dgm:prSet/>
      <dgm:spPr/>
      <dgm:t>
        <a:bodyPr/>
        <a:lstStyle/>
        <a:p>
          <a:endParaRPr lang="en-US" b="1"/>
        </a:p>
      </dgm:t>
    </dgm:pt>
    <dgm:pt modelId="{76A772D4-2FA2-4261-A9BE-144B5AA56D89}" type="sibTrans" cxnId="{1EA9BCA8-7E9D-4A8E-996C-056803C14E42}">
      <dgm:prSet/>
      <dgm:spPr/>
      <dgm:t>
        <a:bodyPr/>
        <a:lstStyle/>
        <a:p>
          <a:endParaRPr lang="en-US" b="1"/>
        </a:p>
      </dgm:t>
    </dgm:pt>
    <dgm:pt modelId="{A404ABE5-1769-4775-A392-50864A1881ED}">
      <dgm:prSet/>
      <dgm:spPr/>
      <dgm:t>
        <a:bodyPr/>
        <a:lstStyle/>
        <a:p>
          <a:r>
            <a:rPr lang="en-US" b="1" dirty="0" smtClean="0"/>
            <a:t>ĐÁNH GIÁ MÔ HÌNH</a:t>
          </a:r>
          <a:endParaRPr lang="en-US" b="1" dirty="0"/>
        </a:p>
      </dgm:t>
    </dgm:pt>
    <dgm:pt modelId="{A701F7A3-C4F0-4E1A-830E-577AD9CC0E11}" type="parTrans" cxnId="{F028F6DF-1ADF-4BA1-BCB6-4FB176EF15FB}">
      <dgm:prSet/>
      <dgm:spPr/>
      <dgm:t>
        <a:bodyPr/>
        <a:lstStyle/>
        <a:p>
          <a:endParaRPr lang="en-US" b="1"/>
        </a:p>
      </dgm:t>
    </dgm:pt>
    <dgm:pt modelId="{8BB2E05A-8161-4B55-B2BE-CF28B72C0879}" type="sibTrans" cxnId="{F028F6DF-1ADF-4BA1-BCB6-4FB176EF15FB}">
      <dgm:prSet/>
      <dgm:spPr/>
      <dgm:t>
        <a:bodyPr/>
        <a:lstStyle/>
        <a:p>
          <a:endParaRPr lang="en-US" b="1"/>
        </a:p>
      </dgm:t>
    </dgm:pt>
    <dgm:pt modelId="{E500E3DF-C465-4D04-8939-FB50048FFD78}">
      <dgm:prSet/>
      <dgm:spPr/>
      <dgm:t>
        <a:bodyPr/>
        <a:lstStyle/>
        <a:p>
          <a:r>
            <a:rPr lang="en-US" b="1" dirty="0" smtClean="0"/>
            <a:t>XÂY DỰNG MÔ HÌNH DỰ BÁO</a:t>
          </a:r>
          <a:endParaRPr lang="en-US" b="1" dirty="0"/>
        </a:p>
      </dgm:t>
    </dgm:pt>
    <dgm:pt modelId="{80D342FC-4C8B-4D14-A401-95A7143EE5FE}" type="parTrans" cxnId="{D881F58C-566D-4EB4-8979-0E6F68A484F1}">
      <dgm:prSet/>
      <dgm:spPr/>
      <dgm:t>
        <a:bodyPr/>
        <a:lstStyle/>
        <a:p>
          <a:endParaRPr lang="en-US" b="1"/>
        </a:p>
      </dgm:t>
    </dgm:pt>
    <dgm:pt modelId="{4A705266-6959-4850-BBB3-B78E90FE511C}" type="sibTrans" cxnId="{D881F58C-566D-4EB4-8979-0E6F68A484F1}">
      <dgm:prSet/>
      <dgm:spPr/>
      <dgm:t>
        <a:bodyPr/>
        <a:lstStyle/>
        <a:p>
          <a:endParaRPr lang="en-US" b="1"/>
        </a:p>
      </dgm:t>
    </dgm:pt>
    <dgm:pt modelId="{9B4AEEBA-744C-4202-8F79-52D45BAC41A7}">
      <dgm:prSet phldrT="[Text]"/>
      <dgm:spPr/>
      <dgm:t>
        <a:bodyPr/>
        <a:lstStyle/>
        <a:p>
          <a:r>
            <a:rPr lang="en-US" b="1" dirty="0" smtClean="0"/>
            <a:t>KẾT LUẬN VÀ HƯỚNG PHÁT TRIỂN</a:t>
          </a:r>
          <a:endParaRPr lang="en-US" b="1" dirty="0"/>
        </a:p>
      </dgm:t>
    </dgm:pt>
    <dgm:pt modelId="{9F8234EF-C58B-49C5-A868-8207DFEFEBA4}" type="parTrans" cxnId="{6BF9D620-2BBC-48DF-A4C2-DAD89292F923}">
      <dgm:prSet/>
      <dgm:spPr/>
      <dgm:t>
        <a:bodyPr/>
        <a:lstStyle/>
        <a:p>
          <a:endParaRPr lang="en-US" b="1"/>
        </a:p>
      </dgm:t>
    </dgm:pt>
    <dgm:pt modelId="{6487CBAA-6D2F-47D2-90CC-C7DFAB4836B8}" type="sibTrans" cxnId="{6BF9D620-2BBC-48DF-A4C2-DAD89292F923}">
      <dgm:prSet/>
      <dgm:spPr/>
      <dgm:t>
        <a:bodyPr/>
        <a:lstStyle/>
        <a:p>
          <a:endParaRPr lang="en-US" b="1"/>
        </a:p>
      </dgm:t>
    </dgm:pt>
    <dgm:pt modelId="{E81818B9-5A21-4F44-BD90-50A8D0D180E0}" type="pres">
      <dgm:prSet presAssocID="{B4703C95-CF42-4BE0-B77A-BB28C1CC7E8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105CE086-4BB7-4647-B38D-C95B438EDED2}" type="pres">
      <dgm:prSet presAssocID="{B4703C95-CF42-4BE0-B77A-BB28C1CC7E8C}" presName="Name1" presStyleCnt="0"/>
      <dgm:spPr/>
    </dgm:pt>
    <dgm:pt modelId="{98C79464-A8B4-4E7E-A485-A5208F9C3502}" type="pres">
      <dgm:prSet presAssocID="{B4703C95-CF42-4BE0-B77A-BB28C1CC7E8C}" presName="cycle" presStyleCnt="0"/>
      <dgm:spPr/>
    </dgm:pt>
    <dgm:pt modelId="{ACA0D143-DAD7-400E-965C-54C7465935E1}" type="pres">
      <dgm:prSet presAssocID="{B4703C95-CF42-4BE0-B77A-BB28C1CC7E8C}" presName="srcNode" presStyleLbl="node1" presStyleIdx="0" presStyleCnt="5"/>
      <dgm:spPr/>
    </dgm:pt>
    <dgm:pt modelId="{83F9589E-1654-4B0A-8AB3-7A954D57D9D3}" type="pres">
      <dgm:prSet presAssocID="{B4703C95-CF42-4BE0-B77A-BB28C1CC7E8C}" presName="conn" presStyleLbl="parChTrans1D2" presStyleIdx="0" presStyleCnt="1"/>
      <dgm:spPr/>
      <dgm:t>
        <a:bodyPr/>
        <a:lstStyle/>
        <a:p>
          <a:endParaRPr lang="en-US"/>
        </a:p>
      </dgm:t>
    </dgm:pt>
    <dgm:pt modelId="{74C57EBB-CEBB-49E4-9245-8926827517EC}" type="pres">
      <dgm:prSet presAssocID="{B4703C95-CF42-4BE0-B77A-BB28C1CC7E8C}" presName="extraNode" presStyleLbl="node1" presStyleIdx="0" presStyleCnt="5"/>
      <dgm:spPr/>
    </dgm:pt>
    <dgm:pt modelId="{597F2520-188A-4265-87B6-2D32A080BE45}" type="pres">
      <dgm:prSet presAssocID="{B4703C95-CF42-4BE0-B77A-BB28C1CC7E8C}" presName="dstNode" presStyleLbl="node1" presStyleIdx="0" presStyleCnt="5"/>
      <dgm:spPr/>
    </dgm:pt>
    <dgm:pt modelId="{CA7F9FB5-4235-46DD-8B80-1C3CDE3C9C5E}" type="pres">
      <dgm:prSet presAssocID="{16F152C8-8BFE-49D0-9EE8-104A97739AEE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39D389-5FCC-4EC8-87E4-0211E7E6C8C6}" type="pres">
      <dgm:prSet presAssocID="{16F152C8-8BFE-49D0-9EE8-104A97739AEE}" presName="accent_1" presStyleCnt="0"/>
      <dgm:spPr/>
    </dgm:pt>
    <dgm:pt modelId="{D55CCC12-F9AF-4916-8AEA-66B44CEEEEC2}" type="pres">
      <dgm:prSet presAssocID="{16F152C8-8BFE-49D0-9EE8-104A97739AEE}" presName="accentRepeatNode" presStyleLbl="solidFgAcc1" presStyleIdx="0" presStyleCnt="5"/>
      <dgm:spPr/>
    </dgm:pt>
    <dgm:pt modelId="{76D006FC-CCD7-4A58-AFA6-CCA7ED5CE2B4}" type="pres">
      <dgm:prSet presAssocID="{E500E3DF-C465-4D04-8939-FB50048FFD78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0C8CD-4578-41EE-B42B-2B53EEF614E3}" type="pres">
      <dgm:prSet presAssocID="{E500E3DF-C465-4D04-8939-FB50048FFD78}" presName="accent_2" presStyleCnt="0"/>
      <dgm:spPr/>
    </dgm:pt>
    <dgm:pt modelId="{498E6F44-DA3E-49BC-96CC-76A151105E9F}" type="pres">
      <dgm:prSet presAssocID="{E500E3DF-C465-4D04-8939-FB50048FFD78}" presName="accentRepeatNode" presStyleLbl="solidFgAcc1" presStyleIdx="1" presStyleCnt="5"/>
      <dgm:spPr/>
    </dgm:pt>
    <dgm:pt modelId="{89FB9A73-219C-4128-9E41-3E764264752F}" type="pres">
      <dgm:prSet presAssocID="{A404ABE5-1769-4775-A392-50864A1881E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B5BEC-9EB7-44E7-A40A-09940986735E}" type="pres">
      <dgm:prSet presAssocID="{A404ABE5-1769-4775-A392-50864A1881ED}" presName="accent_3" presStyleCnt="0"/>
      <dgm:spPr/>
    </dgm:pt>
    <dgm:pt modelId="{755B8DEB-C65E-4654-9BD1-7207083042BB}" type="pres">
      <dgm:prSet presAssocID="{A404ABE5-1769-4775-A392-50864A1881ED}" presName="accentRepeatNode" presStyleLbl="solidFgAcc1" presStyleIdx="2" presStyleCnt="5"/>
      <dgm:spPr/>
    </dgm:pt>
    <dgm:pt modelId="{6E618741-5CC5-494B-9BFC-70916920C836}" type="pres">
      <dgm:prSet presAssocID="{7395F740-AD76-46C9-94BC-1675446BBE4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8E104-B479-4647-A013-FF2A6216BE5C}" type="pres">
      <dgm:prSet presAssocID="{7395F740-AD76-46C9-94BC-1675446BBE4B}" presName="accent_4" presStyleCnt="0"/>
      <dgm:spPr/>
    </dgm:pt>
    <dgm:pt modelId="{6AF4F2A8-33C5-4172-94E1-455621A6DC44}" type="pres">
      <dgm:prSet presAssocID="{7395F740-AD76-46C9-94BC-1675446BBE4B}" presName="accentRepeatNode" presStyleLbl="solidFgAcc1" presStyleIdx="3" presStyleCnt="5"/>
      <dgm:spPr/>
    </dgm:pt>
    <dgm:pt modelId="{21907382-41ED-49C3-ABD1-2CC77CA523DF}" type="pres">
      <dgm:prSet presAssocID="{9B4AEEBA-744C-4202-8F79-52D45BAC41A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2FE35A-4EF1-4AF5-BE60-D2C533AA6007}" type="pres">
      <dgm:prSet presAssocID="{9B4AEEBA-744C-4202-8F79-52D45BAC41A7}" presName="accent_5" presStyleCnt="0"/>
      <dgm:spPr/>
    </dgm:pt>
    <dgm:pt modelId="{268917DD-0620-4994-A4DD-E5069AE09D01}" type="pres">
      <dgm:prSet presAssocID="{9B4AEEBA-744C-4202-8F79-52D45BAC41A7}" presName="accentRepeatNode" presStyleLbl="solidFgAcc1" presStyleIdx="4" presStyleCnt="5"/>
      <dgm:spPr/>
    </dgm:pt>
  </dgm:ptLst>
  <dgm:cxnLst>
    <dgm:cxn modelId="{6BF9D620-2BBC-48DF-A4C2-DAD89292F923}" srcId="{B4703C95-CF42-4BE0-B77A-BB28C1CC7E8C}" destId="{9B4AEEBA-744C-4202-8F79-52D45BAC41A7}" srcOrd="4" destOrd="0" parTransId="{9F8234EF-C58B-49C5-A868-8207DFEFEBA4}" sibTransId="{6487CBAA-6D2F-47D2-90CC-C7DFAB4836B8}"/>
    <dgm:cxn modelId="{D881F58C-566D-4EB4-8979-0E6F68A484F1}" srcId="{B4703C95-CF42-4BE0-B77A-BB28C1CC7E8C}" destId="{E500E3DF-C465-4D04-8939-FB50048FFD78}" srcOrd="1" destOrd="0" parTransId="{80D342FC-4C8B-4D14-A401-95A7143EE5FE}" sibTransId="{4A705266-6959-4850-BBB3-B78E90FE511C}"/>
    <dgm:cxn modelId="{AD144077-B19A-44B3-B5C2-110850C6EA64}" type="presOf" srcId="{B4703C95-CF42-4BE0-B77A-BB28C1CC7E8C}" destId="{E81818B9-5A21-4F44-BD90-50A8D0D180E0}" srcOrd="0" destOrd="0" presId="urn:microsoft.com/office/officeart/2008/layout/VerticalCurvedList"/>
    <dgm:cxn modelId="{C65D03DF-8D23-4A18-87F8-D27E78C9C1F4}" type="presOf" srcId="{9B4AEEBA-744C-4202-8F79-52D45BAC41A7}" destId="{21907382-41ED-49C3-ABD1-2CC77CA523DF}" srcOrd="0" destOrd="0" presId="urn:microsoft.com/office/officeart/2008/layout/VerticalCurvedList"/>
    <dgm:cxn modelId="{C3286F7A-3BB8-4DAF-985D-FDE8A7F79DEC}" type="presOf" srcId="{A404ABE5-1769-4775-A392-50864A1881ED}" destId="{89FB9A73-219C-4128-9E41-3E764264752F}" srcOrd="0" destOrd="0" presId="urn:microsoft.com/office/officeart/2008/layout/VerticalCurvedList"/>
    <dgm:cxn modelId="{F028F6DF-1ADF-4BA1-BCB6-4FB176EF15FB}" srcId="{B4703C95-CF42-4BE0-B77A-BB28C1CC7E8C}" destId="{A404ABE5-1769-4775-A392-50864A1881ED}" srcOrd="2" destOrd="0" parTransId="{A701F7A3-C4F0-4E1A-830E-577AD9CC0E11}" sibTransId="{8BB2E05A-8161-4B55-B2BE-CF28B72C0879}"/>
    <dgm:cxn modelId="{BB2DA815-C2AB-4E97-AEAA-88C2489E8968}" type="presOf" srcId="{5F8ED1DA-42D7-47F7-A49B-581B44043BD2}" destId="{83F9589E-1654-4B0A-8AB3-7A954D57D9D3}" srcOrd="0" destOrd="0" presId="urn:microsoft.com/office/officeart/2008/layout/VerticalCurvedList"/>
    <dgm:cxn modelId="{B245AFDF-9F0F-459D-B0E4-652C74C48EB3}" type="presOf" srcId="{E500E3DF-C465-4D04-8939-FB50048FFD78}" destId="{76D006FC-CCD7-4A58-AFA6-CCA7ED5CE2B4}" srcOrd="0" destOrd="0" presId="urn:microsoft.com/office/officeart/2008/layout/VerticalCurvedList"/>
    <dgm:cxn modelId="{A1A249A4-C552-4F11-849D-846FBD75A426}" srcId="{B4703C95-CF42-4BE0-B77A-BB28C1CC7E8C}" destId="{16F152C8-8BFE-49D0-9EE8-104A97739AEE}" srcOrd="0" destOrd="0" parTransId="{D6D965A3-F8B5-47C6-A967-4FF369BA087F}" sibTransId="{5F8ED1DA-42D7-47F7-A49B-581B44043BD2}"/>
    <dgm:cxn modelId="{D6017310-0676-481C-A43D-9C0FD4006CA7}" type="presOf" srcId="{16F152C8-8BFE-49D0-9EE8-104A97739AEE}" destId="{CA7F9FB5-4235-46DD-8B80-1C3CDE3C9C5E}" srcOrd="0" destOrd="0" presId="urn:microsoft.com/office/officeart/2008/layout/VerticalCurvedList"/>
    <dgm:cxn modelId="{61245F73-7EB7-4DEB-BEB3-5F4DF13B1A84}" type="presOf" srcId="{7395F740-AD76-46C9-94BC-1675446BBE4B}" destId="{6E618741-5CC5-494B-9BFC-70916920C836}" srcOrd="0" destOrd="0" presId="urn:microsoft.com/office/officeart/2008/layout/VerticalCurvedList"/>
    <dgm:cxn modelId="{1EA9BCA8-7E9D-4A8E-996C-056803C14E42}" srcId="{B4703C95-CF42-4BE0-B77A-BB28C1CC7E8C}" destId="{7395F740-AD76-46C9-94BC-1675446BBE4B}" srcOrd="3" destOrd="0" parTransId="{951B86D7-6DC7-4B80-B2D2-8AEC4B6123AF}" sibTransId="{76A772D4-2FA2-4261-A9BE-144B5AA56D89}"/>
    <dgm:cxn modelId="{B2B4A2C1-ED18-4C80-B76A-DDF070B63F0D}" type="presParOf" srcId="{E81818B9-5A21-4F44-BD90-50A8D0D180E0}" destId="{105CE086-4BB7-4647-B38D-C95B438EDED2}" srcOrd="0" destOrd="0" presId="urn:microsoft.com/office/officeart/2008/layout/VerticalCurvedList"/>
    <dgm:cxn modelId="{7A785FAE-32DD-4AF3-A0E9-02BA975E1631}" type="presParOf" srcId="{105CE086-4BB7-4647-B38D-C95B438EDED2}" destId="{98C79464-A8B4-4E7E-A485-A5208F9C3502}" srcOrd="0" destOrd="0" presId="urn:microsoft.com/office/officeart/2008/layout/VerticalCurvedList"/>
    <dgm:cxn modelId="{AC6EECA4-5C00-49BA-A676-32B13BA6E49F}" type="presParOf" srcId="{98C79464-A8B4-4E7E-A485-A5208F9C3502}" destId="{ACA0D143-DAD7-400E-965C-54C7465935E1}" srcOrd="0" destOrd="0" presId="urn:microsoft.com/office/officeart/2008/layout/VerticalCurvedList"/>
    <dgm:cxn modelId="{35660C7E-75DF-4728-ADA4-E1F7556E4E0B}" type="presParOf" srcId="{98C79464-A8B4-4E7E-A485-A5208F9C3502}" destId="{83F9589E-1654-4B0A-8AB3-7A954D57D9D3}" srcOrd="1" destOrd="0" presId="urn:microsoft.com/office/officeart/2008/layout/VerticalCurvedList"/>
    <dgm:cxn modelId="{D001041A-B289-460C-88AD-C66BD575AECA}" type="presParOf" srcId="{98C79464-A8B4-4E7E-A485-A5208F9C3502}" destId="{74C57EBB-CEBB-49E4-9245-8926827517EC}" srcOrd="2" destOrd="0" presId="urn:microsoft.com/office/officeart/2008/layout/VerticalCurvedList"/>
    <dgm:cxn modelId="{8491C464-C092-4963-AD6D-9FE0FFB7EF3F}" type="presParOf" srcId="{98C79464-A8B4-4E7E-A485-A5208F9C3502}" destId="{597F2520-188A-4265-87B6-2D32A080BE45}" srcOrd="3" destOrd="0" presId="urn:microsoft.com/office/officeart/2008/layout/VerticalCurvedList"/>
    <dgm:cxn modelId="{230B56B9-A0C4-4F1F-95DC-924B964C5402}" type="presParOf" srcId="{105CE086-4BB7-4647-B38D-C95B438EDED2}" destId="{CA7F9FB5-4235-46DD-8B80-1C3CDE3C9C5E}" srcOrd="1" destOrd="0" presId="urn:microsoft.com/office/officeart/2008/layout/VerticalCurvedList"/>
    <dgm:cxn modelId="{8B289C3A-E8A2-441B-A4C8-FB069BA3CF23}" type="presParOf" srcId="{105CE086-4BB7-4647-B38D-C95B438EDED2}" destId="{2739D389-5FCC-4EC8-87E4-0211E7E6C8C6}" srcOrd="2" destOrd="0" presId="urn:microsoft.com/office/officeart/2008/layout/VerticalCurvedList"/>
    <dgm:cxn modelId="{6FB2200B-A222-476E-B89C-630C25B297F2}" type="presParOf" srcId="{2739D389-5FCC-4EC8-87E4-0211E7E6C8C6}" destId="{D55CCC12-F9AF-4916-8AEA-66B44CEEEEC2}" srcOrd="0" destOrd="0" presId="urn:microsoft.com/office/officeart/2008/layout/VerticalCurvedList"/>
    <dgm:cxn modelId="{CE1BB3D6-1D28-42CF-A640-74BC09CA7EA0}" type="presParOf" srcId="{105CE086-4BB7-4647-B38D-C95B438EDED2}" destId="{76D006FC-CCD7-4A58-AFA6-CCA7ED5CE2B4}" srcOrd="3" destOrd="0" presId="urn:microsoft.com/office/officeart/2008/layout/VerticalCurvedList"/>
    <dgm:cxn modelId="{B12C95EF-EE94-4A8E-9FF0-337AB62D869F}" type="presParOf" srcId="{105CE086-4BB7-4647-B38D-C95B438EDED2}" destId="{98C0C8CD-4578-41EE-B42B-2B53EEF614E3}" srcOrd="4" destOrd="0" presId="urn:microsoft.com/office/officeart/2008/layout/VerticalCurvedList"/>
    <dgm:cxn modelId="{FFCC52A6-DF38-43CE-A452-C100979CC42D}" type="presParOf" srcId="{98C0C8CD-4578-41EE-B42B-2B53EEF614E3}" destId="{498E6F44-DA3E-49BC-96CC-76A151105E9F}" srcOrd="0" destOrd="0" presId="urn:microsoft.com/office/officeart/2008/layout/VerticalCurvedList"/>
    <dgm:cxn modelId="{E262E453-41ED-40DB-B998-AA0BC5024B23}" type="presParOf" srcId="{105CE086-4BB7-4647-B38D-C95B438EDED2}" destId="{89FB9A73-219C-4128-9E41-3E764264752F}" srcOrd="5" destOrd="0" presId="urn:microsoft.com/office/officeart/2008/layout/VerticalCurvedList"/>
    <dgm:cxn modelId="{9A298D3E-D2F2-4C6A-A725-A9DDF6FB6785}" type="presParOf" srcId="{105CE086-4BB7-4647-B38D-C95B438EDED2}" destId="{7C4B5BEC-9EB7-44E7-A40A-09940986735E}" srcOrd="6" destOrd="0" presId="urn:microsoft.com/office/officeart/2008/layout/VerticalCurvedList"/>
    <dgm:cxn modelId="{8611A773-0BA8-406B-B734-CD0070027A6A}" type="presParOf" srcId="{7C4B5BEC-9EB7-44E7-A40A-09940986735E}" destId="{755B8DEB-C65E-4654-9BD1-7207083042BB}" srcOrd="0" destOrd="0" presId="urn:microsoft.com/office/officeart/2008/layout/VerticalCurvedList"/>
    <dgm:cxn modelId="{A0F9512E-9B83-47FB-920E-F5E55392EDFB}" type="presParOf" srcId="{105CE086-4BB7-4647-B38D-C95B438EDED2}" destId="{6E618741-5CC5-494B-9BFC-70916920C836}" srcOrd="7" destOrd="0" presId="urn:microsoft.com/office/officeart/2008/layout/VerticalCurvedList"/>
    <dgm:cxn modelId="{4B19D362-5304-420F-A27A-6E2D6CEA5A0D}" type="presParOf" srcId="{105CE086-4BB7-4647-B38D-C95B438EDED2}" destId="{5128E104-B479-4647-A013-FF2A6216BE5C}" srcOrd="8" destOrd="0" presId="urn:microsoft.com/office/officeart/2008/layout/VerticalCurvedList"/>
    <dgm:cxn modelId="{E9D2CF67-CA23-4AFB-91FF-7D70DE47DC17}" type="presParOf" srcId="{5128E104-B479-4647-A013-FF2A6216BE5C}" destId="{6AF4F2A8-33C5-4172-94E1-455621A6DC44}" srcOrd="0" destOrd="0" presId="urn:microsoft.com/office/officeart/2008/layout/VerticalCurvedList"/>
    <dgm:cxn modelId="{72440632-A2F0-4207-BAF9-2504E67881AC}" type="presParOf" srcId="{105CE086-4BB7-4647-B38D-C95B438EDED2}" destId="{21907382-41ED-49C3-ABD1-2CC77CA523DF}" srcOrd="9" destOrd="0" presId="urn:microsoft.com/office/officeart/2008/layout/VerticalCurvedList"/>
    <dgm:cxn modelId="{28449759-91A0-4083-9659-E0A2BB2640DE}" type="presParOf" srcId="{105CE086-4BB7-4647-B38D-C95B438EDED2}" destId="{C92FE35A-4EF1-4AF5-BE60-D2C533AA6007}" srcOrd="10" destOrd="0" presId="urn:microsoft.com/office/officeart/2008/layout/VerticalCurvedList"/>
    <dgm:cxn modelId="{7676CA98-9FBE-4A05-B0F2-CFB7B97B2F79}" type="presParOf" srcId="{C92FE35A-4EF1-4AF5-BE60-D2C533AA6007}" destId="{268917DD-0620-4994-A4DD-E5069AE09D0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9589E-1654-4B0A-8AB3-7A954D57D9D3}">
      <dsp:nvSpPr>
        <dsp:cNvPr id="0" name=""/>
        <dsp:cNvSpPr/>
      </dsp:nvSpPr>
      <dsp:spPr>
        <a:xfrm>
          <a:off x="-4547637" y="-697308"/>
          <a:ext cx="5417342" cy="5417342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F9FB5-4235-46DD-8B80-1C3CDE3C9C5E}">
      <dsp:nvSpPr>
        <dsp:cNvPr id="0" name=""/>
        <dsp:cNvSpPr/>
      </dsp:nvSpPr>
      <dsp:spPr>
        <a:xfrm>
          <a:off x="380724" y="251339"/>
          <a:ext cx="9623141" cy="50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9257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GIỚI THIỆU</a:t>
          </a:r>
          <a:endParaRPr lang="en-US" sz="2600" b="1" kern="1200" dirty="0"/>
        </a:p>
      </dsp:txBody>
      <dsp:txXfrm>
        <a:off x="380724" y="251339"/>
        <a:ext cx="9623141" cy="503001"/>
      </dsp:txXfrm>
    </dsp:sp>
    <dsp:sp modelId="{D55CCC12-F9AF-4916-8AEA-66B44CEEEEC2}">
      <dsp:nvSpPr>
        <dsp:cNvPr id="0" name=""/>
        <dsp:cNvSpPr/>
      </dsp:nvSpPr>
      <dsp:spPr>
        <a:xfrm>
          <a:off x="66348" y="188464"/>
          <a:ext cx="628751" cy="6287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6D006FC-CCD7-4A58-AFA6-CCA7ED5CE2B4}">
      <dsp:nvSpPr>
        <dsp:cNvPr id="0" name=""/>
        <dsp:cNvSpPr/>
      </dsp:nvSpPr>
      <dsp:spPr>
        <a:xfrm>
          <a:off x="741160" y="1005600"/>
          <a:ext cx="9262704" cy="50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9257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XÂY DỰNG MÔ HÌNH DỰ BÁO</a:t>
          </a:r>
          <a:endParaRPr lang="en-US" sz="2600" b="1" kern="1200" dirty="0"/>
        </a:p>
      </dsp:txBody>
      <dsp:txXfrm>
        <a:off x="741160" y="1005600"/>
        <a:ext cx="9262704" cy="503001"/>
      </dsp:txXfrm>
    </dsp:sp>
    <dsp:sp modelId="{498E6F44-DA3E-49BC-96CC-76A151105E9F}">
      <dsp:nvSpPr>
        <dsp:cNvPr id="0" name=""/>
        <dsp:cNvSpPr/>
      </dsp:nvSpPr>
      <dsp:spPr>
        <a:xfrm>
          <a:off x="426784" y="942725"/>
          <a:ext cx="628751" cy="6287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9FB9A73-219C-4128-9E41-3E764264752F}">
      <dsp:nvSpPr>
        <dsp:cNvPr id="0" name=""/>
        <dsp:cNvSpPr/>
      </dsp:nvSpPr>
      <dsp:spPr>
        <a:xfrm>
          <a:off x="851785" y="1759861"/>
          <a:ext cx="9152080" cy="50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9257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ĐÁNH GIÁ MÔ HÌNH</a:t>
          </a:r>
          <a:endParaRPr lang="en-US" sz="2600" b="1" kern="1200" dirty="0"/>
        </a:p>
      </dsp:txBody>
      <dsp:txXfrm>
        <a:off x="851785" y="1759861"/>
        <a:ext cx="9152080" cy="503001"/>
      </dsp:txXfrm>
    </dsp:sp>
    <dsp:sp modelId="{755B8DEB-C65E-4654-9BD1-7207083042BB}">
      <dsp:nvSpPr>
        <dsp:cNvPr id="0" name=""/>
        <dsp:cNvSpPr/>
      </dsp:nvSpPr>
      <dsp:spPr>
        <a:xfrm>
          <a:off x="537409" y="1696986"/>
          <a:ext cx="628751" cy="6287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E618741-5CC5-494B-9BFC-70916920C836}">
      <dsp:nvSpPr>
        <dsp:cNvPr id="0" name=""/>
        <dsp:cNvSpPr/>
      </dsp:nvSpPr>
      <dsp:spPr>
        <a:xfrm>
          <a:off x="741160" y="2514122"/>
          <a:ext cx="9262704" cy="50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9257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KIẾN TRÚC TÍCH HỢP</a:t>
          </a:r>
          <a:endParaRPr lang="en-US" sz="2600" b="1" kern="1200" dirty="0"/>
        </a:p>
      </dsp:txBody>
      <dsp:txXfrm>
        <a:off x="741160" y="2514122"/>
        <a:ext cx="9262704" cy="503001"/>
      </dsp:txXfrm>
    </dsp:sp>
    <dsp:sp modelId="{6AF4F2A8-33C5-4172-94E1-455621A6DC44}">
      <dsp:nvSpPr>
        <dsp:cNvPr id="0" name=""/>
        <dsp:cNvSpPr/>
      </dsp:nvSpPr>
      <dsp:spPr>
        <a:xfrm>
          <a:off x="426784" y="2451247"/>
          <a:ext cx="628751" cy="6287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1907382-41ED-49C3-ABD1-2CC77CA523DF}">
      <dsp:nvSpPr>
        <dsp:cNvPr id="0" name=""/>
        <dsp:cNvSpPr/>
      </dsp:nvSpPr>
      <dsp:spPr>
        <a:xfrm>
          <a:off x="380724" y="3268383"/>
          <a:ext cx="9623141" cy="5030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9257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KẾT LUẬN VÀ HƯỚNG PHÁT TRIỂN</a:t>
          </a:r>
          <a:endParaRPr lang="en-US" sz="2600" b="1" kern="1200" dirty="0"/>
        </a:p>
      </dsp:txBody>
      <dsp:txXfrm>
        <a:off x="380724" y="3268383"/>
        <a:ext cx="9623141" cy="503001"/>
      </dsp:txXfrm>
    </dsp:sp>
    <dsp:sp modelId="{268917DD-0620-4994-A4DD-E5069AE09D01}">
      <dsp:nvSpPr>
        <dsp:cNvPr id="0" name=""/>
        <dsp:cNvSpPr/>
      </dsp:nvSpPr>
      <dsp:spPr>
        <a:xfrm>
          <a:off x="66348" y="3205508"/>
          <a:ext cx="628751" cy="6287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3639B-31EC-4670-8423-1D33E68B34DD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12B91-5233-4E70-A673-7E9BD41AD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4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3D4B-5F15-4A04-9656-EA816BF6C2C6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77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8A51-8DE2-4601-9931-79CCDCC79D29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58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2830-2FFF-4691-AE40-8262CCFEC15D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6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8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747D-A5EE-4375-BBB6-7EF58920D1CB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19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8B14-FC6C-45D2-972B-3EC1EDA86C4F}" type="datetime1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6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5A1E-56A1-4355-B6C2-9D1296AEBE5A}" type="datetime1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1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CD4C4-63AB-4AE9-9197-119BA61F4FC1}" type="datetime1">
              <a:rPr lang="en-US" smtClean="0"/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7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8364-2B91-4B52-8B70-995EF4E5B261}" type="datetime1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1F8B142-B221-4944-9D50-8841D95693A1}" type="datetime1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1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5D15-0501-44EC-94DA-85B7B3003469}" type="datetime1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7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31F5C2-2956-48A3-96C0-E12D16619C0A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B483E2-A3C9-4F26-AA04-FA895BAA372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78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image" Target="../media/image7.pn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078" y="900751"/>
            <a:ext cx="11300346" cy="2687381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689585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/>
              <a:t>TRÌNH BÀY: </a:t>
            </a:r>
            <a:r>
              <a:rPr lang="en-US" sz="2000" b="1" dirty="0" err="1"/>
              <a:t>Nguyễn</a:t>
            </a:r>
            <a:r>
              <a:rPr lang="en-US" sz="2000" b="1" dirty="0"/>
              <a:t> </a:t>
            </a:r>
            <a:r>
              <a:rPr lang="en-US" sz="2000" b="1" dirty="0" err="1"/>
              <a:t>Thọ</a:t>
            </a:r>
            <a:r>
              <a:rPr lang="en-US" sz="2000" b="1" dirty="0"/>
              <a:t> </a:t>
            </a:r>
            <a:r>
              <a:rPr lang="en-US" sz="2000" b="1" dirty="0" err="1" smtClean="0"/>
              <a:t>Thông</a:t>
            </a:r>
            <a:r>
              <a:rPr lang="en-US" sz="2000" b="1" dirty="0"/>
              <a:t>		</a:t>
            </a:r>
          </a:p>
          <a:p>
            <a:pPr algn="ctr"/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581E-E0C7-46EF-B880-497A9025C41A}" type="datetime1">
              <a:rPr lang="en-US" smtClean="0"/>
              <a:t>6/9/2023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NỘI DUNG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99761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610F6-3E10-47E8-933C-CCCCBDAA3E50}" type="datetime1">
              <a:rPr lang="en-US" smtClean="0"/>
              <a:t>6/9/2023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TẬP </a:t>
            </a:r>
            <a:r>
              <a:rPr lang="en-GB" dirty="0" smtClean="0"/>
              <a:t>NEUTROSOPHIC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6974378" cy="40233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neutrosophic</a:t>
            </a:r>
            <a:r>
              <a:rPr lang="en-US" dirty="0"/>
              <a:t> </a:t>
            </a:r>
            <a:r>
              <a:rPr lang="en-US" i="1" dirty="0" smtClean="0"/>
              <a:t>S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         ,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                                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        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            .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neutrosophic</a:t>
            </a:r>
            <a:r>
              <a:rPr lang="en-US" dirty="0"/>
              <a:t> </a:t>
            </a:r>
            <a:r>
              <a:rPr lang="en-US" dirty="0" err="1"/>
              <a:t>phức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 smtClean="0"/>
              <a:t>khung</a:t>
            </a:r>
            <a:r>
              <a:rPr lang="en-US" dirty="0" smtClean="0"/>
              <a:t>,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                                                                                             (1)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Ở </a:t>
            </a:r>
            <a:r>
              <a:rPr lang="en-US" dirty="0" err="1" smtClean="0"/>
              <a:t>đây</a:t>
            </a:r>
            <a:r>
              <a:rPr lang="en-US" dirty="0" smtClean="0"/>
              <a:t>,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3</a:t>
            </a:fld>
            <a:endParaRPr lang="en-US"/>
          </a:p>
        </p:txBody>
      </p:sp>
      <p:pic>
        <p:nvPicPr>
          <p:cNvPr id="9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596" y="1010684"/>
            <a:ext cx="3873732" cy="5267942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300027"/>
              </p:ext>
            </p:extLst>
          </p:nvPr>
        </p:nvGraphicFramePr>
        <p:xfrm>
          <a:off x="2550733" y="3959088"/>
          <a:ext cx="3741534" cy="488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4" name="Equation" r:id="rId4" imgW="1536033" imgH="203112" progId="Equation.3">
                  <p:embed/>
                </p:oleObj>
              </mc:Choice>
              <mc:Fallback>
                <p:oleObj name="Equation" r:id="rId4" imgW="1536033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733" y="3959088"/>
                        <a:ext cx="3741534" cy="4880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078758"/>
              </p:ext>
            </p:extLst>
          </p:nvPr>
        </p:nvGraphicFramePr>
        <p:xfrm>
          <a:off x="5050715" y="2947930"/>
          <a:ext cx="745168" cy="28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5" name="Equation" r:id="rId6" imgW="368300" imgH="139700" progId="Equation.3">
                  <p:embed/>
                </p:oleObj>
              </mc:Choice>
              <mc:Fallback>
                <p:oleObj name="Equation" r:id="rId6" imgW="368300" imgH="139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715" y="2947930"/>
                        <a:ext cx="745168" cy="2866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720197"/>
              </p:ext>
            </p:extLst>
          </p:nvPr>
        </p:nvGraphicFramePr>
        <p:xfrm>
          <a:off x="6651394" y="2473461"/>
          <a:ext cx="5334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6" name="Equation" r:id="rId8" imgW="266400" imgH="177480" progId="Equation.3">
                  <p:embed/>
                </p:oleObj>
              </mc:Choice>
              <mc:Fallback>
                <p:oleObj name="Equation" r:id="rId8" imgW="266400" imgH="177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394" y="2473461"/>
                        <a:ext cx="533400" cy="361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348697"/>
              </p:ext>
            </p:extLst>
          </p:nvPr>
        </p:nvGraphicFramePr>
        <p:xfrm>
          <a:off x="3339363" y="2939258"/>
          <a:ext cx="4603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7" name="Equation" r:id="rId10" imgW="279360" imgH="177480" progId="Equation.3">
                  <p:embed/>
                </p:oleObj>
              </mc:Choice>
              <mc:Fallback>
                <p:oleObj name="Equation" r:id="rId10" imgW="27936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363" y="2939258"/>
                        <a:ext cx="460375" cy="295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464719"/>
              </p:ext>
            </p:extLst>
          </p:nvPr>
        </p:nvGraphicFramePr>
        <p:xfrm>
          <a:off x="3461472" y="2480033"/>
          <a:ext cx="430212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8" name="Equation" r:id="rId12" imgW="266400" imgH="177480" progId="Equation.3">
                  <p:embed/>
                </p:oleObj>
              </mc:Choice>
              <mc:Fallback>
                <p:oleObj name="Equation" r:id="rId12" imgW="266400" imgH="177480" progId="Equation.3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472" y="2480033"/>
                        <a:ext cx="430212" cy="290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58757"/>
              </p:ext>
            </p:extLst>
          </p:nvPr>
        </p:nvGraphicFramePr>
        <p:xfrm>
          <a:off x="2827627" y="4753941"/>
          <a:ext cx="2603985" cy="390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9" name="Equation" r:id="rId14" imgW="1206360" imgH="177480" progId="Equation.3">
                  <p:embed/>
                </p:oleObj>
              </mc:Choice>
              <mc:Fallback>
                <p:oleObj name="Equation" r:id="rId14" imgW="1206360" imgH="177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627" y="4753941"/>
                        <a:ext cx="2603985" cy="390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914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BÀI TOÁN DỰ BÁO KẾT QUẢ HỌC TẬP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trống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/>
                      <m:t>𝑋</m:t>
                    </m:r>
                    <m:r>
                      <a:rPr lang="en-US" i="1"/>
                      <m:t>=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𝑋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  <m:r>
                      <a:rPr lang="en-US" i="1"/>
                      <m:t>⊗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𝑋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i="1"/>
                      <m:t>⊗...⊗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𝑋</m:t>
                        </m:r>
                      </m:e>
                      <m:sub>
                        <m:r>
                          <a:rPr lang="en-US" i="1"/>
                          <m:t>𝑇</m:t>
                        </m:r>
                      </m:sub>
                    </m:sSub>
                    <m:r>
                      <a:rPr lang="en-US" i="1"/>
                      <m:t>,</m:t>
                    </m:r>
                    <m:r>
                      <a:rPr lang="en-US" i="1"/>
                      <m:t>𝑇</m:t>
                    </m:r>
                    <m:r>
                      <a:rPr lang="en-US" i="1"/>
                      <m:t>≥1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sự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kiện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i="1"/>
                      <m:t>(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  <m:r>
                      <a:rPr lang="en-US" i="1"/>
                      <m:t>;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i="1"/>
                      <m:t>;...;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𝑇</m:t>
                        </m:r>
                      </m:sub>
                    </m:sSub>
                    <m:r>
                      <a:rPr lang="en-US" b="1" i="1"/>
                      <m:t>)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sử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dữ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liệu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tòn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Dự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báo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39E46-0081-45BC-B8F9-949986620C63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753941"/>
              </p:ext>
            </p:extLst>
          </p:nvPr>
        </p:nvGraphicFramePr>
        <p:xfrm>
          <a:off x="9582547" y="2023962"/>
          <a:ext cx="635822" cy="304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5" name="Equation" r:id="rId4" imgW="291960" imgH="139680" progId="Equation.3">
                  <p:embed/>
                </p:oleObj>
              </mc:Choice>
              <mc:Fallback>
                <p:oleObj name="Equation" r:id="rId4" imgW="29196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82547" y="2023962"/>
                        <a:ext cx="635822" cy="304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68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113391"/>
              </p:ext>
            </p:extLst>
          </p:nvPr>
        </p:nvGraphicFramePr>
        <p:xfrm>
          <a:off x="5381898" y="2625634"/>
          <a:ext cx="1201783" cy="343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" name="Equation" r:id="rId6" imgW="596641" imgH="165028" progId="Equation.3">
                  <p:embed/>
                </p:oleObj>
              </mc:Choice>
              <mc:Fallback>
                <p:oleObj name="Equation" r:id="rId6" imgW="596641" imgH="165028" progId="Equation.3">
                  <p:embed/>
                  <p:pic>
                    <p:nvPicPr>
                      <p:cNvPr id="0" name="Object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898" y="2625634"/>
                        <a:ext cx="1201783" cy="3433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68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220359"/>
              </p:ext>
            </p:extLst>
          </p:nvPr>
        </p:nvGraphicFramePr>
        <p:xfrm>
          <a:off x="2939142" y="3187336"/>
          <a:ext cx="789272" cy="535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7" name="Equation" r:id="rId8" imgW="266469" imgH="190335" progId="Equation.3">
                  <p:embed/>
                </p:oleObj>
              </mc:Choice>
              <mc:Fallback>
                <p:oleObj name="Equation" r:id="rId8" imgW="266469" imgH="190335" progId="Equation.3">
                  <p:embed/>
                  <p:pic>
                    <p:nvPicPr>
                      <p:cNvPr id="0" name="Object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9142" y="3187336"/>
                        <a:ext cx="789272" cy="535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171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 HÌNH DỰ ĐOÁN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1498" y="1845734"/>
            <a:ext cx="4605250" cy="4023360"/>
          </a:xfrm>
        </p:spPr>
        <p:txBody>
          <a:bodyPr>
            <a:normAutofit lnSpcReduction="10000"/>
          </a:bodyPr>
          <a:lstStyle/>
          <a:p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neutrosophic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DNN, CNN, RNN, LSTM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Transformer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neutrosophic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neutrosophic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neutrososophic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6/9/2023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712" y="1845734"/>
            <a:ext cx="6695786" cy="399842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7324" y="5844156"/>
            <a:ext cx="6448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Hình 1. Mô hình mạng nơ ron dự báo kết quả học tập của sinh viên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28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ĐÁNH GIÁ MÔ HÌNH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16969993"/>
                  </p:ext>
                </p:extLst>
              </p:nvPr>
            </p:nvGraphicFramePr>
            <p:xfrm>
              <a:off x="2011680" y="3350255"/>
              <a:ext cx="7550332" cy="23774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3775166">
                      <a:extLst>
                        <a:ext uri="{9D8B030D-6E8A-4147-A177-3AD203B41FA5}">
                          <a16:colId xmlns:a16="http://schemas.microsoft.com/office/drawing/2014/main" val="259496158"/>
                        </a:ext>
                      </a:extLst>
                    </a:gridCol>
                    <a:gridCol w="3775166">
                      <a:extLst>
                        <a:ext uri="{9D8B030D-6E8A-4147-A177-3AD203B41FA5}">
                          <a16:colId xmlns:a16="http://schemas.microsoft.com/office/drawing/2014/main" val="2628750304"/>
                        </a:ext>
                      </a:extLst>
                    </a:gridCol>
                  </a:tblGrid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Hyper-parameters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Selection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9683819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Learning rate </a:t>
                          </a: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oMath>
                          </a14:m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0.0003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25259186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Drop-out rate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0.3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5111773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Number of epochs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1000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34105110"/>
                      </a:ext>
                    </a:extLst>
                  </a:tr>
                  <a:tr h="418012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Loss function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Mean absolution error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282868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Optimizer 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Adam 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3094469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16969993"/>
                  </p:ext>
                </p:extLst>
              </p:nvPr>
            </p:nvGraphicFramePr>
            <p:xfrm>
              <a:off x="2011680" y="3350255"/>
              <a:ext cx="7550332" cy="23774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3775166">
                      <a:extLst>
                        <a:ext uri="{9D8B030D-6E8A-4147-A177-3AD203B41FA5}">
                          <a16:colId xmlns:a16="http://schemas.microsoft.com/office/drawing/2014/main" val="259496158"/>
                        </a:ext>
                      </a:extLst>
                    </a:gridCol>
                    <a:gridCol w="3775166">
                      <a:extLst>
                        <a:ext uri="{9D8B030D-6E8A-4147-A177-3AD203B41FA5}">
                          <a16:colId xmlns:a16="http://schemas.microsoft.com/office/drawing/2014/main" val="2628750304"/>
                        </a:ext>
                      </a:extLst>
                    </a:gridCol>
                  </a:tblGrid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Hyper-parameters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Selection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9683819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23" t="-107692" r="-100484" b="-40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0.0003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25259186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Drop-out rate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0.3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5111773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Number of epochs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1000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34105110"/>
                      </a:ext>
                    </a:extLst>
                  </a:tr>
                  <a:tr h="418012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Loss function</a:t>
                          </a:r>
                          <a:endParaRPr lang="en-GB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Mean absolution error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282868"/>
                      </a:ext>
                    </a:extLst>
                  </a:tr>
                  <a:tr h="391885"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Optimizer 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1590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0"/>
                            </a:spcAft>
                            <a:tabLst>
                              <a:tab pos="228600" algn="l"/>
                              <a:tab pos="514350" algn="l"/>
                              <a:tab pos="685800" algn="l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Adam </a:t>
                          </a:r>
                          <a:endParaRPr lang="en-GB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309446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/>
              <a:t>6/9/2023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87100" y="298092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/>
              <a:t>Bảng</a:t>
            </a:r>
            <a:r>
              <a:rPr lang="en-GB" dirty="0"/>
              <a:t> 1: </a:t>
            </a:r>
            <a:r>
              <a:rPr lang="en-GB" dirty="0" err="1" smtClean="0"/>
              <a:t>Tham</a:t>
            </a:r>
            <a:r>
              <a:rPr lang="en-GB" dirty="0" smtClean="0"/>
              <a:t> </a:t>
            </a:r>
            <a:r>
              <a:rPr lang="en-GB" dirty="0" err="1" smtClean="0"/>
              <a:t>số</a:t>
            </a:r>
            <a:r>
              <a:rPr lang="en-GB" dirty="0" smtClean="0"/>
              <a:t> </a:t>
            </a:r>
            <a:r>
              <a:rPr lang="en-GB" dirty="0" err="1" smtClean="0"/>
              <a:t>mô</a:t>
            </a:r>
            <a:r>
              <a:rPr lang="en-GB" dirty="0" smtClean="0"/>
              <a:t> </a:t>
            </a:r>
            <a:r>
              <a:rPr lang="en-GB" dirty="0" err="1" smtClean="0"/>
              <a:t>hình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" y="2103120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Dữ</a:t>
            </a:r>
            <a:r>
              <a:rPr lang="en-GB" b="1" dirty="0" smtClean="0"/>
              <a:t> </a:t>
            </a:r>
            <a:r>
              <a:rPr lang="en-GB" b="1" dirty="0" err="1" smtClean="0"/>
              <a:t>liệu</a:t>
            </a:r>
            <a:r>
              <a:rPr lang="en-GB" dirty="0" smtClean="0"/>
              <a:t>: </a:t>
            </a:r>
            <a:r>
              <a:rPr lang="en-GB" dirty="0" err="1" smtClean="0"/>
              <a:t>dữ</a:t>
            </a:r>
            <a:r>
              <a:rPr lang="en-GB" dirty="0" smtClean="0"/>
              <a:t> </a:t>
            </a:r>
            <a:r>
              <a:rPr lang="en-GB" dirty="0" err="1" smtClean="0"/>
              <a:t>liệu</a:t>
            </a:r>
            <a:r>
              <a:rPr lang="en-GB" dirty="0" smtClean="0"/>
              <a:t> </a:t>
            </a:r>
            <a:r>
              <a:rPr lang="en-GB" dirty="0" err="1" smtClean="0"/>
              <a:t>học</a:t>
            </a:r>
            <a:r>
              <a:rPr lang="en-GB" dirty="0" smtClean="0"/>
              <a:t> </a:t>
            </a:r>
            <a:r>
              <a:rPr lang="en-GB" dirty="0" err="1" smtClean="0"/>
              <a:t>tập</a:t>
            </a:r>
            <a:r>
              <a:rPr lang="en-GB" dirty="0" smtClean="0"/>
              <a:t> </a:t>
            </a:r>
            <a:r>
              <a:rPr lang="en-GB" dirty="0" err="1" smtClean="0"/>
              <a:t>các</a:t>
            </a:r>
            <a:r>
              <a:rPr lang="en-GB" dirty="0" smtClean="0"/>
              <a:t> </a:t>
            </a:r>
            <a:r>
              <a:rPr lang="en-GB" dirty="0" err="1" smtClean="0"/>
              <a:t>kỳ</a:t>
            </a:r>
            <a:r>
              <a:rPr lang="en-GB" dirty="0" smtClean="0"/>
              <a:t> </a:t>
            </a:r>
            <a:r>
              <a:rPr lang="en-GB" dirty="0" err="1" smtClean="0"/>
              <a:t>của</a:t>
            </a:r>
            <a:r>
              <a:rPr lang="en-GB" dirty="0" smtClean="0"/>
              <a:t> </a:t>
            </a:r>
            <a:r>
              <a:rPr lang="en-GB" dirty="0" err="1" smtClean="0"/>
              <a:t>sinh</a:t>
            </a:r>
            <a:r>
              <a:rPr lang="en-GB" dirty="0" smtClean="0"/>
              <a:t> </a:t>
            </a:r>
            <a:r>
              <a:rPr lang="en-GB" dirty="0" err="1" smtClean="0"/>
              <a:t>viên</a:t>
            </a:r>
            <a:r>
              <a:rPr lang="en-GB" dirty="0" smtClean="0"/>
              <a:t> </a:t>
            </a:r>
            <a:r>
              <a:rPr lang="en-GB" dirty="0" err="1" smtClean="0"/>
              <a:t>Đại</a:t>
            </a:r>
            <a:r>
              <a:rPr lang="en-GB" dirty="0" smtClean="0"/>
              <a:t> </a:t>
            </a:r>
            <a:r>
              <a:rPr lang="en-GB" dirty="0" err="1" smtClean="0"/>
              <a:t>học</a:t>
            </a:r>
            <a:r>
              <a:rPr lang="en-GB" dirty="0" smtClean="0"/>
              <a:t> </a:t>
            </a:r>
            <a:r>
              <a:rPr lang="en-GB" dirty="0" err="1" smtClean="0"/>
              <a:t>Thủ</a:t>
            </a:r>
            <a:r>
              <a:rPr lang="en-GB" dirty="0" smtClean="0"/>
              <a:t> </a:t>
            </a:r>
            <a:r>
              <a:rPr lang="en-GB" dirty="0" err="1" smtClean="0"/>
              <a:t>Đô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 GIÁ MÔ HÌNH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149748"/>
              </p:ext>
            </p:extLst>
          </p:nvPr>
        </p:nvGraphicFramePr>
        <p:xfrm>
          <a:off x="1105593" y="2655916"/>
          <a:ext cx="5170516" cy="2527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6056">
                  <a:extLst>
                    <a:ext uri="{9D8B030D-6E8A-4147-A177-3AD203B41FA5}">
                      <a16:colId xmlns:a16="http://schemas.microsoft.com/office/drawing/2014/main" val="1079750795"/>
                    </a:ext>
                  </a:extLst>
                </a:gridCol>
                <a:gridCol w="1026056">
                  <a:extLst>
                    <a:ext uri="{9D8B030D-6E8A-4147-A177-3AD203B41FA5}">
                      <a16:colId xmlns:a16="http://schemas.microsoft.com/office/drawing/2014/main" val="3396233393"/>
                    </a:ext>
                  </a:extLst>
                </a:gridCol>
                <a:gridCol w="1026056">
                  <a:extLst>
                    <a:ext uri="{9D8B030D-6E8A-4147-A177-3AD203B41FA5}">
                      <a16:colId xmlns:a16="http://schemas.microsoft.com/office/drawing/2014/main" val="188100240"/>
                    </a:ext>
                  </a:extLst>
                </a:gridCol>
                <a:gridCol w="1046174">
                  <a:extLst>
                    <a:ext uri="{9D8B030D-6E8A-4147-A177-3AD203B41FA5}">
                      <a16:colId xmlns:a16="http://schemas.microsoft.com/office/drawing/2014/main" val="3578365835"/>
                    </a:ext>
                  </a:extLst>
                </a:gridCol>
                <a:gridCol w="1046174">
                  <a:extLst>
                    <a:ext uri="{9D8B030D-6E8A-4147-A177-3AD203B41FA5}">
                      <a16:colId xmlns:a16="http://schemas.microsoft.com/office/drawing/2014/main" val="3752607449"/>
                    </a:ext>
                  </a:extLst>
                </a:gridCol>
              </a:tblGrid>
              <a:tr h="31667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Method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/Metric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RMSE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MAE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979590"/>
                  </a:ext>
                </a:extLst>
              </a:tr>
              <a:tr h="633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Real input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err="1">
                          <a:effectLst/>
                        </a:rPr>
                        <a:t>Neutro</a:t>
                      </a:r>
                      <a:r>
                        <a:rPr lang="en-GB" sz="1100" dirty="0">
                          <a:effectLst/>
                        </a:rPr>
                        <a:t>. Approach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Real input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Neutro. Approach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9001495"/>
                  </a:ext>
                </a:extLst>
              </a:tr>
              <a:tr h="309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DNN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2.4394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0.8711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2.3133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</a:rPr>
                        <a:t>0.7395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27398689"/>
                  </a:ext>
                </a:extLst>
              </a:tr>
              <a:tr h="316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CNN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0.8570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0.7992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0.6655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</a:rPr>
                        <a:t>0.6168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7998191"/>
                  </a:ext>
                </a:extLst>
              </a:tr>
              <a:tr h="316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RNN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0.8244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0.7982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0.6147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</a:rPr>
                        <a:t>0.5979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79801267"/>
                  </a:ext>
                </a:extLst>
              </a:tr>
              <a:tr h="316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LSTM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0.8811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0.7581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</a:rPr>
                        <a:t>0.7125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</a:rPr>
                        <a:t>0.5854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62149880"/>
                  </a:ext>
                </a:extLst>
              </a:tr>
              <a:tr h="316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Transformer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0.9245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0.7938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</a:rPr>
                        <a:t>0.7713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</a:rPr>
                        <a:t>0.5908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10898450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6/9/2023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6276109" y="2427317"/>
            <a:ext cx="5428212" cy="29842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84293" y="2009585"/>
            <a:ext cx="5378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Bảng</a:t>
            </a:r>
            <a:r>
              <a:rPr lang="en-GB" dirty="0" smtClean="0"/>
              <a:t> 2: </a:t>
            </a:r>
            <a:r>
              <a:rPr lang="en-GB" dirty="0" err="1"/>
              <a:t>Kết</a:t>
            </a:r>
            <a:r>
              <a:rPr lang="en-GB" dirty="0"/>
              <a:t> </a:t>
            </a:r>
            <a:r>
              <a:rPr lang="en-GB" dirty="0" err="1"/>
              <a:t>quả</a:t>
            </a:r>
            <a:r>
              <a:rPr lang="en-GB" dirty="0"/>
              <a:t> MAE </a:t>
            </a:r>
            <a:r>
              <a:rPr lang="en-GB" dirty="0" err="1"/>
              <a:t>và</a:t>
            </a:r>
            <a:r>
              <a:rPr lang="en-GB" dirty="0"/>
              <a:t> RMSE </a:t>
            </a:r>
            <a:r>
              <a:rPr lang="en-GB" dirty="0" err="1"/>
              <a:t>dự</a:t>
            </a:r>
            <a:r>
              <a:rPr lang="en-GB" dirty="0"/>
              <a:t> </a:t>
            </a:r>
            <a:r>
              <a:rPr lang="en-GB" dirty="0" err="1"/>
              <a:t>báo</a:t>
            </a:r>
            <a:r>
              <a:rPr lang="en-GB" dirty="0"/>
              <a:t> </a:t>
            </a:r>
            <a:r>
              <a:rPr lang="en-GB" dirty="0" err="1"/>
              <a:t>kết</a:t>
            </a:r>
            <a:r>
              <a:rPr lang="en-GB" dirty="0"/>
              <a:t> </a:t>
            </a:r>
            <a:r>
              <a:rPr lang="en-GB" dirty="0" err="1"/>
              <a:t>quả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/>
              <a:t> </a:t>
            </a:r>
            <a:r>
              <a:rPr lang="en-GB" dirty="0" err="1"/>
              <a:t>tập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sinh</a:t>
            </a:r>
            <a:r>
              <a:rPr lang="en-GB" dirty="0"/>
              <a:t> </a:t>
            </a:r>
            <a:r>
              <a:rPr lang="en-GB" dirty="0" err="1"/>
              <a:t>viên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618166" y="2025180"/>
            <a:ext cx="4365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Hình</a:t>
            </a:r>
            <a:r>
              <a:rPr lang="en-GB" dirty="0"/>
              <a:t> 2. </a:t>
            </a:r>
            <a:r>
              <a:rPr lang="en-GB" dirty="0" err="1"/>
              <a:t>Kết</a:t>
            </a:r>
            <a:r>
              <a:rPr lang="en-GB" dirty="0"/>
              <a:t> </a:t>
            </a:r>
            <a:r>
              <a:rPr lang="en-GB" dirty="0" err="1"/>
              <a:t>quả</a:t>
            </a:r>
            <a:r>
              <a:rPr lang="en-GB" dirty="0"/>
              <a:t> </a:t>
            </a:r>
            <a:r>
              <a:rPr lang="en-GB" dirty="0" err="1"/>
              <a:t>dự</a:t>
            </a:r>
            <a:r>
              <a:rPr lang="en-GB" dirty="0"/>
              <a:t> </a:t>
            </a:r>
            <a:r>
              <a:rPr lang="en-GB" dirty="0" err="1"/>
              <a:t>báo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/>
              <a:t> </a:t>
            </a:r>
            <a:r>
              <a:rPr lang="en-GB" dirty="0" err="1"/>
              <a:t>tập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sinh</a:t>
            </a:r>
            <a:r>
              <a:rPr lang="en-GB" dirty="0"/>
              <a:t> </a:t>
            </a:r>
            <a:r>
              <a:rPr lang="en-GB" dirty="0" err="1"/>
              <a:t>viên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88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 TRÚC TÍCH HỢP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9DF8-B0F2-455E-9BB2-2D1950EE2C7F}" type="datetime1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6/9/2023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440" y="1958975"/>
            <a:ext cx="8323724" cy="391011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493819" y="5902653"/>
            <a:ext cx="689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Hình</a:t>
            </a:r>
            <a:r>
              <a:rPr lang="en-GB" dirty="0"/>
              <a:t> 3. </a:t>
            </a:r>
            <a:r>
              <a:rPr lang="en-GB" dirty="0" err="1"/>
              <a:t>Kiến</a:t>
            </a:r>
            <a:r>
              <a:rPr lang="en-GB" dirty="0"/>
              <a:t> </a:t>
            </a:r>
            <a:r>
              <a:rPr lang="en-GB" dirty="0" err="1"/>
              <a:t>trúc</a:t>
            </a:r>
            <a:r>
              <a:rPr lang="en-GB" dirty="0"/>
              <a:t> </a:t>
            </a:r>
            <a:r>
              <a:rPr lang="en-GB" dirty="0" err="1"/>
              <a:t>tích</a:t>
            </a:r>
            <a:r>
              <a:rPr lang="en-GB" dirty="0"/>
              <a:t> </a:t>
            </a:r>
            <a:r>
              <a:rPr lang="en-GB" dirty="0" err="1"/>
              <a:t>hợp</a:t>
            </a:r>
            <a:r>
              <a:rPr lang="en-GB" dirty="0"/>
              <a:t> </a:t>
            </a:r>
            <a:r>
              <a:rPr lang="en-GB" dirty="0" err="1"/>
              <a:t>mô</a:t>
            </a:r>
            <a:r>
              <a:rPr lang="en-GB" dirty="0"/>
              <a:t> </a:t>
            </a:r>
            <a:r>
              <a:rPr lang="en-GB" dirty="0" err="1"/>
              <a:t>hình</a:t>
            </a:r>
            <a:r>
              <a:rPr lang="en-GB" dirty="0"/>
              <a:t> </a:t>
            </a:r>
            <a:r>
              <a:rPr lang="en-GB" dirty="0" err="1"/>
              <a:t>dự</a:t>
            </a:r>
            <a:r>
              <a:rPr lang="en-GB" dirty="0"/>
              <a:t> </a:t>
            </a:r>
            <a:r>
              <a:rPr lang="en-GB" dirty="0" err="1"/>
              <a:t>báo</a:t>
            </a:r>
            <a:r>
              <a:rPr lang="en-GB" dirty="0"/>
              <a:t> </a:t>
            </a:r>
            <a:r>
              <a:rPr lang="en-GB" dirty="0" err="1"/>
              <a:t>kết</a:t>
            </a:r>
            <a:r>
              <a:rPr lang="en-GB" dirty="0"/>
              <a:t> </a:t>
            </a:r>
            <a:r>
              <a:rPr lang="en-GB" dirty="0" err="1"/>
              <a:t>quả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/>
              <a:t> </a:t>
            </a:r>
            <a:r>
              <a:rPr lang="en-GB" dirty="0" err="1"/>
              <a:t>tập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 smtClean="0"/>
              <a:t>sinh</a:t>
            </a:r>
            <a:r>
              <a:rPr lang="en-GB" dirty="0" smtClean="0"/>
              <a:t> </a:t>
            </a:r>
            <a:r>
              <a:rPr lang="en-GB" dirty="0" err="1" smtClean="0"/>
              <a:t>viên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63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85443"/>
          </a:xfrm>
        </p:spPr>
        <p:txBody>
          <a:bodyPr/>
          <a:lstStyle/>
          <a:p>
            <a:r>
              <a:rPr lang="en-GB" dirty="0" err="1" smtClean="0"/>
              <a:t>Tài</a:t>
            </a:r>
            <a:r>
              <a:rPr lang="en-GB" dirty="0" smtClean="0"/>
              <a:t> </a:t>
            </a:r>
            <a:r>
              <a:rPr lang="en-GB" dirty="0" err="1" smtClean="0"/>
              <a:t>liệu</a:t>
            </a:r>
            <a:r>
              <a:rPr lang="en-GB" dirty="0" smtClean="0"/>
              <a:t> </a:t>
            </a:r>
            <a:r>
              <a:rPr lang="en-GB" dirty="0" err="1" smtClean="0"/>
              <a:t>tham</a:t>
            </a:r>
            <a:r>
              <a:rPr lang="en-GB" dirty="0" smtClean="0"/>
              <a:t> </a:t>
            </a:r>
            <a:r>
              <a:rPr lang="en-GB" dirty="0" err="1" smtClean="0"/>
              <a:t>khảo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M., &amp;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Smarandache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F. (2017). Complex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neutrosophic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set. Neural computing and applications, 28(7), 1817-1834.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Bagchi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S., &amp; Uddin, K. S. (2021). HOW TO RANK TOURIST DESTINATIONS: A LITERATURE REVIEW. International Journal of Research, (8), 193-209.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Shateri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Kaseb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S., &amp;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Khodadad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M. (2018). Prioritize tourism target villages using MCDM Technique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Topsis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(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study: South Khorasan province). Geography and Human Relationships, 1(2), 1016-1032.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Thong, N. T.,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L. Q.,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N. D., Ali, M., &amp;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Smarandache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F. (2019). Dynamic interval valued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neutrosophic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set: Modeling decision making in dynamic environments. Computers in Industry, 108, 45-52.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Thong, N. T.,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Smarandache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N. D., Son, L. H., Lan, L. T. H.,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Giap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C. N., ... &amp; Long, H. V. (2020). A novel dynamic multi-criteria decision making method based on generalized dynamic interval-valued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neutrosophic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set. Symmetry, 12(4), 618.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Xu, D., Cui, X., &amp; Xian, H. (2020). An extended EDAS method with a single-valued complex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neutrosophic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set and its application in green supplier selection. Mathematics, 8(2), 282.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Wu, C. K., Wang, C. N., &amp; Le, T. K. T. (2022). Fuzzy Multi Criteria Decision Making Model for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Agritourism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Location Selection: A Case Study in Vietnam. Axioms, 11(4), 176.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Zhang, C., Liao, H., Luo, L., &amp; Xu, Z. (2021). Low-carbon tourism destination selection by a thermodynamic feature-based method. Journal of the Operational Research Society, 1-16.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483E2-A3C9-4F26-AA04-FA895BAA372F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A9E1-1D0D-40EF-B373-FE995EF38D51}" type="datetime1">
              <a:rPr lang="en-US" smtClean="0"/>
              <a:t>6/9/2023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499</TotalTime>
  <Words>450</Words>
  <Application>Microsoft Office PowerPoint</Application>
  <PresentationFormat>Widescreen</PresentationFormat>
  <Paragraphs>102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Retrospect</vt:lpstr>
      <vt:lpstr>Equation</vt:lpstr>
      <vt:lpstr>Microsoft Equation 3.0</vt:lpstr>
      <vt:lpstr>Xây dựng phần mềm dự báo kết quả học tập của sinh viên sử dụng mô hình học sâu mờ</vt:lpstr>
      <vt:lpstr>NỘI DUNG</vt:lpstr>
      <vt:lpstr>TẬP NEUTROSOPHIC</vt:lpstr>
      <vt:lpstr>BÀI TOÁN DỰ BÁO KẾT QUẢ HỌC TẬP </vt:lpstr>
      <vt:lpstr>MÔ HÌNH DỰ ĐOÁN</vt:lpstr>
      <vt:lpstr>ĐÁNH GIÁ MÔ HÌNH</vt:lpstr>
      <vt:lpstr>ĐÁNH GIÁ MÔ HÌNH</vt:lpstr>
      <vt:lpstr>KIẾN TRÚC TÍCH HỢP</vt:lpstr>
      <vt:lpstr>Tài liệu tham khảo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XÂY DỰNG MÔ HÌNH DỰ BÁO NHIỆT ĐỘ HÀNG NGÀY SỬ DỤNG HỆ MỜ PHỨC</dc:title>
  <dc:creator>Lan Luong</dc:creator>
  <cp:lastModifiedBy>nguyen tho thong</cp:lastModifiedBy>
  <cp:revision>128</cp:revision>
  <dcterms:created xsi:type="dcterms:W3CDTF">2021-11-16T01:52:06Z</dcterms:created>
  <dcterms:modified xsi:type="dcterms:W3CDTF">2023-06-09T01:02:40Z</dcterms:modified>
</cp:coreProperties>
</file>