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33"/>
  </p:notesMasterIdLst>
  <p:sldIdLst>
    <p:sldId id="258" r:id="rId2"/>
    <p:sldId id="308" r:id="rId3"/>
    <p:sldId id="309" r:id="rId4"/>
    <p:sldId id="310" r:id="rId5"/>
    <p:sldId id="311" r:id="rId6"/>
    <p:sldId id="261" r:id="rId7"/>
    <p:sldId id="262" r:id="rId8"/>
    <p:sldId id="314" r:id="rId9"/>
    <p:sldId id="316" r:id="rId10"/>
    <p:sldId id="317" r:id="rId11"/>
    <p:sldId id="318" r:id="rId12"/>
    <p:sldId id="319" r:id="rId13"/>
    <p:sldId id="320" r:id="rId14"/>
    <p:sldId id="321" r:id="rId15"/>
    <p:sldId id="332" r:id="rId16"/>
    <p:sldId id="333" r:id="rId17"/>
    <p:sldId id="334" r:id="rId18"/>
    <p:sldId id="263" r:id="rId19"/>
    <p:sldId id="322" r:id="rId20"/>
    <p:sldId id="323" r:id="rId21"/>
    <p:sldId id="330" r:id="rId22"/>
    <p:sldId id="331" r:id="rId23"/>
    <p:sldId id="324" r:id="rId24"/>
    <p:sldId id="325" r:id="rId25"/>
    <p:sldId id="326" r:id="rId26"/>
    <p:sldId id="327" r:id="rId27"/>
    <p:sldId id="335" r:id="rId28"/>
    <p:sldId id="275" r:id="rId29"/>
    <p:sldId id="276" r:id="rId30"/>
    <p:sldId id="328" r:id="rId31"/>
    <p:sldId id="329" r:id="rId32"/>
  </p:sldIdLst>
  <p:sldSz cx="9144000" cy="6858000" type="screen4x3"/>
  <p:notesSz cx="6858000" cy="9144000"/>
  <p:defaultTextStyle>
    <a:defPPr>
      <a:defRPr lang="vi"/>
    </a:defPPr>
    <a:lvl1pPr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5pPr>
    <a:lvl6pPr marL="2286000" algn="l" defTabSz="914400" rtl="0" eaLnBrk="1" latinLnBrk="0" hangingPunct="1">
      <a:defRPr kern="1200">
        <a:solidFill>
          <a:schemeClr val="tx1"/>
        </a:solidFill>
        <a:latin typeface="Verdana" panose="020B0604030504040204" pitchFamily="34" charset="0"/>
        <a:ea typeface="+mn-ea"/>
        <a:cs typeface="+mn-cs"/>
      </a:defRPr>
    </a:lvl6pPr>
    <a:lvl7pPr marL="2743200" algn="l" defTabSz="914400" rtl="0" eaLnBrk="1" latinLnBrk="0" hangingPunct="1">
      <a:defRPr kern="1200">
        <a:solidFill>
          <a:schemeClr val="tx1"/>
        </a:solidFill>
        <a:latin typeface="Verdana" panose="020B0604030504040204" pitchFamily="34" charset="0"/>
        <a:ea typeface="+mn-ea"/>
        <a:cs typeface="+mn-cs"/>
      </a:defRPr>
    </a:lvl7pPr>
    <a:lvl8pPr marL="3200400" algn="l" defTabSz="914400" rtl="0" eaLnBrk="1" latinLnBrk="0" hangingPunct="1">
      <a:defRPr kern="1200">
        <a:solidFill>
          <a:schemeClr val="tx1"/>
        </a:solidFill>
        <a:latin typeface="Verdana" panose="020B0604030504040204" pitchFamily="34" charset="0"/>
        <a:ea typeface="+mn-ea"/>
        <a:cs typeface="+mn-cs"/>
      </a:defRPr>
    </a:lvl8pPr>
    <a:lvl9pPr marL="3657600" algn="l" defTabSz="914400" rtl="0" eaLnBrk="1" latinLnBrk="0" hangingPunct="1">
      <a:defRPr kern="1200">
        <a:solidFill>
          <a:schemeClr val="tx1"/>
        </a:solidFill>
        <a:latin typeface="Verdan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018" autoAdjust="0"/>
  </p:normalViewPr>
  <p:slideViewPr>
    <p:cSldViewPr>
      <p:cViewPr varScale="1">
        <p:scale>
          <a:sx n="74" d="100"/>
          <a:sy n="74" d="100"/>
        </p:scale>
        <p:origin x="1060" y="5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98FAE9B-1626-4E2B-930B-524E1A0E6B0C}" type="datetimeFigureOut">
              <a:rPr lang="en-US" smtClean="0"/>
              <a:t>9/27/2023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BA0C72E-0636-400D-B948-BF8A837D3DC7}" type="slidenum">
              <a:rPr lang="en-US" smtClean="0"/>
              <a:t>‹#›</a:t>
            </a:fld>
            <a:endParaRPr lang="en-US"/>
          </a:p>
        </p:txBody>
      </p:sp>
    </p:spTree>
    <p:extLst>
      <p:ext uri="{BB962C8B-B14F-4D97-AF65-F5344CB8AC3E}">
        <p14:creationId xmlns:p14="http://schemas.microsoft.com/office/powerpoint/2010/main" val="7610385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vi-VN" sz="1200" kern="1200">
                <a:solidFill>
                  <a:schemeClr val="tx1"/>
                </a:solidFill>
                <a:effectLst/>
                <a:latin typeface="+mn-lt"/>
                <a:ea typeface="+mn-ea"/>
                <a:cs typeface="+mn-cs"/>
              </a:rPr>
              <a:t>Báo cáo tài chính quốc tế: một hướng dẫn thực tế / Alan Melville,</a:t>
            </a:r>
            <a:endParaRPr lang="en-US" sz="1200" kern="1200">
              <a:solidFill>
                <a:schemeClr val="tx1"/>
              </a:solidFill>
              <a:effectLst/>
              <a:latin typeface="+mn-lt"/>
              <a:ea typeface="+mn-ea"/>
              <a:cs typeface="+mn-cs"/>
            </a:endParaRPr>
          </a:p>
          <a:p>
            <a:r>
              <a:rPr lang="vi-VN" sz="1200" kern="1200">
                <a:solidFill>
                  <a:schemeClr val="tx1"/>
                </a:solidFill>
                <a:effectLst/>
                <a:latin typeface="+mn-lt"/>
                <a:ea typeface="+mn-ea"/>
                <a:cs typeface="+mn-cs"/>
              </a:rPr>
              <a:t>Ấn bản thứ bảy. | Harlow, Anh; New York: Pearson (2019)</a:t>
            </a:r>
            <a:endParaRPr lang="en-US" sz="1200" kern="1200">
              <a:solidFill>
                <a:schemeClr val="tx1"/>
              </a:solidFill>
              <a:effectLst/>
              <a:latin typeface="+mn-lt"/>
              <a:ea typeface="+mn-ea"/>
              <a:cs typeface="+mn-cs"/>
            </a:endParaRPr>
          </a:p>
          <a:p>
            <a:endParaRPr lang="en-US"/>
          </a:p>
        </p:txBody>
      </p:sp>
      <p:sp>
        <p:nvSpPr>
          <p:cNvPr id="4" name="Slide Number Placeholder 3"/>
          <p:cNvSpPr>
            <a:spLocks noGrp="1"/>
          </p:cNvSpPr>
          <p:nvPr>
            <p:ph type="sldNum" sz="quarter" idx="10"/>
          </p:nvPr>
        </p:nvSpPr>
        <p:spPr/>
        <p:txBody>
          <a:bodyPr/>
          <a:lstStyle/>
          <a:p>
            <a:fld id="{FBA0C72E-0636-400D-B948-BF8A837D3DC7}" type="slidenum">
              <a:rPr lang="en-US" smtClean="0"/>
              <a:t>1</a:t>
            </a:fld>
            <a:endParaRPr lang="en-US"/>
          </a:p>
        </p:txBody>
      </p:sp>
    </p:spTree>
    <p:extLst>
      <p:ext uri="{BB962C8B-B14F-4D97-AF65-F5344CB8AC3E}">
        <p14:creationId xmlns:p14="http://schemas.microsoft.com/office/powerpoint/2010/main" val="8113341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sz="1200"/>
              <a:t>Những</a:t>
            </a:r>
            <a:r>
              <a:rPr lang="en-US" altLang="en-US" sz="1200" baseline="0"/>
              <a:t> điểm t</a:t>
            </a:r>
            <a:r>
              <a:rPr lang="vi" altLang="en-US" sz="1200"/>
              <a:t>rái ngược với IAS 14, </a:t>
            </a:r>
            <a:r>
              <a:rPr lang="en-US" altLang="en-US" sz="1200"/>
              <a:t>(giải</a:t>
            </a:r>
            <a:r>
              <a:rPr lang="en-US" altLang="en-US" sz="1200" baseline="0"/>
              <a:t> thích </a:t>
            </a:r>
            <a:r>
              <a:rPr lang="en-US" altLang="en-US" sz="1200"/>
              <a:t>bổ</a:t>
            </a:r>
            <a:r>
              <a:rPr lang="en-US" altLang="en-US" sz="1200" baseline="0"/>
              <a:t> sung)</a:t>
            </a:r>
            <a:endParaRPr lang="en-US"/>
          </a:p>
        </p:txBody>
      </p:sp>
      <p:sp>
        <p:nvSpPr>
          <p:cNvPr id="4" name="Slide Number Placeholder 3"/>
          <p:cNvSpPr>
            <a:spLocks noGrp="1"/>
          </p:cNvSpPr>
          <p:nvPr>
            <p:ph type="sldNum" sz="quarter" idx="10"/>
          </p:nvPr>
        </p:nvSpPr>
        <p:spPr/>
        <p:txBody>
          <a:bodyPr/>
          <a:lstStyle/>
          <a:p>
            <a:fld id="{FBA0C72E-0636-400D-B948-BF8A837D3DC7}" type="slidenum">
              <a:rPr lang="en-US" smtClean="0"/>
              <a:t>21</a:t>
            </a:fld>
            <a:endParaRPr lang="en-US"/>
          </a:p>
        </p:txBody>
      </p:sp>
    </p:spTree>
    <p:extLst>
      <p:ext uri="{BB962C8B-B14F-4D97-AF65-F5344CB8AC3E}">
        <p14:creationId xmlns:p14="http://schemas.microsoft.com/office/powerpoint/2010/main" val="18503939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t>Phải</a:t>
            </a:r>
            <a:r>
              <a:rPr lang="en-US" baseline="0"/>
              <a:t> công bố </a:t>
            </a:r>
            <a:r>
              <a:rPr lang="vi-VN"/>
              <a:t>ba loại </a:t>
            </a:r>
            <a:r>
              <a:rPr lang="en-US"/>
              <a:t>thông</a:t>
            </a:r>
            <a:r>
              <a:rPr lang="en-US" baseline="0"/>
              <a:t> tin </a:t>
            </a:r>
            <a:r>
              <a:rPr lang="vi-VN"/>
              <a:t>"toàn </a:t>
            </a:r>
            <a:r>
              <a:rPr lang="en-US"/>
              <a:t>thực</a:t>
            </a:r>
            <a:r>
              <a:rPr lang="en-US" baseline="0"/>
              <a:t> thể</a:t>
            </a:r>
            <a:r>
              <a:rPr lang="vi-VN"/>
              <a:t>" theo yêu cầu của IFRS 8. Đó là:</a:t>
            </a:r>
            <a:endParaRPr lang="en-US"/>
          </a:p>
          <a:p>
            <a:endParaRPr lang="en-US"/>
          </a:p>
        </p:txBody>
      </p:sp>
      <p:sp>
        <p:nvSpPr>
          <p:cNvPr id="4" name="Slide Number Placeholder 3"/>
          <p:cNvSpPr>
            <a:spLocks noGrp="1"/>
          </p:cNvSpPr>
          <p:nvPr>
            <p:ph type="sldNum" sz="quarter" idx="10"/>
          </p:nvPr>
        </p:nvSpPr>
        <p:spPr/>
        <p:txBody>
          <a:bodyPr/>
          <a:lstStyle/>
          <a:p>
            <a:fld id="{FBA0C72E-0636-400D-B948-BF8A837D3DC7}" type="slidenum">
              <a:rPr lang="en-US" smtClean="0"/>
              <a:t>25</a:t>
            </a:fld>
            <a:endParaRPr lang="en-US"/>
          </a:p>
        </p:txBody>
      </p:sp>
    </p:spTree>
    <p:extLst>
      <p:ext uri="{BB962C8B-B14F-4D97-AF65-F5344CB8AC3E}">
        <p14:creationId xmlns:p14="http://schemas.microsoft.com/office/powerpoint/2010/main" val="38842492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Lưu ý:</a:t>
            </a:r>
            <a:r>
              <a:rPr lang="en-US" baseline="0"/>
              <a:t> Yêu cầu công bố thông tin về doanh thu của các khách hàng lớn và danh tính của các PHÂN ĐOẠN. Không bắt buộc công bố danh tính của khách hàng lớn.</a:t>
            </a:r>
            <a:endParaRPr lang="en-US"/>
          </a:p>
        </p:txBody>
      </p:sp>
      <p:sp>
        <p:nvSpPr>
          <p:cNvPr id="4" name="Slide Number Placeholder 3"/>
          <p:cNvSpPr>
            <a:spLocks noGrp="1"/>
          </p:cNvSpPr>
          <p:nvPr>
            <p:ph type="sldNum" sz="quarter" idx="10"/>
          </p:nvPr>
        </p:nvSpPr>
        <p:spPr/>
        <p:txBody>
          <a:bodyPr/>
          <a:lstStyle/>
          <a:p>
            <a:fld id="{FBA0C72E-0636-400D-B948-BF8A837D3DC7}" type="slidenum">
              <a:rPr lang="en-US" smtClean="0"/>
              <a:t>26</a:t>
            </a:fld>
            <a:endParaRPr lang="en-US"/>
          </a:p>
        </p:txBody>
      </p:sp>
    </p:spTree>
    <p:extLst>
      <p:ext uri="{BB962C8B-B14F-4D97-AF65-F5344CB8AC3E}">
        <p14:creationId xmlns:p14="http://schemas.microsoft.com/office/powerpoint/2010/main" val="42244945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Lưu ý:</a:t>
            </a:r>
            <a:r>
              <a:rPr lang="en-US" baseline="0"/>
              <a:t> Yêu cầu công bố thông tin về doanh thu của các khách hàng lớn và danh tính của các PHÂN ĐOẠN. Không bắt buộc công bố danh tính của khách hàng lớn.</a:t>
            </a:r>
            <a:endParaRPr lang="en-US"/>
          </a:p>
        </p:txBody>
      </p:sp>
      <p:sp>
        <p:nvSpPr>
          <p:cNvPr id="4" name="Slide Number Placeholder 3"/>
          <p:cNvSpPr>
            <a:spLocks noGrp="1"/>
          </p:cNvSpPr>
          <p:nvPr>
            <p:ph type="sldNum" sz="quarter" idx="10"/>
          </p:nvPr>
        </p:nvSpPr>
        <p:spPr/>
        <p:txBody>
          <a:bodyPr/>
          <a:lstStyle/>
          <a:p>
            <a:fld id="{FBA0C72E-0636-400D-B948-BF8A837D3DC7}" type="slidenum">
              <a:rPr lang="en-US" smtClean="0"/>
              <a:t>27</a:t>
            </a:fld>
            <a:endParaRPr lang="en-US"/>
          </a:p>
        </p:txBody>
      </p:sp>
    </p:spTree>
    <p:extLst>
      <p:ext uri="{BB962C8B-B14F-4D97-AF65-F5344CB8AC3E}">
        <p14:creationId xmlns:p14="http://schemas.microsoft.com/office/powerpoint/2010/main" val="30684159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Lưu ý:</a:t>
            </a:r>
            <a:r>
              <a:rPr lang="en-US" baseline="0"/>
              <a:t> Yêu cầu công bố thông tin về doanh thu của các khách hàng lớn và danh tính của các PHÂN ĐOẠN. Không bắt buộc công bố danh tính của khách hàng lớn.</a:t>
            </a:r>
            <a:endParaRPr lang="en-US"/>
          </a:p>
        </p:txBody>
      </p:sp>
      <p:sp>
        <p:nvSpPr>
          <p:cNvPr id="4" name="Slide Number Placeholder 3"/>
          <p:cNvSpPr>
            <a:spLocks noGrp="1"/>
          </p:cNvSpPr>
          <p:nvPr>
            <p:ph type="sldNum" sz="quarter" idx="10"/>
          </p:nvPr>
        </p:nvSpPr>
        <p:spPr/>
        <p:txBody>
          <a:bodyPr/>
          <a:lstStyle/>
          <a:p>
            <a:fld id="{FBA0C72E-0636-400D-B948-BF8A837D3DC7}" type="slidenum">
              <a:rPr lang="en-US" smtClean="0"/>
              <a:t>30</a:t>
            </a:fld>
            <a:endParaRPr lang="en-US"/>
          </a:p>
        </p:txBody>
      </p:sp>
    </p:spTree>
    <p:extLst>
      <p:ext uri="{BB962C8B-B14F-4D97-AF65-F5344CB8AC3E}">
        <p14:creationId xmlns:p14="http://schemas.microsoft.com/office/powerpoint/2010/main" val="24589308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A0C72E-0636-400D-B948-BF8A837D3DC7}" type="slidenum">
              <a:rPr lang="en-US" smtClean="0"/>
              <a:t>31</a:t>
            </a:fld>
            <a:endParaRPr lang="en-US"/>
          </a:p>
        </p:txBody>
      </p:sp>
    </p:spTree>
    <p:extLst>
      <p:ext uri="{BB962C8B-B14F-4D97-AF65-F5344CB8AC3E}">
        <p14:creationId xmlns:p14="http://schemas.microsoft.com/office/powerpoint/2010/main" val="36223075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a:solidFill>
                  <a:schemeClr val="tx1"/>
                </a:solidFill>
                <a:effectLst/>
                <a:latin typeface="+mn-lt"/>
                <a:ea typeface="+mn-ea"/>
                <a:cs typeface="+mn-cs"/>
              </a:rPr>
              <a:t>Định nghĩa này cho thấy </a:t>
            </a:r>
            <a:r>
              <a:rPr lang="vi-VN" sz="1200" kern="1200">
                <a:solidFill>
                  <a:schemeClr val="tx1"/>
                </a:solidFill>
                <a:effectLst/>
                <a:latin typeface="+mn-lt"/>
                <a:ea typeface="+mn-ea"/>
                <a:cs typeface="+mn-cs"/>
              </a:rPr>
              <a:t>không phải mọi </a:t>
            </a:r>
            <a:r>
              <a:rPr lang="en-US" sz="1200" kern="1200">
                <a:solidFill>
                  <a:schemeClr val="tx1"/>
                </a:solidFill>
                <a:effectLst/>
                <a:latin typeface="+mn-lt"/>
                <a:ea typeface="+mn-ea"/>
                <a:cs typeface="+mn-cs"/>
              </a:rPr>
              <a:t>phân đoạn</a:t>
            </a:r>
            <a:r>
              <a:rPr lang="en-US" sz="1200" kern="1200" baseline="0">
                <a:solidFill>
                  <a:schemeClr val="tx1"/>
                </a:solidFill>
                <a:effectLst/>
                <a:latin typeface="+mn-lt"/>
                <a:ea typeface="+mn-ea"/>
                <a:cs typeface="+mn-cs"/>
              </a:rPr>
              <a:t> </a:t>
            </a:r>
            <a:r>
              <a:rPr lang="vi-VN" sz="1200" kern="1200">
                <a:solidFill>
                  <a:schemeClr val="tx1"/>
                </a:solidFill>
                <a:effectLst/>
                <a:latin typeface="+mn-lt"/>
                <a:ea typeface="+mn-ea"/>
                <a:cs typeface="+mn-cs"/>
              </a:rPr>
              <a:t>của một thực thể nhất thiết phải là một phân đoạn kinh doanh hoặc thậm chí là một phần của phân đoạn kinh doanh. Ví dụ, một trụ sở công ty có thể không kiếm được doanh thu và do đó sẽ không phải là một phân đoạn kinh doanh.</a:t>
            </a:r>
            <a:endParaRPr lang="en-US" sz="1200" kern="120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vi-VN" sz="1200" kern="1200">
                <a:solidFill>
                  <a:schemeClr val="tx1"/>
                </a:solidFill>
                <a:effectLst/>
                <a:latin typeface="+mn-lt"/>
                <a:ea typeface="+mn-ea"/>
                <a:cs typeface="+mn-cs"/>
              </a:rPr>
              <a:t>Thuật ngữ "người ra quyết định điều hành chính" xác định một chức năng hơn là một người quản lý với một chức danh cụ thể. Trong nhiều trường hợp, chức năng này sẽ được thực hiện bởi giám đốc điều hành hoặc giám đốc điều hành nhưng chức năng này có thể được thực hiện bởi một nhóm giám đốc điều hành hoặc những người quản lý khác. Nói chung, mỗi phân đoạn kinh doanh sẽ được quản lý bởi một người quản lý phân đoạn, người này sẽ báo cáo cho người ra quyết định điều hành chính.</a:t>
            </a:r>
            <a:endParaRPr lang="en-US" sz="1200" kern="1200">
              <a:solidFill>
                <a:schemeClr val="tx1"/>
              </a:solidFill>
              <a:effectLst/>
              <a:latin typeface="+mn-lt"/>
              <a:ea typeface="+mn-ea"/>
              <a:cs typeface="+mn-cs"/>
            </a:endParaRPr>
          </a:p>
          <a:p>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BA0C72E-0636-400D-B948-BF8A837D3DC7}" type="slidenum">
              <a:rPr lang="en-US" smtClean="0"/>
              <a:t>6</a:t>
            </a:fld>
            <a:endParaRPr lang="en-US"/>
          </a:p>
        </p:txBody>
      </p:sp>
    </p:spTree>
    <p:extLst>
      <p:ext uri="{BB962C8B-B14F-4D97-AF65-F5344CB8AC3E}">
        <p14:creationId xmlns:p14="http://schemas.microsoft.com/office/powerpoint/2010/main" val="34171353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vi" altLang="en-US" sz="1200" b="1"/>
              <a:t>Phân đoạn có thể báo cáo</a:t>
            </a:r>
            <a:endParaRPr lang="en-US"/>
          </a:p>
        </p:txBody>
      </p:sp>
      <p:sp>
        <p:nvSpPr>
          <p:cNvPr id="4" name="Slide Number Placeholder 3"/>
          <p:cNvSpPr>
            <a:spLocks noGrp="1"/>
          </p:cNvSpPr>
          <p:nvPr>
            <p:ph type="sldNum" sz="quarter" idx="10"/>
          </p:nvPr>
        </p:nvSpPr>
        <p:spPr/>
        <p:txBody>
          <a:bodyPr/>
          <a:lstStyle/>
          <a:p>
            <a:fld id="{FBA0C72E-0636-400D-B948-BF8A837D3DC7}" type="slidenum">
              <a:rPr lang="en-US" smtClean="0"/>
              <a:t>7</a:t>
            </a:fld>
            <a:endParaRPr lang="en-US"/>
          </a:p>
        </p:txBody>
      </p:sp>
    </p:spTree>
    <p:extLst>
      <p:ext uri="{BB962C8B-B14F-4D97-AF65-F5344CB8AC3E}">
        <p14:creationId xmlns:p14="http://schemas.microsoft.com/office/powerpoint/2010/main" val="11037544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Chỉ</a:t>
            </a:r>
            <a:r>
              <a:rPr lang="en-US" baseline="0"/>
              <a:t> cần đáp ứng 1 trong 3 ngưỡng 10% về doanh thu; lợi nhuận hoặc tài sản thì phải lập báo cáo phân đoạn.</a:t>
            </a:r>
            <a:endParaRPr lang="en-US"/>
          </a:p>
        </p:txBody>
      </p:sp>
      <p:sp>
        <p:nvSpPr>
          <p:cNvPr id="4" name="Slide Number Placeholder 3"/>
          <p:cNvSpPr>
            <a:spLocks noGrp="1"/>
          </p:cNvSpPr>
          <p:nvPr>
            <p:ph type="sldNum" sz="quarter" idx="10"/>
          </p:nvPr>
        </p:nvSpPr>
        <p:spPr/>
        <p:txBody>
          <a:bodyPr/>
          <a:lstStyle/>
          <a:p>
            <a:fld id="{FBA0C72E-0636-400D-B948-BF8A837D3DC7}" type="slidenum">
              <a:rPr lang="en-US" smtClean="0"/>
              <a:t>9</a:t>
            </a:fld>
            <a:endParaRPr lang="en-US"/>
          </a:p>
        </p:txBody>
      </p:sp>
    </p:spTree>
    <p:extLst>
      <p:ext uri="{BB962C8B-B14F-4D97-AF65-F5344CB8AC3E}">
        <p14:creationId xmlns:p14="http://schemas.microsoft.com/office/powerpoint/2010/main" val="5499342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Tổng</a:t>
            </a:r>
            <a:r>
              <a:rPr lang="en-US" baseline="0"/>
              <a:t> doanh thu của c</a:t>
            </a:r>
            <a:r>
              <a:rPr lang="en-US"/>
              <a:t>ác</a:t>
            </a:r>
            <a:r>
              <a:rPr lang="en-US" baseline="0"/>
              <a:t> phân đoạn “có thể báo cáo” phải đạt từ 7%% doanh thu bên ngoài của đơn vị. Nếu không đạt thì phải báo cáo cả các phân đoạn chưa đạt ngưỡng 10% cho đến khi đặt từ 75% doanh thu (mục đích để tránh các doanh nghiệp chia nhỏ phân đoạn nhằm tránh phải báo cáo chi tiết).</a:t>
            </a:r>
            <a:endParaRPr lang="en-US"/>
          </a:p>
        </p:txBody>
      </p:sp>
      <p:sp>
        <p:nvSpPr>
          <p:cNvPr id="4" name="Slide Number Placeholder 3"/>
          <p:cNvSpPr>
            <a:spLocks noGrp="1"/>
          </p:cNvSpPr>
          <p:nvPr>
            <p:ph type="sldNum" sz="quarter" idx="10"/>
          </p:nvPr>
        </p:nvSpPr>
        <p:spPr/>
        <p:txBody>
          <a:bodyPr/>
          <a:lstStyle/>
          <a:p>
            <a:fld id="{FBA0C72E-0636-400D-B948-BF8A837D3DC7}" type="slidenum">
              <a:rPr lang="en-US" smtClean="0"/>
              <a:t>11</a:t>
            </a:fld>
            <a:endParaRPr lang="en-US"/>
          </a:p>
        </p:txBody>
      </p:sp>
    </p:spTree>
    <p:extLst>
      <p:ext uri="{BB962C8B-B14F-4D97-AF65-F5344CB8AC3E}">
        <p14:creationId xmlns:p14="http://schemas.microsoft.com/office/powerpoint/2010/main" val="23911892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Ví</a:t>
            </a:r>
            <a:r>
              <a:rPr lang="en-US" sz="1200" kern="1200" baseline="0">
                <a:solidFill>
                  <a:schemeClr val="tx1"/>
                </a:solidFill>
                <a:effectLst/>
                <a:latin typeface="+mn-lt"/>
                <a:ea typeface="+mn-ea"/>
                <a:cs typeface="+mn-cs"/>
              </a:rPr>
              <a:t> dụ: </a:t>
            </a:r>
            <a:r>
              <a:rPr lang="vi-VN" sz="1200" kern="1200">
                <a:solidFill>
                  <a:schemeClr val="tx1"/>
                </a:solidFill>
                <a:effectLst/>
                <a:latin typeface="+mn-lt"/>
                <a:ea typeface="+mn-ea"/>
                <a:cs typeface="+mn-cs"/>
              </a:rPr>
              <a:t>Một công ty niêm yết đã xác định được bảy phân đoạn kinh doanh (từ A đến G). Các thông tin sau có liên quan đến doanh thu, lãi lỗ và tài sản của từng phân đoạn cho năm tính đến ngày 31 tháng 12 năm 2019:</a:t>
            </a:r>
            <a:endParaRPr lang="en-US" sz="1200" kern="1200">
              <a:solidFill>
                <a:schemeClr val="tx1"/>
              </a:solidFill>
              <a:effectLst/>
              <a:latin typeface="+mn-lt"/>
              <a:ea typeface="+mn-ea"/>
              <a:cs typeface="+mn-cs"/>
            </a:endParaRPr>
          </a:p>
          <a:p>
            <a:endParaRPr lang="en-US"/>
          </a:p>
        </p:txBody>
      </p:sp>
      <p:sp>
        <p:nvSpPr>
          <p:cNvPr id="4" name="Slide Number Placeholder 3"/>
          <p:cNvSpPr>
            <a:spLocks noGrp="1"/>
          </p:cNvSpPr>
          <p:nvPr>
            <p:ph type="sldNum" sz="quarter" idx="10"/>
          </p:nvPr>
        </p:nvSpPr>
        <p:spPr/>
        <p:txBody>
          <a:bodyPr/>
          <a:lstStyle/>
          <a:p>
            <a:fld id="{FBA0C72E-0636-400D-B948-BF8A837D3DC7}" type="slidenum">
              <a:rPr lang="en-US" smtClean="0"/>
              <a:t>12</a:t>
            </a:fld>
            <a:endParaRPr lang="en-US"/>
          </a:p>
        </p:txBody>
      </p:sp>
    </p:spTree>
    <p:extLst>
      <p:ext uri="{BB962C8B-B14F-4D97-AF65-F5344CB8AC3E}">
        <p14:creationId xmlns:p14="http://schemas.microsoft.com/office/powerpoint/2010/main" val="23240661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vi-VN">
                <a:effectLst/>
              </a:rPr>
              <a:t>(b) Phân đoạn có thể báo cáo là một phân đoạn kinh doanh đơn lẻ hoặc kết hợp đáp ứng bất kỳ "ngưỡng định lượng" nào sau đây:</a:t>
            </a:r>
            <a:endParaRPr lang="en-US">
              <a:effectLst/>
            </a:endParaRPr>
          </a:p>
          <a:p>
            <a:r>
              <a:rPr lang="vi-VN" sz="1200">
                <a:effectLst/>
              </a:rPr>
              <a:t>(i) tổng doanh thu được báo cáo từ bán hàng cho khách hàng bên ngoài và bán hàng cho các phân đoạn kinh doanh khác ít nhất là 10% tổng doanh thu (bên ngoài và nội bộ) của tất cả các phân đoạn kinh doanh, hoặc</a:t>
            </a:r>
            <a:endParaRPr lang="en-US" sz="1200">
              <a:effectLst/>
            </a:endParaRPr>
          </a:p>
          <a:p>
            <a:r>
              <a:rPr lang="vi-VN" sz="1200" b="1">
                <a:solidFill>
                  <a:srgbClr val="FF0000"/>
                </a:solidFill>
                <a:effectLst/>
              </a:rPr>
              <a:t>(ii) lợi nhuận hoặc lỗ được báo cáo của nó là ít nhất 10% tổng lợi nhuận của tất cả các mảng hoạt động đã báo cáo lãi hoặc lỗ tổng hợp của tất cả các mảng hoạt động đã báo cáo lỗ, tùy theo mức nào lớn hơn, hoặc</a:t>
            </a:r>
            <a:endParaRPr lang="en-US" sz="1200" b="1">
              <a:solidFill>
                <a:srgbClr val="FF0000"/>
              </a:solidFill>
              <a:effectLst/>
            </a:endParaRPr>
          </a:p>
          <a:p>
            <a:r>
              <a:rPr lang="vi-VN" sz="1200">
                <a:effectLst/>
              </a:rPr>
              <a:t>(iii) tài sản của công ty chiếm ít nhất 10% tổng tài sản của tất cả các mảng hoạt động.</a:t>
            </a:r>
            <a:endParaRPr lang="en-US" sz="1200">
              <a:effectLst/>
            </a:endParaRPr>
          </a:p>
          <a:p>
            <a:endParaRPr lang="en-US"/>
          </a:p>
        </p:txBody>
      </p:sp>
      <p:sp>
        <p:nvSpPr>
          <p:cNvPr id="4" name="Slide Number Placeholder 3"/>
          <p:cNvSpPr>
            <a:spLocks noGrp="1"/>
          </p:cNvSpPr>
          <p:nvPr>
            <p:ph type="sldNum" sz="quarter" idx="10"/>
          </p:nvPr>
        </p:nvSpPr>
        <p:spPr/>
        <p:txBody>
          <a:bodyPr/>
          <a:lstStyle/>
          <a:p>
            <a:fld id="{FBA0C72E-0636-400D-B948-BF8A837D3DC7}" type="slidenum">
              <a:rPr lang="en-US" smtClean="0"/>
              <a:t>13</a:t>
            </a:fld>
            <a:endParaRPr lang="en-US"/>
          </a:p>
        </p:txBody>
      </p:sp>
    </p:spTree>
    <p:extLst>
      <p:ext uri="{BB962C8B-B14F-4D97-AF65-F5344CB8AC3E}">
        <p14:creationId xmlns:p14="http://schemas.microsoft.com/office/powerpoint/2010/main" val="14740618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vi-VN" sz="1200" kern="1200">
                <a:solidFill>
                  <a:schemeClr val="tx1"/>
                </a:solidFill>
                <a:effectLst/>
                <a:latin typeface="+mn-lt"/>
                <a:ea typeface="+mn-ea"/>
                <a:cs typeface="+mn-cs"/>
              </a:rPr>
              <a:t>Phân đoạn C và G không đạt tất cả ba trong số các </a:t>
            </a:r>
            <a:r>
              <a:rPr lang="en-US" sz="1200" kern="1200">
                <a:solidFill>
                  <a:schemeClr val="tx1"/>
                </a:solidFill>
                <a:effectLst/>
                <a:latin typeface="+mn-lt"/>
                <a:ea typeface="+mn-ea"/>
                <a:cs typeface="+mn-cs"/>
              </a:rPr>
              <a:t>tỷ</a:t>
            </a:r>
            <a:r>
              <a:rPr lang="en-US" sz="1200" kern="1200" baseline="0">
                <a:solidFill>
                  <a:schemeClr val="tx1"/>
                </a:solidFill>
                <a:effectLst/>
                <a:latin typeface="+mn-lt"/>
                <a:ea typeface="+mn-ea"/>
                <a:cs typeface="+mn-cs"/>
              </a:rPr>
              <a:t> lệ </a:t>
            </a:r>
            <a:r>
              <a:rPr lang="vi-VN" sz="1200" kern="1200">
                <a:solidFill>
                  <a:schemeClr val="tx1"/>
                </a:solidFill>
                <a:effectLst/>
                <a:latin typeface="+mn-lt"/>
                <a:ea typeface="+mn-ea"/>
                <a:cs typeface="+mn-cs"/>
              </a:rPr>
              <a:t>10%, vì vậy chúng sẽ không </a:t>
            </a:r>
            <a:r>
              <a:rPr lang="en-US" sz="1200" kern="1200">
                <a:solidFill>
                  <a:schemeClr val="tx1"/>
                </a:solidFill>
                <a:effectLst/>
                <a:latin typeface="+mn-lt"/>
                <a:ea typeface="+mn-ea"/>
                <a:cs typeface="+mn-cs"/>
              </a:rPr>
              <a:t>phải lập </a:t>
            </a:r>
            <a:r>
              <a:rPr lang="vi-VN" sz="1200" kern="1200">
                <a:solidFill>
                  <a:schemeClr val="tx1"/>
                </a:solidFill>
                <a:effectLst/>
                <a:latin typeface="+mn-lt"/>
                <a:ea typeface="+mn-ea"/>
                <a:cs typeface="+mn-cs"/>
              </a:rPr>
              <a:t>báo cáo </a:t>
            </a:r>
            <a:r>
              <a:rPr lang="en-US" sz="1200" kern="1200">
                <a:solidFill>
                  <a:schemeClr val="tx1"/>
                </a:solidFill>
                <a:effectLst/>
                <a:latin typeface="+mn-lt"/>
                <a:ea typeface="+mn-ea"/>
                <a:cs typeface="+mn-cs"/>
              </a:rPr>
              <a:t>nếu</a:t>
            </a:r>
            <a:r>
              <a:rPr lang="en-US" sz="1200" kern="1200" baseline="0">
                <a:solidFill>
                  <a:schemeClr val="tx1"/>
                </a:solidFill>
                <a:effectLst/>
                <a:latin typeface="+mn-lt"/>
                <a:ea typeface="+mn-ea"/>
                <a:cs typeface="+mn-cs"/>
              </a:rPr>
              <a:t> doanh thu của </a:t>
            </a:r>
            <a:r>
              <a:rPr lang="vi-VN" sz="1200" kern="1200">
                <a:solidFill>
                  <a:schemeClr val="tx1"/>
                </a:solidFill>
                <a:effectLst/>
                <a:latin typeface="+mn-lt"/>
                <a:ea typeface="+mn-ea"/>
                <a:cs typeface="+mn-cs"/>
              </a:rPr>
              <a:t>các phân đoạn còn lại </a:t>
            </a:r>
            <a:r>
              <a:rPr lang="en-US" sz="1200" kern="1200">
                <a:solidFill>
                  <a:schemeClr val="tx1"/>
                </a:solidFill>
                <a:effectLst/>
                <a:latin typeface="+mn-lt"/>
                <a:ea typeface="+mn-ea"/>
                <a:cs typeface="+mn-cs"/>
              </a:rPr>
              <a:t>đạt</a:t>
            </a:r>
            <a:r>
              <a:rPr lang="en-US" sz="1200" kern="1200" baseline="0">
                <a:solidFill>
                  <a:schemeClr val="tx1"/>
                </a:solidFill>
                <a:effectLst/>
                <a:latin typeface="+mn-lt"/>
                <a:ea typeface="+mn-ea"/>
                <a:cs typeface="+mn-cs"/>
              </a:rPr>
              <a:t> trên </a:t>
            </a:r>
            <a:r>
              <a:rPr lang="vi-VN" sz="1200" kern="1200">
                <a:solidFill>
                  <a:schemeClr val="tx1"/>
                </a:solidFill>
                <a:effectLst/>
                <a:latin typeface="+mn-lt"/>
                <a:ea typeface="+mn-ea"/>
                <a:cs typeface="+mn-cs"/>
              </a:rPr>
              <a:t>75% </a:t>
            </a:r>
            <a:r>
              <a:rPr lang="en-US" sz="1200" kern="1200">
                <a:solidFill>
                  <a:schemeClr val="tx1"/>
                </a:solidFill>
                <a:effectLst/>
                <a:latin typeface="+mn-lt"/>
                <a:ea typeface="+mn-ea"/>
                <a:cs typeface="+mn-cs"/>
              </a:rPr>
              <a:t>tổng</a:t>
            </a:r>
            <a:r>
              <a:rPr lang="en-US" sz="1200" kern="1200" baseline="0">
                <a:solidFill>
                  <a:schemeClr val="tx1"/>
                </a:solidFill>
                <a:effectLst/>
                <a:latin typeface="+mn-lt"/>
                <a:ea typeface="+mn-ea"/>
                <a:cs typeface="+mn-cs"/>
              </a:rPr>
              <a:t> </a:t>
            </a:r>
            <a:r>
              <a:rPr lang="en-US" sz="1200" kern="1200">
                <a:solidFill>
                  <a:schemeClr val="tx1"/>
                </a:solidFill>
                <a:effectLst/>
                <a:latin typeface="+mn-lt"/>
                <a:ea typeface="+mn-ea"/>
                <a:cs typeface="+mn-cs"/>
              </a:rPr>
              <a:t>doanh</a:t>
            </a:r>
            <a:r>
              <a:rPr lang="en-US" sz="1200" kern="1200" baseline="0">
                <a:solidFill>
                  <a:schemeClr val="tx1"/>
                </a:solidFill>
                <a:effectLst/>
                <a:latin typeface="+mn-lt"/>
                <a:ea typeface="+mn-ea"/>
                <a:cs typeface="+mn-cs"/>
              </a:rPr>
              <a:t> thu</a:t>
            </a:r>
            <a:r>
              <a:rPr lang="vi-VN" sz="1200" kern="1200">
                <a:solidFill>
                  <a:schemeClr val="tx1"/>
                </a:solidFill>
                <a:effectLst/>
                <a:latin typeface="+mn-lt"/>
                <a:ea typeface="+mn-ea"/>
                <a:cs typeface="+mn-cs"/>
              </a:rPr>
              <a:t>.</a:t>
            </a:r>
            <a:endParaRPr lang="en-US" sz="1200" kern="1200">
              <a:solidFill>
                <a:schemeClr val="tx1"/>
              </a:solidFill>
              <a:effectLst/>
              <a:latin typeface="+mn-lt"/>
              <a:ea typeface="+mn-ea"/>
              <a:cs typeface="+mn-cs"/>
            </a:endParaRPr>
          </a:p>
          <a:p>
            <a:endParaRPr lang="en-US"/>
          </a:p>
        </p:txBody>
      </p:sp>
      <p:sp>
        <p:nvSpPr>
          <p:cNvPr id="4" name="Slide Number Placeholder 3"/>
          <p:cNvSpPr>
            <a:spLocks noGrp="1"/>
          </p:cNvSpPr>
          <p:nvPr>
            <p:ph type="sldNum" sz="quarter" idx="10"/>
          </p:nvPr>
        </p:nvSpPr>
        <p:spPr/>
        <p:txBody>
          <a:bodyPr/>
          <a:lstStyle/>
          <a:p>
            <a:fld id="{FBA0C72E-0636-400D-B948-BF8A837D3DC7}" type="slidenum">
              <a:rPr lang="en-US" smtClean="0"/>
              <a:t>14</a:t>
            </a:fld>
            <a:endParaRPr lang="en-US"/>
          </a:p>
        </p:txBody>
      </p:sp>
    </p:spTree>
    <p:extLst>
      <p:ext uri="{BB962C8B-B14F-4D97-AF65-F5344CB8AC3E}">
        <p14:creationId xmlns:p14="http://schemas.microsoft.com/office/powerpoint/2010/main" val="29407605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Cụ thể</a:t>
            </a:r>
            <a:r>
              <a:rPr lang="en-US" baseline="0"/>
              <a:t> các thông tin cần phải công bố gồm:</a:t>
            </a:r>
            <a:endParaRPr lang="en-US"/>
          </a:p>
        </p:txBody>
      </p:sp>
      <p:sp>
        <p:nvSpPr>
          <p:cNvPr id="4" name="Slide Number Placeholder 3"/>
          <p:cNvSpPr>
            <a:spLocks noGrp="1"/>
          </p:cNvSpPr>
          <p:nvPr>
            <p:ph type="sldNum" sz="quarter" idx="10"/>
          </p:nvPr>
        </p:nvSpPr>
        <p:spPr/>
        <p:txBody>
          <a:bodyPr/>
          <a:lstStyle/>
          <a:p>
            <a:fld id="{FBA0C72E-0636-400D-B948-BF8A837D3DC7}" type="slidenum">
              <a:rPr lang="en-US" smtClean="0"/>
              <a:t>17</a:t>
            </a:fld>
            <a:endParaRPr lang="en-US"/>
          </a:p>
        </p:txBody>
      </p:sp>
    </p:spTree>
    <p:extLst>
      <p:ext uri="{BB962C8B-B14F-4D97-AF65-F5344CB8AC3E}">
        <p14:creationId xmlns:p14="http://schemas.microsoft.com/office/powerpoint/2010/main" val="31496921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09705673-1887-412D-8D88-48A01EE52A07}" type="slidenum">
              <a:rPr lang="en-US" altLang="en-US" smtClean="0"/>
              <a:pPr/>
              <a:t>‹#›</a:t>
            </a:fld>
            <a:endParaRPr lang="en-US" altLang="en-US"/>
          </a:p>
        </p:txBody>
      </p:sp>
    </p:spTree>
    <p:extLst>
      <p:ext uri="{BB962C8B-B14F-4D97-AF65-F5344CB8AC3E}">
        <p14:creationId xmlns:p14="http://schemas.microsoft.com/office/powerpoint/2010/main" val="29099802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28C586EB-0D44-48C6-986D-25650621C6A0}" type="slidenum">
              <a:rPr lang="en-US" altLang="en-US" smtClean="0"/>
              <a:pPr/>
              <a:t>‹#›</a:t>
            </a:fld>
            <a:endParaRPr lang="en-US" altLang="en-US"/>
          </a:p>
        </p:txBody>
      </p:sp>
    </p:spTree>
    <p:extLst>
      <p:ext uri="{BB962C8B-B14F-4D97-AF65-F5344CB8AC3E}">
        <p14:creationId xmlns:p14="http://schemas.microsoft.com/office/powerpoint/2010/main" val="728580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09345C2F-724F-482C-B6E9-6D8B882E437C}" type="slidenum">
              <a:rPr lang="en-US" altLang="en-US" smtClean="0"/>
              <a:pPr/>
              <a:t>‹#›</a:t>
            </a:fld>
            <a:endParaRPr lang="en-US" altLang="en-US"/>
          </a:p>
        </p:txBody>
      </p:sp>
    </p:spTree>
    <p:extLst>
      <p:ext uri="{BB962C8B-B14F-4D97-AF65-F5344CB8AC3E}">
        <p14:creationId xmlns:p14="http://schemas.microsoft.com/office/powerpoint/2010/main" val="30855490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1006474"/>
          </a:xfrm>
        </p:spPr>
        <p:txBody>
          <a:bodyPr>
            <a:normAutofit/>
          </a:bodyPr>
          <a:lstStyle>
            <a:lvl1pPr>
              <a:defRPr sz="4000">
                <a:solidFill>
                  <a:schemeClr val="accent5"/>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defRPr>
            </a:lvl1pPr>
          </a:lstStyle>
          <a:p>
            <a:r>
              <a:rPr lang="en-US"/>
              <a:t>Click to edit Master title style</a:t>
            </a:r>
          </a:p>
        </p:txBody>
      </p:sp>
      <p:sp>
        <p:nvSpPr>
          <p:cNvPr id="3" name="Content Placeholder 2"/>
          <p:cNvSpPr>
            <a:spLocks noGrp="1"/>
          </p:cNvSpPr>
          <p:nvPr>
            <p:ph idx="1"/>
          </p:nvPr>
        </p:nvSpPr>
        <p:spPr>
          <a:xfrm>
            <a:off x="628650" y="1524000"/>
            <a:ext cx="7886700" cy="4652963"/>
          </a:xfrm>
        </p:spPr>
        <p:txBody>
          <a:bodyPr/>
          <a:lstStyle>
            <a:lvl1pPr>
              <a:defRPr sz="2400">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0F615753-088F-4897-ADF8-7CB518381CC0}" type="slidenum">
              <a:rPr lang="en-US" altLang="en-US" smtClean="0"/>
              <a:pPr/>
              <a:t>‹#›</a:t>
            </a:fld>
            <a:endParaRPr lang="en-US" altLang="en-US"/>
          </a:p>
        </p:txBody>
      </p:sp>
    </p:spTree>
    <p:extLst>
      <p:ext uri="{BB962C8B-B14F-4D97-AF65-F5344CB8AC3E}">
        <p14:creationId xmlns:p14="http://schemas.microsoft.com/office/powerpoint/2010/main" val="3026730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F72B6DF6-DEB8-4479-8575-84FF160A22F7}" type="slidenum">
              <a:rPr lang="en-US" altLang="en-US" smtClean="0"/>
              <a:pPr/>
              <a:t>‹#›</a:t>
            </a:fld>
            <a:endParaRPr lang="en-US" altLang="en-US"/>
          </a:p>
        </p:txBody>
      </p:sp>
    </p:spTree>
    <p:extLst>
      <p:ext uri="{BB962C8B-B14F-4D97-AF65-F5344CB8AC3E}">
        <p14:creationId xmlns:p14="http://schemas.microsoft.com/office/powerpoint/2010/main" val="29063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337995E1-136A-4B97-BAC9-C148233A0816}" type="slidenum">
              <a:rPr lang="en-US" altLang="en-US" smtClean="0"/>
              <a:pPr/>
              <a:t>‹#›</a:t>
            </a:fld>
            <a:endParaRPr lang="en-US" altLang="en-US"/>
          </a:p>
        </p:txBody>
      </p:sp>
    </p:spTree>
    <p:extLst>
      <p:ext uri="{BB962C8B-B14F-4D97-AF65-F5344CB8AC3E}">
        <p14:creationId xmlns:p14="http://schemas.microsoft.com/office/powerpoint/2010/main" val="9806561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E8878B7C-9253-4569-B717-1CF1E8ADEDDD}" type="slidenum">
              <a:rPr lang="en-US" altLang="en-US" smtClean="0"/>
              <a:pPr/>
              <a:t>‹#›</a:t>
            </a:fld>
            <a:endParaRPr lang="en-US" altLang="en-US"/>
          </a:p>
        </p:txBody>
      </p:sp>
    </p:spTree>
    <p:extLst>
      <p:ext uri="{BB962C8B-B14F-4D97-AF65-F5344CB8AC3E}">
        <p14:creationId xmlns:p14="http://schemas.microsoft.com/office/powerpoint/2010/main" val="1390107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E67BCFE5-CBA3-4BD9-8425-A4818090C911}" type="slidenum">
              <a:rPr lang="en-US" altLang="en-US" smtClean="0"/>
              <a:pPr/>
              <a:t>‹#›</a:t>
            </a:fld>
            <a:endParaRPr lang="en-US" altLang="en-US"/>
          </a:p>
        </p:txBody>
      </p:sp>
    </p:spTree>
    <p:extLst>
      <p:ext uri="{BB962C8B-B14F-4D97-AF65-F5344CB8AC3E}">
        <p14:creationId xmlns:p14="http://schemas.microsoft.com/office/powerpoint/2010/main" val="1183965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99D1AD4F-7096-44D3-ACE6-C40C56728C84}" type="slidenum">
              <a:rPr lang="en-US" altLang="en-US" smtClean="0"/>
              <a:pPr/>
              <a:t>‹#›</a:t>
            </a:fld>
            <a:endParaRPr lang="en-US" altLang="en-US"/>
          </a:p>
        </p:txBody>
      </p:sp>
    </p:spTree>
    <p:extLst>
      <p:ext uri="{BB962C8B-B14F-4D97-AF65-F5344CB8AC3E}">
        <p14:creationId xmlns:p14="http://schemas.microsoft.com/office/powerpoint/2010/main" val="24205018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839EA0BF-4ABA-4729-97FC-B6300EC9FA86}" type="slidenum">
              <a:rPr lang="en-US" altLang="en-US" smtClean="0"/>
              <a:pPr/>
              <a:t>‹#›</a:t>
            </a:fld>
            <a:endParaRPr lang="en-US" altLang="en-US"/>
          </a:p>
        </p:txBody>
      </p:sp>
    </p:spTree>
    <p:extLst>
      <p:ext uri="{BB962C8B-B14F-4D97-AF65-F5344CB8AC3E}">
        <p14:creationId xmlns:p14="http://schemas.microsoft.com/office/powerpoint/2010/main" val="3046987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046B1DEE-D7F7-4091-8DFB-1892E748CA21}" type="slidenum">
              <a:rPr lang="en-US" altLang="en-US" smtClean="0"/>
              <a:pPr/>
              <a:t>‹#›</a:t>
            </a:fld>
            <a:endParaRPr lang="en-US" altLang="en-US"/>
          </a:p>
        </p:txBody>
      </p:sp>
    </p:spTree>
    <p:extLst>
      <p:ext uri="{BB962C8B-B14F-4D97-AF65-F5344CB8AC3E}">
        <p14:creationId xmlns:p14="http://schemas.microsoft.com/office/powerpoint/2010/main" val="3693265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017BC91-22EA-4977-9CC3-61A5BF8C5BAD}" type="slidenum">
              <a:rPr lang="en-US" altLang="en-US" smtClean="0"/>
              <a:pPr/>
              <a:t>‹#›</a:t>
            </a:fld>
            <a:endParaRPr lang="en-US" altLang="en-US"/>
          </a:p>
        </p:txBody>
      </p:sp>
    </p:spTree>
    <p:extLst>
      <p:ext uri="{BB962C8B-B14F-4D97-AF65-F5344CB8AC3E}">
        <p14:creationId xmlns:p14="http://schemas.microsoft.com/office/powerpoint/2010/main" val="424405648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152400" y="1600200"/>
            <a:ext cx="8839200" cy="4530725"/>
          </a:xfrm>
        </p:spPr>
        <p:txBody>
          <a:bodyPr/>
          <a:lstStyle/>
          <a:p>
            <a:pPr algn="ctr">
              <a:buFont typeface="Wingdings" panose="05000000000000000000" pitchFamily="2" charset="2"/>
              <a:buNone/>
            </a:pPr>
            <a:r>
              <a:rPr lang="en-US" altLang="en-US" sz="5400">
                <a:solidFill>
                  <a:schemeClr val="accent5"/>
                </a:solidFill>
              </a:rPr>
              <a:t>LẬP BÁO CÁO BỘ PHẬN </a:t>
            </a:r>
            <a:r>
              <a:rPr lang="en-US" altLang="en-US" sz="6000">
                <a:solidFill>
                  <a:schemeClr val="accent5"/>
                </a:solidFill>
              </a:rPr>
              <a:t>THEO IFRS 8</a:t>
            </a:r>
            <a:endParaRPr lang="vi" altLang="en-US" sz="6000">
              <a:solidFill>
                <a:schemeClr val="accent5"/>
              </a:solidFill>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solidFill>
                  <a:schemeClr val="accent5"/>
                </a:solidFill>
              </a:rPr>
              <a:t>XÁC ĐỊNH PHÂN ĐOẠN BÁO CÁO</a:t>
            </a:r>
          </a:p>
        </p:txBody>
      </p:sp>
      <p:sp>
        <p:nvSpPr>
          <p:cNvPr id="3" name="Content Placeholder 2"/>
          <p:cNvSpPr>
            <a:spLocks noGrp="1"/>
          </p:cNvSpPr>
          <p:nvPr>
            <p:ph idx="1"/>
          </p:nvPr>
        </p:nvSpPr>
        <p:spPr>
          <a:xfrm>
            <a:off x="466493" y="1524000"/>
            <a:ext cx="8229600" cy="4530725"/>
          </a:xfrm>
        </p:spPr>
        <p:txBody>
          <a:bodyPr>
            <a:normAutofit lnSpcReduction="10000"/>
          </a:bodyPr>
          <a:lstStyle/>
          <a:p>
            <a:pPr>
              <a:lnSpc>
                <a:spcPct val="114000"/>
              </a:lnSpc>
            </a:pPr>
            <a:r>
              <a:rPr lang="vi-VN">
                <a:solidFill>
                  <a:schemeClr val="accent5"/>
                </a:solidFill>
                <a:cs typeface="+mn-cs"/>
              </a:rPr>
              <a:t>(c) Một phân đoạn kinh doanh </a:t>
            </a:r>
            <a:r>
              <a:rPr lang="vi-VN">
                <a:solidFill>
                  <a:srgbClr val="FF0000"/>
                </a:solidFill>
                <a:cs typeface="+mn-cs"/>
              </a:rPr>
              <a:t>không đáp ứng bất kỳ ngưỡng nào trong số</a:t>
            </a:r>
            <a:r>
              <a:rPr lang="en-US">
                <a:solidFill>
                  <a:srgbClr val="FF0000"/>
                </a:solidFill>
                <a:cs typeface="+mn-cs"/>
              </a:rPr>
              <a:t> các ngưỡng</a:t>
            </a:r>
            <a:r>
              <a:rPr lang="vi-VN">
                <a:solidFill>
                  <a:srgbClr val="FF0000"/>
                </a:solidFill>
                <a:cs typeface="+mn-cs"/>
              </a:rPr>
              <a:t> 10% </a:t>
            </a:r>
            <a:r>
              <a:rPr lang="vi-VN">
                <a:solidFill>
                  <a:schemeClr val="accent5"/>
                </a:solidFill>
                <a:cs typeface="+mn-cs"/>
              </a:rPr>
              <a:t>có thể được coi là một phân đoạn có thể báo cáo nếu Ban Giám đốc tin rằng thông tin về phân đoạn đó sẽ hữu ích cho người sử dụng báo cáo tài chính. Ngoài ra:</a:t>
            </a:r>
            <a:endParaRPr lang="en-US">
              <a:solidFill>
                <a:schemeClr val="accent5"/>
              </a:solidFill>
              <a:cs typeface="+mn-cs"/>
            </a:endParaRPr>
          </a:p>
          <a:p>
            <a:pPr>
              <a:lnSpc>
                <a:spcPct val="114000"/>
              </a:lnSpc>
            </a:pPr>
            <a:r>
              <a:rPr lang="vi-VN">
                <a:solidFill>
                  <a:schemeClr val="accent5"/>
                </a:solidFill>
                <a:cs typeface="+mn-cs"/>
              </a:rPr>
              <a:t>(i) một phân đoạn như vậy có thể được kết hợp thành một phân đoạn có thể báo cáo với một hoặc nhiều phân đoạn kinh doanh tương tự cũng không đáp ứng được bất kỳ ngưỡng nào trong số 10%, hoặc</a:t>
            </a:r>
            <a:endParaRPr lang="en-US">
              <a:solidFill>
                <a:schemeClr val="accent5"/>
              </a:solidFill>
              <a:cs typeface="+mn-cs"/>
            </a:endParaRPr>
          </a:p>
          <a:p>
            <a:pPr>
              <a:lnSpc>
                <a:spcPct val="114000"/>
              </a:lnSpc>
            </a:pPr>
            <a:r>
              <a:rPr lang="vi-VN">
                <a:solidFill>
                  <a:schemeClr val="accent5"/>
                </a:solidFill>
                <a:cs typeface="+mn-cs"/>
              </a:rPr>
              <a:t>(ii) nó có thể được đưa vào danh mục "tất cả các phân đoạn khác" trong báo cáo phân đoạn.</a:t>
            </a:r>
            <a:endParaRPr lang="en-US">
              <a:solidFill>
                <a:schemeClr val="accent5"/>
              </a:solidFill>
              <a:cs typeface="+mn-cs"/>
            </a:endParaRPr>
          </a:p>
        </p:txBody>
      </p:sp>
    </p:spTree>
    <p:extLst>
      <p:ext uri="{BB962C8B-B14F-4D97-AF65-F5344CB8AC3E}">
        <p14:creationId xmlns:p14="http://schemas.microsoft.com/office/powerpoint/2010/main" val="25972246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solidFill>
                  <a:schemeClr val="accent5"/>
                </a:solidFill>
              </a:rPr>
              <a:t>XÁC ĐỊNH PHÂN ĐOẠN BÁO CÁO</a:t>
            </a:r>
          </a:p>
        </p:txBody>
      </p:sp>
      <p:sp>
        <p:nvSpPr>
          <p:cNvPr id="3" name="Content Placeholder 2"/>
          <p:cNvSpPr>
            <a:spLocks noGrp="1"/>
          </p:cNvSpPr>
          <p:nvPr>
            <p:ph idx="1"/>
          </p:nvPr>
        </p:nvSpPr>
        <p:spPr>
          <a:xfrm>
            <a:off x="472068" y="1417638"/>
            <a:ext cx="8229600" cy="4530725"/>
          </a:xfrm>
        </p:spPr>
        <p:txBody>
          <a:bodyPr/>
          <a:lstStyle/>
          <a:p>
            <a:pPr>
              <a:lnSpc>
                <a:spcPct val="114000"/>
              </a:lnSpc>
            </a:pPr>
            <a:r>
              <a:rPr lang="vi-VN">
                <a:solidFill>
                  <a:schemeClr val="accent5"/>
                </a:solidFill>
                <a:cs typeface="+mn-cs"/>
              </a:rPr>
              <a:t>(d) Nếu tổng doanh thu bên ngoài phân bổ cho các phân đoạn có thể báo cáo nhỏ hơn 75% tổng doanh thu bên ngoài của đơn vị, thì các phân đoạn kinh doanh bổ sung phải được xác định là có thể báo cáo (mặc dù chúng nằm dưới ngưỡng 10%) cho đến ít nhất 75% tổng doanh thu doanh thu bên ngoài được bao gồm trong các phân đoạn có thể báo cáo.</a:t>
            </a:r>
            <a:endParaRPr lang="en-US">
              <a:solidFill>
                <a:schemeClr val="accent5"/>
              </a:solidFill>
              <a:cs typeface="+mn-cs"/>
            </a:endParaRPr>
          </a:p>
          <a:p>
            <a:pPr marL="0" indent="0">
              <a:buNone/>
            </a:pPr>
            <a:endParaRPr lang="en-US">
              <a:effectLst/>
            </a:endParaRPr>
          </a:p>
          <a:p>
            <a:endParaRPr lang="en-US"/>
          </a:p>
        </p:txBody>
      </p:sp>
    </p:spTree>
    <p:extLst>
      <p:ext uri="{BB962C8B-B14F-4D97-AF65-F5344CB8AC3E}">
        <p14:creationId xmlns:p14="http://schemas.microsoft.com/office/powerpoint/2010/main" val="34228914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solidFill>
                  <a:schemeClr val="accent5"/>
                </a:solidFill>
              </a:rPr>
              <a:t>XÁC ĐỊNH PHÂN ĐOẠN BC – ví dụ</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58475858"/>
              </p:ext>
            </p:extLst>
          </p:nvPr>
        </p:nvGraphicFramePr>
        <p:xfrm>
          <a:off x="535258" y="1779397"/>
          <a:ext cx="8229600" cy="4257805"/>
        </p:xfrm>
        <a:graphic>
          <a:graphicData uri="http://schemas.openxmlformats.org/drawingml/2006/table">
            <a:tbl>
              <a:tblPr firstRow="1" bandRow="1">
                <a:tableStyleId>{5C22544A-7EE6-4342-B048-85BDC9FD1C3A}</a:tableStyleId>
              </a:tblPr>
              <a:tblGrid>
                <a:gridCol w="1645920">
                  <a:extLst>
                    <a:ext uri="{9D8B030D-6E8A-4147-A177-3AD203B41FA5}">
                      <a16:colId xmlns:a16="http://schemas.microsoft.com/office/drawing/2014/main" val="3224643977"/>
                    </a:ext>
                  </a:extLst>
                </a:gridCol>
                <a:gridCol w="1645920">
                  <a:extLst>
                    <a:ext uri="{9D8B030D-6E8A-4147-A177-3AD203B41FA5}">
                      <a16:colId xmlns:a16="http://schemas.microsoft.com/office/drawing/2014/main" val="4168645897"/>
                    </a:ext>
                  </a:extLst>
                </a:gridCol>
                <a:gridCol w="1645920">
                  <a:extLst>
                    <a:ext uri="{9D8B030D-6E8A-4147-A177-3AD203B41FA5}">
                      <a16:colId xmlns:a16="http://schemas.microsoft.com/office/drawing/2014/main" val="1371747746"/>
                    </a:ext>
                  </a:extLst>
                </a:gridCol>
                <a:gridCol w="1645920">
                  <a:extLst>
                    <a:ext uri="{9D8B030D-6E8A-4147-A177-3AD203B41FA5}">
                      <a16:colId xmlns:a16="http://schemas.microsoft.com/office/drawing/2014/main" val="2486714749"/>
                    </a:ext>
                  </a:extLst>
                </a:gridCol>
                <a:gridCol w="1645920">
                  <a:extLst>
                    <a:ext uri="{9D8B030D-6E8A-4147-A177-3AD203B41FA5}">
                      <a16:colId xmlns:a16="http://schemas.microsoft.com/office/drawing/2014/main" val="546181662"/>
                    </a:ext>
                  </a:extLst>
                </a:gridCol>
              </a:tblGrid>
              <a:tr h="452085">
                <a:tc>
                  <a:txBody>
                    <a:bodyPr/>
                    <a:lstStyle/>
                    <a:p>
                      <a:pPr algn="just">
                        <a:lnSpc>
                          <a:spcPct val="115000"/>
                        </a:lnSpc>
                        <a:spcAft>
                          <a:spcPts val="0"/>
                        </a:spcAft>
                      </a:pPr>
                      <a:r>
                        <a:rPr lang="vi-VN" sz="1200">
                          <a:solidFill>
                            <a:srgbClr val="000000"/>
                          </a:solidFill>
                          <a:effectLst/>
                          <a:latin typeface="Tahoma" panose="020B0604030504040204" pitchFamily="34" charset="0"/>
                          <a:ea typeface="Tahoma" panose="020B0604030504040204" pitchFamily="34" charset="0"/>
                        </a:rPr>
                        <a:t> </a:t>
                      </a:r>
                      <a:endParaRPr lang="en-US" sz="1200">
                        <a:solidFill>
                          <a:srgbClr val="000000"/>
                        </a:solidFill>
                        <a:effectLst/>
                        <a:latin typeface="Tahoma" panose="020B0604030504040204" pitchFamily="34" charset="0"/>
                        <a:ea typeface="Tahoma" panose="020B0604030504040204" pitchFamily="34" charset="0"/>
                      </a:endParaRPr>
                    </a:p>
                  </a:txBody>
                  <a:tcPr marL="6350" marR="6350" marT="0" marB="0"/>
                </a:tc>
                <a:tc rowSpan="2">
                  <a:txBody>
                    <a:bodyPr/>
                    <a:lstStyle/>
                    <a:p>
                      <a:pPr algn="ctr">
                        <a:lnSpc>
                          <a:spcPct val="115000"/>
                        </a:lnSpc>
                        <a:spcAft>
                          <a:spcPts val="0"/>
                        </a:spcAft>
                      </a:pPr>
                      <a:r>
                        <a:rPr lang="en-US" sz="1800" b="0">
                          <a:solidFill>
                            <a:srgbClr val="000000"/>
                          </a:solidFill>
                          <a:effectLst/>
                          <a:latin typeface="Tahoma" panose="020B0604030504040204" pitchFamily="34" charset="0"/>
                          <a:ea typeface="Tahoma" panose="020B0604030504040204" pitchFamily="34" charset="0"/>
                        </a:rPr>
                        <a:t>Doanh</a:t>
                      </a:r>
                      <a:r>
                        <a:rPr lang="en-US" sz="1800" b="0" baseline="0">
                          <a:solidFill>
                            <a:srgbClr val="000000"/>
                          </a:solidFill>
                          <a:effectLst/>
                          <a:latin typeface="Tahoma" panose="020B0604030504040204" pitchFamily="34" charset="0"/>
                          <a:ea typeface="Tahoma" panose="020B0604030504040204" pitchFamily="34" charset="0"/>
                        </a:rPr>
                        <a:t> thu</a:t>
                      </a:r>
                    </a:p>
                    <a:p>
                      <a:pPr algn="ctr">
                        <a:lnSpc>
                          <a:spcPct val="115000"/>
                        </a:lnSpc>
                        <a:spcAft>
                          <a:spcPts val="0"/>
                        </a:spcAft>
                      </a:pPr>
                      <a:r>
                        <a:rPr lang="en-US" sz="1800" b="0" baseline="0">
                          <a:solidFill>
                            <a:srgbClr val="000000"/>
                          </a:solidFill>
                          <a:effectLst/>
                          <a:latin typeface="Tahoma" panose="020B0604030504040204" pitchFamily="34" charset="0"/>
                          <a:ea typeface="Tahoma" panose="020B0604030504040204" pitchFamily="34" charset="0"/>
                        </a:rPr>
                        <a:t>b</a:t>
                      </a:r>
                      <a:r>
                        <a:rPr lang="vi-VN" sz="1800" b="0">
                          <a:solidFill>
                            <a:srgbClr val="000000"/>
                          </a:solidFill>
                          <a:effectLst/>
                          <a:latin typeface="Tahoma" panose="020B0604030504040204" pitchFamily="34" charset="0"/>
                          <a:ea typeface="Tahoma" panose="020B0604030504040204" pitchFamily="34" charset="0"/>
                        </a:rPr>
                        <a:t>ên ngoài</a:t>
                      </a:r>
                      <a:endParaRPr lang="en-US" sz="1800" b="0">
                        <a:solidFill>
                          <a:srgbClr val="000000"/>
                        </a:solidFill>
                        <a:effectLst/>
                        <a:latin typeface="Tahoma" panose="020B0604030504040204" pitchFamily="34" charset="0"/>
                        <a:ea typeface="Tahoma" panose="020B0604030504040204" pitchFamily="34" charset="0"/>
                      </a:endParaRPr>
                    </a:p>
                  </a:txBody>
                  <a:tcPr marL="6350" marR="6350" marT="0" marB="0" anchor="ctr"/>
                </a:tc>
                <a:tc rowSpan="2">
                  <a:txBody>
                    <a:bodyPr/>
                    <a:lstStyle/>
                    <a:p>
                      <a:pPr algn="ctr">
                        <a:lnSpc>
                          <a:spcPct val="115000"/>
                        </a:lnSpc>
                        <a:spcAft>
                          <a:spcPts val="0"/>
                        </a:spcAft>
                      </a:pPr>
                      <a:r>
                        <a:rPr lang="en-US" sz="1800" b="0">
                          <a:solidFill>
                            <a:srgbClr val="000000"/>
                          </a:solidFill>
                          <a:effectLst/>
                          <a:latin typeface="Tahoma" panose="020B0604030504040204" pitchFamily="34" charset="0"/>
                          <a:ea typeface="Tahoma" panose="020B0604030504040204" pitchFamily="34" charset="0"/>
                        </a:rPr>
                        <a:t>Doanh</a:t>
                      </a:r>
                      <a:r>
                        <a:rPr lang="en-US" sz="1800" b="0" baseline="0">
                          <a:solidFill>
                            <a:srgbClr val="000000"/>
                          </a:solidFill>
                          <a:effectLst/>
                          <a:latin typeface="Tahoma" panose="020B0604030504040204" pitchFamily="34" charset="0"/>
                          <a:ea typeface="Tahoma" panose="020B0604030504040204" pitchFamily="34" charset="0"/>
                        </a:rPr>
                        <a:t> thu </a:t>
                      </a:r>
                    </a:p>
                    <a:p>
                      <a:pPr algn="ctr">
                        <a:lnSpc>
                          <a:spcPct val="115000"/>
                        </a:lnSpc>
                        <a:spcAft>
                          <a:spcPts val="0"/>
                        </a:spcAft>
                      </a:pPr>
                      <a:r>
                        <a:rPr lang="en-US" sz="1800" b="0" baseline="0">
                          <a:solidFill>
                            <a:srgbClr val="000000"/>
                          </a:solidFill>
                          <a:effectLst/>
                          <a:latin typeface="Tahoma" panose="020B0604030504040204" pitchFamily="34" charset="0"/>
                          <a:ea typeface="Tahoma" panose="020B0604030504040204" pitchFamily="34" charset="0"/>
                        </a:rPr>
                        <a:t>nội bộ</a:t>
                      </a:r>
                      <a:endParaRPr lang="en-US" sz="1800" b="0">
                        <a:solidFill>
                          <a:srgbClr val="000000"/>
                        </a:solidFill>
                        <a:effectLst/>
                        <a:latin typeface="Tahoma" panose="020B0604030504040204" pitchFamily="34" charset="0"/>
                        <a:ea typeface="Tahoma" panose="020B0604030504040204" pitchFamily="34" charset="0"/>
                      </a:endParaRPr>
                    </a:p>
                  </a:txBody>
                  <a:tcPr marL="6350" marR="6350" marT="0" marB="0" anchor="ctr"/>
                </a:tc>
                <a:tc rowSpan="2">
                  <a:txBody>
                    <a:bodyPr/>
                    <a:lstStyle/>
                    <a:p>
                      <a:pPr algn="ctr">
                        <a:lnSpc>
                          <a:spcPct val="115000"/>
                        </a:lnSpc>
                        <a:spcAft>
                          <a:spcPts val="0"/>
                        </a:spcAft>
                      </a:pPr>
                      <a:r>
                        <a:rPr lang="vi-VN" sz="1800" b="0">
                          <a:solidFill>
                            <a:srgbClr val="000000"/>
                          </a:solidFill>
                          <a:effectLst/>
                          <a:latin typeface="Tahoma" panose="020B0604030504040204" pitchFamily="34" charset="0"/>
                          <a:ea typeface="Tahoma" panose="020B0604030504040204" pitchFamily="34" charset="0"/>
                        </a:rPr>
                        <a:t>Lợi nhuận</a:t>
                      </a:r>
                      <a:endParaRPr lang="en-US" sz="1800" b="0">
                        <a:solidFill>
                          <a:srgbClr val="000000"/>
                        </a:solidFill>
                        <a:effectLst/>
                        <a:latin typeface="Tahoma" panose="020B0604030504040204" pitchFamily="34" charset="0"/>
                        <a:ea typeface="Tahoma" panose="020B0604030504040204" pitchFamily="34" charset="0"/>
                      </a:endParaRPr>
                    </a:p>
                    <a:p>
                      <a:pPr algn="ctr">
                        <a:lnSpc>
                          <a:spcPct val="115000"/>
                        </a:lnSpc>
                        <a:spcAft>
                          <a:spcPts val="0"/>
                        </a:spcAft>
                      </a:pPr>
                      <a:r>
                        <a:rPr lang="vi-VN" sz="1800" b="0">
                          <a:solidFill>
                            <a:srgbClr val="000000"/>
                          </a:solidFill>
                          <a:effectLst/>
                          <a:latin typeface="Tahoma" panose="020B0604030504040204" pitchFamily="34" charset="0"/>
                          <a:ea typeface="Tahoma" panose="020B0604030504040204" pitchFamily="34" charset="0"/>
                        </a:rPr>
                        <a:t> hoặc (lỗ)</a:t>
                      </a:r>
                      <a:endParaRPr lang="en-US" sz="1800" b="0">
                        <a:solidFill>
                          <a:srgbClr val="000000"/>
                        </a:solidFill>
                        <a:effectLst/>
                        <a:latin typeface="Tahoma" panose="020B0604030504040204" pitchFamily="34" charset="0"/>
                        <a:ea typeface="Tahoma" panose="020B0604030504040204" pitchFamily="34" charset="0"/>
                      </a:endParaRPr>
                    </a:p>
                  </a:txBody>
                  <a:tcPr marL="6350" marR="6350" marT="0" marB="0" anchor="ctr"/>
                </a:tc>
                <a:tc rowSpan="2">
                  <a:txBody>
                    <a:bodyPr/>
                    <a:lstStyle/>
                    <a:p>
                      <a:pPr algn="ctr">
                        <a:lnSpc>
                          <a:spcPct val="115000"/>
                        </a:lnSpc>
                        <a:spcAft>
                          <a:spcPts val="0"/>
                        </a:spcAft>
                      </a:pPr>
                      <a:r>
                        <a:rPr lang="vi-VN" sz="1800" b="0">
                          <a:solidFill>
                            <a:srgbClr val="000000"/>
                          </a:solidFill>
                          <a:effectLst/>
                          <a:latin typeface="Tahoma" panose="020B0604030504040204" pitchFamily="34" charset="0"/>
                          <a:ea typeface="Tahoma" panose="020B0604030504040204" pitchFamily="34" charset="0"/>
                        </a:rPr>
                        <a:t>Tài sản</a:t>
                      </a:r>
                      <a:endParaRPr lang="en-US" sz="1800" b="0">
                        <a:solidFill>
                          <a:srgbClr val="000000"/>
                        </a:solidFill>
                        <a:effectLst/>
                        <a:latin typeface="Tahoma" panose="020B0604030504040204" pitchFamily="34" charset="0"/>
                        <a:ea typeface="Tahoma" panose="020B0604030504040204" pitchFamily="34" charset="0"/>
                      </a:endParaRPr>
                    </a:p>
                  </a:txBody>
                  <a:tcPr marL="6350" marR="6350" marT="0" marB="0" anchor="ctr"/>
                </a:tc>
                <a:extLst>
                  <a:ext uri="{0D108BD9-81ED-4DB2-BD59-A6C34878D82A}">
                    <a16:rowId xmlns:a16="http://schemas.microsoft.com/office/drawing/2014/main" val="810308239"/>
                  </a:ext>
                </a:extLst>
              </a:tr>
              <a:tr h="35277">
                <a:tc>
                  <a:txBody>
                    <a:bodyPr/>
                    <a:lstStyle/>
                    <a:p>
                      <a:pPr algn="just">
                        <a:lnSpc>
                          <a:spcPct val="115000"/>
                        </a:lnSpc>
                        <a:spcAft>
                          <a:spcPts val="0"/>
                        </a:spcAft>
                      </a:pPr>
                      <a:r>
                        <a:rPr lang="vi-VN" sz="1200">
                          <a:solidFill>
                            <a:srgbClr val="000000"/>
                          </a:solidFill>
                          <a:effectLst/>
                          <a:latin typeface="Tahoma" panose="020B0604030504040204" pitchFamily="34" charset="0"/>
                          <a:ea typeface="Tahoma" panose="020B0604030504040204" pitchFamily="34" charset="0"/>
                        </a:rPr>
                        <a:t> </a:t>
                      </a:r>
                      <a:endParaRPr lang="en-US" sz="1200">
                        <a:solidFill>
                          <a:srgbClr val="000000"/>
                        </a:solidFill>
                        <a:effectLst/>
                        <a:latin typeface="Tahoma" panose="020B0604030504040204" pitchFamily="34" charset="0"/>
                        <a:ea typeface="Tahoma" panose="020B0604030504040204" pitchFamily="34" charset="0"/>
                      </a:endParaRPr>
                    </a:p>
                  </a:txBody>
                  <a:tcPr marL="6350" marR="6350" marT="0" marB="0"/>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845840610"/>
                  </a:ext>
                </a:extLst>
              </a:tr>
              <a:tr h="452085">
                <a:tc>
                  <a:txBody>
                    <a:bodyPr/>
                    <a:lstStyle/>
                    <a:p>
                      <a:pPr algn="just">
                        <a:lnSpc>
                          <a:spcPct val="115000"/>
                        </a:lnSpc>
                        <a:spcAft>
                          <a:spcPts val="0"/>
                        </a:spcAft>
                      </a:pPr>
                      <a:r>
                        <a:rPr lang="vi-VN" sz="1800" b="0">
                          <a:solidFill>
                            <a:srgbClr val="000000"/>
                          </a:solidFill>
                          <a:effectLst/>
                          <a:latin typeface="Tahoma" panose="020B0604030504040204" pitchFamily="34" charset="0"/>
                          <a:ea typeface="Tahoma" panose="020B0604030504040204" pitchFamily="34" charset="0"/>
                        </a:rPr>
                        <a:t>Phân đoạn A</a:t>
                      </a:r>
                      <a:endParaRPr lang="en-US" sz="1800" b="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75895" algn="r">
                        <a:lnSpc>
                          <a:spcPct val="115000"/>
                        </a:lnSpc>
                        <a:spcAft>
                          <a:spcPts val="0"/>
                        </a:spcAft>
                      </a:pPr>
                      <a:r>
                        <a:rPr lang="vi-VN" sz="1800" b="0">
                          <a:solidFill>
                            <a:srgbClr val="000000"/>
                          </a:solidFill>
                          <a:effectLst/>
                          <a:highlight>
                            <a:srgbClr val="FFFF00"/>
                          </a:highlight>
                          <a:latin typeface="Tahoma" panose="020B0604030504040204" pitchFamily="34" charset="0"/>
                          <a:ea typeface="Tahoma" panose="020B0604030504040204" pitchFamily="34" charset="0"/>
                        </a:rPr>
                        <a:t>3.040</a:t>
                      </a:r>
                      <a:endParaRPr lang="en-US" sz="1800" b="0">
                        <a:solidFill>
                          <a:srgbClr val="000000"/>
                        </a:solidFill>
                        <a:effectLst/>
                        <a:highlight>
                          <a:srgbClr val="FFFF00"/>
                        </a:highlight>
                        <a:latin typeface="Tahoma" panose="020B0604030504040204" pitchFamily="34" charset="0"/>
                        <a:ea typeface="Tahoma" panose="020B0604030504040204" pitchFamily="34" charset="0"/>
                      </a:endParaRPr>
                    </a:p>
                  </a:txBody>
                  <a:tcPr marL="6350" marR="6350" marT="0" marB="0" anchor="ctr"/>
                </a:tc>
                <a:tc>
                  <a:txBody>
                    <a:bodyPr/>
                    <a:lstStyle/>
                    <a:p>
                      <a:pPr marR="175895" algn="r">
                        <a:lnSpc>
                          <a:spcPct val="115000"/>
                        </a:lnSpc>
                        <a:spcAft>
                          <a:spcPts val="0"/>
                        </a:spcAft>
                      </a:pPr>
                      <a:r>
                        <a:rPr lang="vi-VN" sz="1800" b="0">
                          <a:solidFill>
                            <a:srgbClr val="000000"/>
                          </a:solidFill>
                          <a:effectLst/>
                          <a:latin typeface="Tahoma" panose="020B0604030504040204" pitchFamily="34" charset="0"/>
                          <a:ea typeface="Tahoma" panose="020B0604030504040204" pitchFamily="34" charset="0"/>
                        </a:rPr>
                        <a:t>2.440</a:t>
                      </a:r>
                      <a:endParaRPr lang="en-US" sz="1800" b="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75895" algn="r">
                        <a:lnSpc>
                          <a:spcPct val="115000"/>
                        </a:lnSpc>
                        <a:spcAft>
                          <a:spcPts val="0"/>
                        </a:spcAft>
                      </a:pPr>
                      <a:r>
                        <a:rPr lang="vi-VN" sz="1800" b="0">
                          <a:solidFill>
                            <a:srgbClr val="000000"/>
                          </a:solidFill>
                          <a:effectLst/>
                          <a:latin typeface="Tahoma" panose="020B0604030504040204" pitchFamily="34" charset="0"/>
                          <a:ea typeface="Tahoma" panose="020B0604030504040204" pitchFamily="34" charset="0"/>
                        </a:rPr>
                        <a:t>720</a:t>
                      </a:r>
                      <a:endParaRPr lang="en-US" sz="1800" b="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75895" algn="r">
                        <a:lnSpc>
                          <a:spcPct val="115000"/>
                        </a:lnSpc>
                        <a:spcAft>
                          <a:spcPts val="0"/>
                        </a:spcAft>
                      </a:pPr>
                      <a:r>
                        <a:rPr lang="vi-VN" sz="1800" b="0">
                          <a:solidFill>
                            <a:srgbClr val="000000"/>
                          </a:solidFill>
                          <a:effectLst/>
                          <a:latin typeface="Tahoma" panose="020B0604030504040204" pitchFamily="34" charset="0"/>
                          <a:ea typeface="Tahoma" panose="020B0604030504040204" pitchFamily="34" charset="0"/>
                        </a:rPr>
                        <a:t>3.170</a:t>
                      </a:r>
                      <a:endParaRPr lang="en-US" sz="1800" b="0">
                        <a:solidFill>
                          <a:srgbClr val="000000"/>
                        </a:solidFill>
                        <a:effectLst/>
                        <a:latin typeface="Tahoma" panose="020B0604030504040204" pitchFamily="34" charset="0"/>
                        <a:ea typeface="Tahoma" panose="020B0604030504040204" pitchFamily="34" charset="0"/>
                      </a:endParaRPr>
                    </a:p>
                  </a:txBody>
                  <a:tcPr marL="6350" marR="6350" marT="0" marB="0" anchor="ctr"/>
                </a:tc>
                <a:extLst>
                  <a:ext uri="{0D108BD9-81ED-4DB2-BD59-A6C34878D82A}">
                    <a16:rowId xmlns:a16="http://schemas.microsoft.com/office/drawing/2014/main" val="4070548218"/>
                  </a:ext>
                </a:extLst>
              </a:tr>
              <a:tr h="452085">
                <a:tc>
                  <a:txBody>
                    <a:bodyPr/>
                    <a:lstStyle/>
                    <a:p>
                      <a:pPr algn="just">
                        <a:lnSpc>
                          <a:spcPct val="115000"/>
                        </a:lnSpc>
                        <a:spcAft>
                          <a:spcPts val="0"/>
                        </a:spcAft>
                      </a:pPr>
                      <a:r>
                        <a:rPr lang="vi-VN" sz="1800" b="0">
                          <a:solidFill>
                            <a:srgbClr val="000000"/>
                          </a:solidFill>
                          <a:effectLst/>
                          <a:latin typeface="Tahoma" panose="020B0604030504040204" pitchFamily="34" charset="0"/>
                          <a:ea typeface="Tahoma" panose="020B0604030504040204" pitchFamily="34" charset="0"/>
                        </a:rPr>
                        <a:t>Phân đoạn B</a:t>
                      </a:r>
                      <a:endParaRPr lang="en-US" sz="1800" b="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75895" algn="r">
                        <a:lnSpc>
                          <a:spcPct val="115000"/>
                        </a:lnSpc>
                        <a:spcAft>
                          <a:spcPts val="0"/>
                        </a:spcAft>
                      </a:pPr>
                      <a:r>
                        <a:rPr lang="vi-VN" sz="1800" b="0">
                          <a:solidFill>
                            <a:srgbClr val="000000"/>
                          </a:solidFill>
                          <a:effectLst/>
                          <a:latin typeface="Tahoma" panose="020B0604030504040204" pitchFamily="34" charset="0"/>
                          <a:ea typeface="Tahoma" panose="020B0604030504040204" pitchFamily="34" charset="0"/>
                        </a:rPr>
                        <a:t>1.460</a:t>
                      </a:r>
                      <a:endParaRPr lang="en-US" sz="1800" b="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75895" algn="r">
                        <a:lnSpc>
                          <a:spcPct val="115000"/>
                        </a:lnSpc>
                        <a:spcAft>
                          <a:spcPts val="0"/>
                        </a:spcAft>
                      </a:pPr>
                      <a:r>
                        <a:rPr lang="vi-VN" sz="1800" b="0">
                          <a:solidFill>
                            <a:srgbClr val="000000"/>
                          </a:solidFill>
                          <a:effectLst/>
                          <a:latin typeface="Tahoma" panose="020B0604030504040204" pitchFamily="34" charset="0"/>
                          <a:ea typeface="Tahoma" panose="020B0604030504040204" pitchFamily="34" charset="0"/>
                        </a:rPr>
                        <a:t>0</a:t>
                      </a:r>
                      <a:endParaRPr lang="en-US" sz="1800" b="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75895" algn="r">
                        <a:lnSpc>
                          <a:spcPct val="115000"/>
                        </a:lnSpc>
                        <a:spcAft>
                          <a:spcPts val="0"/>
                        </a:spcAft>
                      </a:pPr>
                      <a:r>
                        <a:rPr lang="vi-VN" sz="1800" b="0">
                          <a:solidFill>
                            <a:srgbClr val="000000"/>
                          </a:solidFill>
                          <a:effectLst/>
                          <a:highlight>
                            <a:srgbClr val="FFFF00"/>
                          </a:highlight>
                          <a:latin typeface="Tahoma" panose="020B0604030504040204" pitchFamily="34" charset="0"/>
                          <a:ea typeface="Tahoma" panose="020B0604030504040204" pitchFamily="34" charset="0"/>
                        </a:rPr>
                        <a:t>(160)</a:t>
                      </a:r>
                      <a:endParaRPr lang="en-US" sz="1800" b="0">
                        <a:solidFill>
                          <a:srgbClr val="000000"/>
                        </a:solidFill>
                        <a:effectLst/>
                        <a:highlight>
                          <a:srgbClr val="FFFF00"/>
                        </a:highlight>
                        <a:latin typeface="Tahoma" panose="020B0604030504040204" pitchFamily="34" charset="0"/>
                        <a:ea typeface="Tahoma" panose="020B0604030504040204" pitchFamily="34" charset="0"/>
                      </a:endParaRPr>
                    </a:p>
                  </a:txBody>
                  <a:tcPr marL="6350" marR="6350" marT="0" marB="0" anchor="ctr"/>
                </a:tc>
                <a:tc>
                  <a:txBody>
                    <a:bodyPr/>
                    <a:lstStyle/>
                    <a:p>
                      <a:pPr marR="175895" algn="r">
                        <a:lnSpc>
                          <a:spcPct val="115000"/>
                        </a:lnSpc>
                        <a:spcAft>
                          <a:spcPts val="0"/>
                        </a:spcAft>
                      </a:pPr>
                      <a:r>
                        <a:rPr lang="vi-VN" sz="1800" b="0">
                          <a:solidFill>
                            <a:srgbClr val="000000"/>
                          </a:solidFill>
                          <a:effectLst/>
                          <a:latin typeface="Tahoma" panose="020B0604030504040204" pitchFamily="34" charset="0"/>
                          <a:ea typeface="Tahoma" panose="020B0604030504040204" pitchFamily="34" charset="0"/>
                        </a:rPr>
                        <a:t>1.590</a:t>
                      </a:r>
                      <a:endParaRPr lang="en-US" sz="1800" b="0">
                        <a:solidFill>
                          <a:srgbClr val="000000"/>
                        </a:solidFill>
                        <a:effectLst/>
                        <a:latin typeface="Tahoma" panose="020B0604030504040204" pitchFamily="34" charset="0"/>
                        <a:ea typeface="Tahoma" panose="020B0604030504040204" pitchFamily="34" charset="0"/>
                      </a:endParaRPr>
                    </a:p>
                  </a:txBody>
                  <a:tcPr marL="6350" marR="6350" marT="0" marB="0" anchor="ctr"/>
                </a:tc>
                <a:extLst>
                  <a:ext uri="{0D108BD9-81ED-4DB2-BD59-A6C34878D82A}">
                    <a16:rowId xmlns:a16="http://schemas.microsoft.com/office/drawing/2014/main" val="1196441417"/>
                  </a:ext>
                </a:extLst>
              </a:tr>
              <a:tr h="452085">
                <a:tc>
                  <a:txBody>
                    <a:bodyPr/>
                    <a:lstStyle/>
                    <a:p>
                      <a:pPr algn="just">
                        <a:lnSpc>
                          <a:spcPct val="115000"/>
                        </a:lnSpc>
                        <a:spcAft>
                          <a:spcPts val="0"/>
                        </a:spcAft>
                      </a:pPr>
                      <a:r>
                        <a:rPr lang="vi-VN" sz="1800" b="0">
                          <a:solidFill>
                            <a:srgbClr val="000000"/>
                          </a:solidFill>
                          <a:effectLst/>
                          <a:latin typeface="Tahoma" panose="020B0604030504040204" pitchFamily="34" charset="0"/>
                          <a:ea typeface="Tahoma" panose="020B0604030504040204" pitchFamily="34" charset="0"/>
                        </a:rPr>
                        <a:t>Phân đoạn C</a:t>
                      </a:r>
                      <a:endParaRPr lang="en-US" sz="1800" b="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75895" algn="r">
                        <a:lnSpc>
                          <a:spcPct val="115000"/>
                        </a:lnSpc>
                        <a:spcAft>
                          <a:spcPts val="0"/>
                        </a:spcAft>
                      </a:pPr>
                      <a:r>
                        <a:rPr lang="vi-VN" sz="1800" b="0">
                          <a:solidFill>
                            <a:srgbClr val="000000"/>
                          </a:solidFill>
                          <a:effectLst/>
                          <a:latin typeface="Tahoma" panose="020B0604030504040204" pitchFamily="34" charset="0"/>
                          <a:ea typeface="Tahoma" panose="020B0604030504040204" pitchFamily="34" charset="0"/>
                        </a:rPr>
                        <a:t>1.580</a:t>
                      </a:r>
                      <a:endParaRPr lang="en-US" sz="1800" b="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75895" algn="r">
                        <a:lnSpc>
                          <a:spcPct val="115000"/>
                        </a:lnSpc>
                        <a:spcAft>
                          <a:spcPts val="0"/>
                        </a:spcAft>
                      </a:pPr>
                      <a:r>
                        <a:rPr lang="vi-VN" sz="1800" b="0">
                          <a:solidFill>
                            <a:srgbClr val="000000"/>
                          </a:solidFill>
                          <a:effectLst/>
                          <a:latin typeface="Tahoma" panose="020B0604030504040204" pitchFamily="34" charset="0"/>
                          <a:ea typeface="Tahoma" panose="020B0604030504040204" pitchFamily="34" charset="0"/>
                        </a:rPr>
                        <a:t>60</a:t>
                      </a:r>
                      <a:endParaRPr lang="en-US" sz="1800" b="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75895" algn="r">
                        <a:lnSpc>
                          <a:spcPct val="115000"/>
                        </a:lnSpc>
                        <a:spcAft>
                          <a:spcPts val="0"/>
                        </a:spcAft>
                      </a:pPr>
                      <a:r>
                        <a:rPr lang="vi-VN" sz="1800" b="0">
                          <a:solidFill>
                            <a:srgbClr val="000000"/>
                          </a:solidFill>
                          <a:effectLst/>
                          <a:latin typeface="Tahoma" panose="020B0604030504040204" pitchFamily="34" charset="0"/>
                          <a:ea typeface="Tahoma" panose="020B0604030504040204" pitchFamily="34" charset="0"/>
                        </a:rPr>
                        <a:t>(60)</a:t>
                      </a:r>
                      <a:endParaRPr lang="en-US" sz="1800" b="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75895" algn="r">
                        <a:lnSpc>
                          <a:spcPct val="115000"/>
                        </a:lnSpc>
                        <a:spcAft>
                          <a:spcPts val="0"/>
                        </a:spcAft>
                      </a:pPr>
                      <a:r>
                        <a:rPr lang="vi-VN" sz="1800" b="0">
                          <a:solidFill>
                            <a:srgbClr val="000000"/>
                          </a:solidFill>
                          <a:effectLst/>
                          <a:latin typeface="Tahoma" panose="020B0604030504040204" pitchFamily="34" charset="0"/>
                          <a:ea typeface="Tahoma" panose="020B0604030504040204" pitchFamily="34" charset="0"/>
                        </a:rPr>
                        <a:t>1.480</a:t>
                      </a:r>
                      <a:endParaRPr lang="en-US" sz="1800" b="0">
                        <a:solidFill>
                          <a:srgbClr val="000000"/>
                        </a:solidFill>
                        <a:effectLst/>
                        <a:latin typeface="Tahoma" panose="020B0604030504040204" pitchFamily="34" charset="0"/>
                        <a:ea typeface="Tahoma" panose="020B0604030504040204" pitchFamily="34" charset="0"/>
                      </a:endParaRPr>
                    </a:p>
                  </a:txBody>
                  <a:tcPr marL="6350" marR="6350" marT="0" marB="0" anchor="ctr"/>
                </a:tc>
                <a:extLst>
                  <a:ext uri="{0D108BD9-81ED-4DB2-BD59-A6C34878D82A}">
                    <a16:rowId xmlns:a16="http://schemas.microsoft.com/office/drawing/2014/main" val="3879462325"/>
                  </a:ext>
                </a:extLst>
              </a:tr>
              <a:tr h="452085">
                <a:tc>
                  <a:txBody>
                    <a:bodyPr/>
                    <a:lstStyle/>
                    <a:p>
                      <a:pPr algn="just">
                        <a:lnSpc>
                          <a:spcPct val="115000"/>
                        </a:lnSpc>
                        <a:spcAft>
                          <a:spcPts val="0"/>
                        </a:spcAft>
                      </a:pPr>
                      <a:r>
                        <a:rPr lang="vi-VN" sz="1800" b="0">
                          <a:solidFill>
                            <a:srgbClr val="000000"/>
                          </a:solidFill>
                          <a:effectLst/>
                          <a:latin typeface="Tahoma" panose="020B0604030504040204" pitchFamily="34" charset="0"/>
                          <a:ea typeface="Tahoma" panose="020B0604030504040204" pitchFamily="34" charset="0"/>
                        </a:rPr>
                        <a:t>Phân đoạn D</a:t>
                      </a:r>
                      <a:endParaRPr lang="en-US" sz="1800" b="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75895" algn="r">
                        <a:lnSpc>
                          <a:spcPct val="115000"/>
                        </a:lnSpc>
                        <a:spcAft>
                          <a:spcPts val="0"/>
                        </a:spcAft>
                      </a:pPr>
                      <a:r>
                        <a:rPr lang="vi-VN" sz="1800" b="0">
                          <a:solidFill>
                            <a:srgbClr val="000000"/>
                          </a:solidFill>
                          <a:effectLst/>
                          <a:highlight>
                            <a:srgbClr val="FFFF00"/>
                          </a:highlight>
                          <a:latin typeface="Tahoma" panose="020B0604030504040204" pitchFamily="34" charset="0"/>
                          <a:ea typeface="Tahoma" panose="020B0604030504040204" pitchFamily="34" charset="0"/>
                        </a:rPr>
                        <a:t>1.720</a:t>
                      </a:r>
                      <a:endParaRPr lang="en-US" sz="1800" b="0">
                        <a:solidFill>
                          <a:srgbClr val="000000"/>
                        </a:solidFill>
                        <a:effectLst/>
                        <a:highlight>
                          <a:srgbClr val="FFFF00"/>
                        </a:highlight>
                        <a:latin typeface="Tahoma" panose="020B0604030504040204" pitchFamily="34" charset="0"/>
                        <a:ea typeface="Tahoma" panose="020B0604030504040204" pitchFamily="34" charset="0"/>
                      </a:endParaRPr>
                    </a:p>
                  </a:txBody>
                  <a:tcPr marL="6350" marR="6350" marT="0" marB="0" anchor="ctr"/>
                </a:tc>
                <a:tc>
                  <a:txBody>
                    <a:bodyPr/>
                    <a:lstStyle/>
                    <a:p>
                      <a:pPr marR="175895" algn="r">
                        <a:lnSpc>
                          <a:spcPct val="115000"/>
                        </a:lnSpc>
                        <a:spcAft>
                          <a:spcPts val="0"/>
                        </a:spcAft>
                      </a:pPr>
                      <a:r>
                        <a:rPr lang="vi-VN" sz="1800" b="0">
                          <a:solidFill>
                            <a:srgbClr val="000000"/>
                          </a:solidFill>
                          <a:effectLst/>
                          <a:latin typeface="Tahoma" panose="020B0604030504040204" pitchFamily="34" charset="0"/>
                          <a:ea typeface="Tahoma" panose="020B0604030504040204" pitchFamily="34" charset="0"/>
                        </a:rPr>
                        <a:t>0</a:t>
                      </a:r>
                      <a:endParaRPr lang="en-US" sz="1800" b="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75895" algn="r">
                        <a:lnSpc>
                          <a:spcPct val="115000"/>
                        </a:lnSpc>
                        <a:spcAft>
                          <a:spcPts val="0"/>
                        </a:spcAft>
                      </a:pPr>
                      <a:r>
                        <a:rPr lang="vi-VN" sz="1800" b="0">
                          <a:solidFill>
                            <a:srgbClr val="000000"/>
                          </a:solidFill>
                          <a:effectLst/>
                          <a:latin typeface="Tahoma" panose="020B0604030504040204" pitchFamily="34" charset="0"/>
                          <a:ea typeface="Tahoma" panose="020B0604030504040204" pitchFamily="34" charset="0"/>
                        </a:rPr>
                        <a:t>120</a:t>
                      </a:r>
                      <a:endParaRPr lang="en-US" sz="1800" b="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75895" algn="r">
                        <a:lnSpc>
                          <a:spcPct val="115000"/>
                        </a:lnSpc>
                        <a:spcAft>
                          <a:spcPts val="0"/>
                        </a:spcAft>
                      </a:pPr>
                      <a:r>
                        <a:rPr lang="vi-VN" sz="1800" b="0">
                          <a:solidFill>
                            <a:srgbClr val="000000"/>
                          </a:solidFill>
                          <a:effectLst/>
                          <a:latin typeface="Tahoma" panose="020B0604030504040204" pitchFamily="34" charset="0"/>
                          <a:ea typeface="Tahoma" panose="020B0604030504040204" pitchFamily="34" charset="0"/>
                        </a:rPr>
                        <a:t>2.150</a:t>
                      </a:r>
                      <a:endParaRPr lang="en-US" sz="1800" b="0">
                        <a:solidFill>
                          <a:srgbClr val="000000"/>
                        </a:solidFill>
                        <a:effectLst/>
                        <a:latin typeface="Tahoma" panose="020B0604030504040204" pitchFamily="34" charset="0"/>
                        <a:ea typeface="Tahoma" panose="020B0604030504040204" pitchFamily="34" charset="0"/>
                      </a:endParaRPr>
                    </a:p>
                  </a:txBody>
                  <a:tcPr marL="6350" marR="6350" marT="0" marB="0" anchor="ctr"/>
                </a:tc>
                <a:extLst>
                  <a:ext uri="{0D108BD9-81ED-4DB2-BD59-A6C34878D82A}">
                    <a16:rowId xmlns:a16="http://schemas.microsoft.com/office/drawing/2014/main" val="84647236"/>
                  </a:ext>
                </a:extLst>
              </a:tr>
              <a:tr h="452085">
                <a:tc>
                  <a:txBody>
                    <a:bodyPr/>
                    <a:lstStyle/>
                    <a:p>
                      <a:pPr algn="just">
                        <a:lnSpc>
                          <a:spcPct val="115000"/>
                        </a:lnSpc>
                        <a:spcAft>
                          <a:spcPts val="0"/>
                        </a:spcAft>
                      </a:pPr>
                      <a:r>
                        <a:rPr lang="vi-VN" sz="1800" b="0">
                          <a:solidFill>
                            <a:srgbClr val="000000"/>
                          </a:solidFill>
                          <a:effectLst/>
                          <a:latin typeface="Tahoma" panose="020B0604030504040204" pitchFamily="34" charset="0"/>
                          <a:ea typeface="Tahoma" panose="020B0604030504040204" pitchFamily="34" charset="0"/>
                        </a:rPr>
                        <a:t>Phân đoạn E</a:t>
                      </a:r>
                      <a:endParaRPr lang="en-US" sz="1800" b="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75895" algn="r">
                        <a:lnSpc>
                          <a:spcPct val="115000"/>
                        </a:lnSpc>
                        <a:spcAft>
                          <a:spcPts val="0"/>
                        </a:spcAft>
                      </a:pPr>
                      <a:r>
                        <a:rPr lang="vi-VN" sz="1800" b="0">
                          <a:solidFill>
                            <a:srgbClr val="000000"/>
                          </a:solidFill>
                          <a:effectLst/>
                          <a:latin typeface="Tahoma" panose="020B0604030504040204" pitchFamily="34" charset="0"/>
                          <a:ea typeface="Tahoma" panose="020B0604030504040204" pitchFamily="34" charset="0"/>
                        </a:rPr>
                        <a:t>760</a:t>
                      </a:r>
                      <a:endParaRPr lang="en-US" sz="1800" b="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75895" algn="r">
                        <a:lnSpc>
                          <a:spcPct val="115000"/>
                        </a:lnSpc>
                        <a:spcAft>
                          <a:spcPts val="0"/>
                        </a:spcAft>
                      </a:pPr>
                      <a:r>
                        <a:rPr lang="vi-VN" sz="1800" b="0">
                          <a:solidFill>
                            <a:srgbClr val="000000"/>
                          </a:solidFill>
                          <a:effectLst/>
                          <a:latin typeface="Tahoma" panose="020B0604030504040204" pitchFamily="34" charset="0"/>
                          <a:ea typeface="Tahoma" panose="020B0604030504040204" pitchFamily="34" charset="0"/>
                        </a:rPr>
                        <a:t>520</a:t>
                      </a:r>
                      <a:endParaRPr lang="en-US" sz="1800" b="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75895" algn="r">
                        <a:lnSpc>
                          <a:spcPct val="115000"/>
                        </a:lnSpc>
                        <a:spcAft>
                          <a:spcPts val="0"/>
                        </a:spcAft>
                      </a:pPr>
                      <a:r>
                        <a:rPr lang="vi-VN" sz="1800" b="0">
                          <a:solidFill>
                            <a:srgbClr val="000000"/>
                          </a:solidFill>
                          <a:effectLst/>
                          <a:latin typeface="Tahoma" panose="020B0604030504040204" pitchFamily="34" charset="0"/>
                          <a:ea typeface="Tahoma" panose="020B0604030504040204" pitchFamily="34" charset="0"/>
                        </a:rPr>
                        <a:t>150</a:t>
                      </a:r>
                      <a:endParaRPr lang="en-US" sz="1800" b="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75895" algn="r">
                        <a:lnSpc>
                          <a:spcPct val="115000"/>
                        </a:lnSpc>
                        <a:spcAft>
                          <a:spcPts val="0"/>
                        </a:spcAft>
                      </a:pPr>
                      <a:r>
                        <a:rPr lang="vi-VN" sz="1800" b="0">
                          <a:solidFill>
                            <a:srgbClr val="000000"/>
                          </a:solidFill>
                          <a:effectLst/>
                          <a:latin typeface="Tahoma" panose="020B0604030504040204" pitchFamily="34" charset="0"/>
                          <a:ea typeface="Tahoma" panose="020B0604030504040204" pitchFamily="34" charset="0"/>
                        </a:rPr>
                        <a:t>1.620</a:t>
                      </a:r>
                      <a:endParaRPr lang="en-US" sz="1800" b="0">
                        <a:solidFill>
                          <a:srgbClr val="000000"/>
                        </a:solidFill>
                        <a:effectLst/>
                        <a:latin typeface="Tahoma" panose="020B0604030504040204" pitchFamily="34" charset="0"/>
                        <a:ea typeface="Tahoma" panose="020B0604030504040204" pitchFamily="34" charset="0"/>
                      </a:endParaRPr>
                    </a:p>
                  </a:txBody>
                  <a:tcPr marL="6350" marR="6350" marT="0" marB="0" anchor="ctr"/>
                </a:tc>
                <a:extLst>
                  <a:ext uri="{0D108BD9-81ED-4DB2-BD59-A6C34878D82A}">
                    <a16:rowId xmlns:a16="http://schemas.microsoft.com/office/drawing/2014/main" val="3304290177"/>
                  </a:ext>
                </a:extLst>
              </a:tr>
              <a:tr h="452085">
                <a:tc>
                  <a:txBody>
                    <a:bodyPr/>
                    <a:lstStyle/>
                    <a:p>
                      <a:pPr algn="just">
                        <a:lnSpc>
                          <a:spcPct val="115000"/>
                        </a:lnSpc>
                        <a:spcAft>
                          <a:spcPts val="0"/>
                        </a:spcAft>
                      </a:pPr>
                      <a:r>
                        <a:rPr lang="vi-VN" sz="1800" b="0">
                          <a:solidFill>
                            <a:srgbClr val="000000"/>
                          </a:solidFill>
                          <a:effectLst/>
                          <a:latin typeface="Tahoma" panose="020B0604030504040204" pitchFamily="34" charset="0"/>
                          <a:ea typeface="Tahoma" panose="020B0604030504040204" pitchFamily="34" charset="0"/>
                        </a:rPr>
                        <a:t>Phân đoạn </a:t>
                      </a:r>
                      <a:r>
                        <a:rPr lang="fr-FR" sz="1800" b="0">
                          <a:solidFill>
                            <a:srgbClr val="000000"/>
                          </a:solidFill>
                          <a:effectLst/>
                          <a:latin typeface="Tahoma" panose="020B0604030504040204" pitchFamily="34" charset="0"/>
                          <a:ea typeface="Tahoma" panose="020B0604030504040204" pitchFamily="34" charset="0"/>
                        </a:rPr>
                        <a:t>F</a:t>
                      </a:r>
                      <a:endParaRPr lang="en-US" sz="1800" b="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75895" algn="r">
                        <a:lnSpc>
                          <a:spcPct val="115000"/>
                        </a:lnSpc>
                        <a:spcAft>
                          <a:spcPts val="0"/>
                        </a:spcAft>
                      </a:pPr>
                      <a:r>
                        <a:rPr lang="vi-VN" sz="1800" b="0">
                          <a:solidFill>
                            <a:srgbClr val="000000"/>
                          </a:solidFill>
                          <a:effectLst/>
                          <a:highlight>
                            <a:srgbClr val="FFFF00"/>
                          </a:highlight>
                          <a:latin typeface="Tahoma" panose="020B0604030504040204" pitchFamily="34" charset="0"/>
                          <a:ea typeface="Tahoma" panose="020B0604030504040204" pitchFamily="34" charset="0"/>
                        </a:rPr>
                        <a:t>2.360</a:t>
                      </a:r>
                      <a:endParaRPr lang="en-US" sz="1800" b="0">
                        <a:solidFill>
                          <a:srgbClr val="000000"/>
                        </a:solidFill>
                        <a:effectLst/>
                        <a:highlight>
                          <a:srgbClr val="FFFF00"/>
                        </a:highlight>
                        <a:latin typeface="Tahoma" panose="020B0604030504040204" pitchFamily="34" charset="0"/>
                        <a:ea typeface="Tahoma" panose="020B0604030504040204" pitchFamily="34" charset="0"/>
                      </a:endParaRPr>
                    </a:p>
                  </a:txBody>
                  <a:tcPr marL="6350" marR="6350" marT="0" marB="0" anchor="ctr"/>
                </a:tc>
                <a:tc>
                  <a:txBody>
                    <a:bodyPr/>
                    <a:lstStyle/>
                    <a:p>
                      <a:pPr marR="175895" algn="r">
                        <a:lnSpc>
                          <a:spcPct val="115000"/>
                        </a:lnSpc>
                        <a:spcAft>
                          <a:spcPts val="0"/>
                        </a:spcAft>
                      </a:pPr>
                      <a:r>
                        <a:rPr lang="vi-VN" sz="1800" b="0">
                          <a:solidFill>
                            <a:srgbClr val="000000"/>
                          </a:solidFill>
                          <a:effectLst/>
                          <a:latin typeface="Tahoma" panose="020B0604030504040204" pitchFamily="34" charset="0"/>
                          <a:ea typeface="Tahoma" panose="020B0604030504040204" pitchFamily="34" charset="0"/>
                        </a:rPr>
                        <a:t>1.740</a:t>
                      </a:r>
                      <a:endParaRPr lang="en-US" sz="1800" b="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75895" algn="r">
                        <a:lnSpc>
                          <a:spcPct val="115000"/>
                        </a:lnSpc>
                        <a:spcAft>
                          <a:spcPts val="0"/>
                        </a:spcAft>
                      </a:pPr>
                      <a:r>
                        <a:rPr lang="vi-VN" sz="1800" b="0">
                          <a:solidFill>
                            <a:srgbClr val="000000"/>
                          </a:solidFill>
                          <a:effectLst/>
                          <a:highlight>
                            <a:srgbClr val="FFFF00"/>
                          </a:highlight>
                          <a:latin typeface="Tahoma" panose="020B0604030504040204" pitchFamily="34" charset="0"/>
                          <a:ea typeface="Tahoma" panose="020B0604030504040204" pitchFamily="34" charset="0"/>
                        </a:rPr>
                        <a:t>560</a:t>
                      </a:r>
                      <a:endParaRPr lang="en-US" sz="1800" b="0">
                        <a:solidFill>
                          <a:srgbClr val="000000"/>
                        </a:solidFill>
                        <a:effectLst/>
                        <a:highlight>
                          <a:srgbClr val="FFFF00"/>
                        </a:highlight>
                        <a:latin typeface="Tahoma" panose="020B0604030504040204" pitchFamily="34" charset="0"/>
                        <a:ea typeface="Tahoma" panose="020B0604030504040204" pitchFamily="34" charset="0"/>
                      </a:endParaRPr>
                    </a:p>
                  </a:txBody>
                  <a:tcPr marL="6350" marR="6350" marT="0" marB="0" anchor="ctr"/>
                </a:tc>
                <a:tc>
                  <a:txBody>
                    <a:bodyPr/>
                    <a:lstStyle/>
                    <a:p>
                      <a:pPr marR="175895" algn="r">
                        <a:lnSpc>
                          <a:spcPct val="115000"/>
                        </a:lnSpc>
                        <a:spcAft>
                          <a:spcPts val="0"/>
                        </a:spcAft>
                      </a:pPr>
                      <a:r>
                        <a:rPr lang="vi-VN" sz="1800" b="0">
                          <a:solidFill>
                            <a:srgbClr val="000000"/>
                          </a:solidFill>
                          <a:effectLst/>
                          <a:latin typeface="Tahoma" panose="020B0604030504040204" pitchFamily="34" charset="0"/>
                          <a:ea typeface="Tahoma" panose="020B0604030504040204" pitchFamily="34" charset="0"/>
                        </a:rPr>
                        <a:t>3.780</a:t>
                      </a:r>
                      <a:endParaRPr lang="en-US" sz="1800" b="0">
                        <a:solidFill>
                          <a:srgbClr val="000000"/>
                        </a:solidFill>
                        <a:effectLst/>
                        <a:latin typeface="Tahoma" panose="020B0604030504040204" pitchFamily="34" charset="0"/>
                        <a:ea typeface="Tahoma" panose="020B0604030504040204" pitchFamily="34" charset="0"/>
                      </a:endParaRPr>
                    </a:p>
                  </a:txBody>
                  <a:tcPr marL="6350" marR="6350" marT="0" marB="0" anchor="ctr"/>
                </a:tc>
                <a:extLst>
                  <a:ext uri="{0D108BD9-81ED-4DB2-BD59-A6C34878D82A}">
                    <a16:rowId xmlns:a16="http://schemas.microsoft.com/office/drawing/2014/main" val="628310244"/>
                  </a:ext>
                </a:extLst>
              </a:tr>
              <a:tr h="452085">
                <a:tc>
                  <a:txBody>
                    <a:bodyPr/>
                    <a:lstStyle/>
                    <a:p>
                      <a:pPr algn="just">
                        <a:lnSpc>
                          <a:spcPct val="115000"/>
                        </a:lnSpc>
                        <a:spcAft>
                          <a:spcPts val="0"/>
                        </a:spcAft>
                      </a:pPr>
                      <a:r>
                        <a:rPr lang="vi-VN" sz="1800" b="0">
                          <a:solidFill>
                            <a:srgbClr val="000000"/>
                          </a:solidFill>
                          <a:effectLst/>
                          <a:latin typeface="Tahoma" panose="020B0604030504040204" pitchFamily="34" charset="0"/>
                          <a:ea typeface="Tahoma" panose="020B0604030504040204" pitchFamily="34" charset="0"/>
                        </a:rPr>
                        <a:t>Phân đoạn </a:t>
                      </a:r>
                      <a:r>
                        <a:rPr lang="fr-FR" sz="1800" b="0">
                          <a:solidFill>
                            <a:srgbClr val="000000"/>
                          </a:solidFill>
                          <a:effectLst/>
                          <a:latin typeface="Tahoma" panose="020B0604030504040204" pitchFamily="34" charset="0"/>
                          <a:ea typeface="Tahoma" panose="020B0604030504040204" pitchFamily="34" charset="0"/>
                        </a:rPr>
                        <a:t>G</a:t>
                      </a:r>
                      <a:endParaRPr lang="en-US" sz="1800" b="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75895" algn="r">
                        <a:lnSpc>
                          <a:spcPct val="115000"/>
                        </a:lnSpc>
                        <a:spcAft>
                          <a:spcPts val="0"/>
                        </a:spcAft>
                      </a:pPr>
                      <a:r>
                        <a:rPr lang="vi-VN" sz="1800" b="0">
                          <a:solidFill>
                            <a:srgbClr val="000000"/>
                          </a:solidFill>
                          <a:effectLst/>
                          <a:latin typeface="Tahoma" panose="020B0604030504040204" pitchFamily="34" charset="0"/>
                          <a:ea typeface="Tahoma" panose="020B0604030504040204" pitchFamily="34" charset="0"/>
                        </a:rPr>
                        <a:t>1.520</a:t>
                      </a:r>
                      <a:endParaRPr lang="en-US" sz="1800" b="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75895" algn="r">
                        <a:lnSpc>
                          <a:spcPct val="115000"/>
                        </a:lnSpc>
                        <a:spcAft>
                          <a:spcPts val="0"/>
                        </a:spcAft>
                      </a:pPr>
                      <a:r>
                        <a:rPr lang="vi-VN" sz="1800" b="0">
                          <a:solidFill>
                            <a:srgbClr val="000000"/>
                          </a:solidFill>
                          <a:effectLst/>
                          <a:latin typeface="Tahoma" panose="020B0604030504040204" pitchFamily="34" charset="0"/>
                          <a:ea typeface="Tahoma" panose="020B0604030504040204" pitchFamily="34" charset="0"/>
                        </a:rPr>
                        <a:t>0</a:t>
                      </a:r>
                      <a:endParaRPr lang="en-US" sz="1800" b="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75895" algn="r">
                        <a:lnSpc>
                          <a:spcPct val="115000"/>
                        </a:lnSpc>
                        <a:spcAft>
                          <a:spcPts val="0"/>
                        </a:spcAft>
                      </a:pPr>
                      <a:r>
                        <a:rPr lang="vi-VN" sz="1800" b="0">
                          <a:solidFill>
                            <a:srgbClr val="000000"/>
                          </a:solidFill>
                          <a:effectLst/>
                          <a:latin typeface="Tahoma" panose="020B0604030504040204" pitchFamily="34" charset="0"/>
                          <a:ea typeface="Tahoma" panose="020B0604030504040204" pitchFamily="34" charset="0"/>
                        </a:rPr>
                        <a:t>(50)</a:t>
                      </a:r>
                      <a:endParaRPr lang="en-US" sz="1800" b="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75895" algn="r">
                        <a:lnSpc>
                          <a:spcPct val="115000"/>
                        </a:lnSpc>
                        <a:spcAft>
                          <a:spcPts val="0"/>
                        </a:spcAft>
                      </a:pPr>
                      <a:r>
                        <a:rPr lang="vi-VN" sz="1800" b="0">
                          <a:solidFill>
                            <a:srgbClr val="000000"/>
                          </a:solidFill>
                          <a:effectLst/>
                          <a:latin typeface="Tahoma" panose="020B0604030504040204" pitchFamily="34" charset="0"/>
                          <a:ea typeface="Tahoma" panose="020B0604030504040204" pitchFamily="34" charset="0"/>
                        </a:rPr>
                        <a:t>1.460</a:t>
                      </a:r>
                      <a:endParaRPr lang="en-US" sz="1800" b="0">
                        <a:solidFill>
                          <a:srgbClr val="000000"/>
                        </a:solidFill>
                        <a:effectLst/>
                        <a:latin typeface="Tahoma" panose="020B0604030504040204" pitchFamily="34" charset="0"/>
                        <a:ea typeface="Tahoma" panose="020B0604030504040204" pitchFamily="34" charset="0"/>
                      </a:endParaRPr>
                    </a:p>
                  </a:txBody>
                  <a:tcPr marL="6350" marR="6350" marT="0" marB="0" anchor="ctr"/>
                </a:tc>
                <a:extLst>
                  <a:ext uri="{0D108BD9-81ED-4DB2-BD59-A6C34878D82A}">
                    <a16:rowId xmlns:a16="http://schemas.microsoft.com/office/drawing/2014/main" val="1123222597"/>
                  </a:ext>
                </a:extLst>
              </a:tr>
              <a:tr h="452085">
                <a:tc>
                  <a:txBody>
                    <a:bodyPr/>
                    <a:lstStyle/>
                    <a:p>
                      <a:pPr algn="just">
                        <a:lnSpc>
                          <a:spcPct val="115000"/>
                        </a:lnSpc>
                        <a:spcAft>
                          <a:spcPts val="0"/>
                        </a:spcAft>
                      </a:pPr>
                      <a:r>
                        <a:rPr lang="en-US" sz="1800" b="0">
                          <a:solidFill>
                            <a:srgbClr val="000000"/>
                          </a:solidFill>
                          <a:effectLst/>
                          <a:latin typeface="Tahoma" panose="020B0604030504040204" pitchFamily="34" charset="0"/>
                          <a:ea typeface="Tahoma" panose="020B0604030504040204" pitchFamily="34" charset="0"/>
                        </a:rPr>
                        <a:t>Cộng</a:t>
                      </a:r>
                    </a:p>
                  </a:txBody>
                  <a:tcPr marL="6350" marR="6350" marT="0" marB="0" anchor="ctr"/>
                </a:tc>
                <a:tc>
                  <a:txBody>
                    <a:bodyPr/>
                    <a:lstStyle/>
                    <a:p>
                      <a:pPr marR="175895" algn="r">
                        <a:lnSpc>
                          <a:spcPct val="115000"/>
                        </a:lnSpc>
                        <a:spcAft>
                          <a:spcPts val="0"/>
                        </a:spcAft>
                      </a:pPr>
                      <a:r>
                        <a:rPr lang="vi-VN" sz="1800" b="0">
                          <a:solidFill>
                            <a:srgbClr val="000000"/>
                          </a:solidFill>
                          <a:effectLst/>
                          <a:latin typeface="Tahoma" panose="020B0604030504040204" pitchFamily="34" charset="0"/>
                          <a:ea typeface="Tahoma" panose="020B0604030504040204" pitchFamily="34" charset="0"/>
                        </a:rPr>
                        <a:t>12.440</a:t>
                      </a:r>
                      <a:endParaRPr lang="en-US" sz="1800" b="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75895" algn="r">
                        <a:lnSpc>
                          <a:spcPct val="115000"/>
                        </a:lnSpc>
                        <a:spcAft>
                          <a:spcPts val="0"/>
                        </a:spcAft>
                      </a:pPr>
                      <a:r>
                        <a:rPr lang="vi-VN" sz="1800" b="0">
                          <a:solidFill>
                            <a:srgbClr val="000000"/>
                          </a:solidFill>
                          <a:effectLst/>
                          <a:latin typeface="Tahoma" panose="020B0604030504040204" pitchFamily="34" charset="0"/>
                          <a:ea typeface="Tahoma" panose="020B0604030504040204" pitchFamily="34" charset="0"/>
                        </a:rPr>
                        <a:t>4.760</a:t>
                      </a:r>
                      <a:endParaRPr lang="en-US" sz="1800" b="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75895" algn="r">
                        <a:lnSpc>
                          <a:spcPct val="115000"/>
                        </a:lnSpc>
                        <a:spcAft>
                          <a:spcPts val="0"/>
                        </a:spcAft>
                      </a:pPr>
                      <a:r>
                        <a:rPr lang="vi-VN" sz="1800" b="0">
                          <a:solidFill>
                            <a:srgbClr val="000000"/>
                          </a:solidFill>
                          <a:effectLst/>
                          <a:latin typeface="Tahoma" panose="020B0604030504040204" pitchFamily="34" charset="0"/>
                          <a:ea typeface="Tahoma" panose="020B0604030504040204" pitchFamily="34" charset="0"/>
                        </a:rPr>
                        <a:t>1.280</a:t>
                      </a:r>
                      <a:endParaRPr lang="en-US" sz="1800" b="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75895" algn="r">
                        <a:lnSpc>
                          <a:spcPct val="115000"/>
                        </a:lnSpc>
                        <a:spcAft>
                          <a:spcPts val="0"/>
                        </a:spcAft>
                      </a:pPr>
                      <a:r>
                        <a:rPr lang="vi-VN" sz="1800" b="0">
                          <a:solidFill>
                            <a:srgbClr val="000000"/>
                          </a:solidFill>
                          <a:effectLst/>
                          <a:latin typeface="Tahoma" panose="020B0604030504040204" pitchFamily="34" charset="0"/>
                          <a:ea typeface="Tahoma" panose="020B0604030504040204" pitchFamily="34" charset="0"/>
                        </a:rPr>
                        <a:t>15.250</a:t>
                      </a:r>
                      <a:endParaRPr lang="en-US" sz="1800" b="0">
                        <a:solidFill>
                          <a:srgbClr val="000000"/>
                        </a:solidFill>
                        <a:effectLst/>
                        <a:latin typeface="Tahoma" panose="020B0604030504040204" pitchFamily="34" charset="0"/>
                        <a:ea typeface="Tahoma" panose="020B0604030504040204" pitchFamily="34" charset="0"/>
                      </a:endParaRPr>
                    </a:p>
                  </a:txBody>
                  <a:tcPr marL="6350" marR="6350" marT="0" marB="0" anchor="ctr"/>
                </a:tc>
                <a:extLst>
                  <a:ext uri="{0D108BD9-81ED-4DB2-BD59-A6C34878D82A}">
                    <a16:rowId xmlns:a16="http://schemas.microsoft.com/office/drawing/2014/main" val="1146983800"/>
                  </a:ext>
                </a:extLst>
              </a:tr>
            </a:tbl>
          </a:graphicData>
        </a:graphic>
      </p:graphicFrame>
      <p:sp>
        <p:nvSpPr>
          <p:cNvPr id="5" name="Rectangle 4"/>
          <p:cNvSpPr/>
          <p:nvPr/>
        </p:nvSpPr>
        <p:spPr>
          <a:xfrm>
            <a:off x="379141" y="6037202"/>
            <a:ext cx="8536259" cy="899157"/>
          </a:xfrm>
          <a:prstGeom prst="rect">
            <a:avLst/>
          </a:prstGeom>
        </p:spPr>
        <p:txBody>
          <a:bodyPr wrap="square">
            <a:spAutoFit/>
          </a:bodyPr>
          <a:lstStyle/>
          <a:p>
            <a:pPr marL="171450" indent="-171450" defTabSz="685800" eaLnBrk="1" hangingPunct="1">
              <a:lnSpc>
                <a:spcPct val="114000"/>
              </a:lnSpc>
              <a:spcBef>
                <a:spcPts val="750"/>
              </a:spcBef>
              <a:spcAft>
                <a:spcPts val="0"/>
              </a:spcAft>
              <a:buFont typeface="Arial" panose="020B0604020202020204" pitchFamily="34" charset="0"/>
              <a:buChar char="•"/>
            </a:pPr>
            <a:r>
              <a:rPr lang="vi-VN" sz="2400">
                <a:solidFill>
                  <a:schemeClr val="accent5"/>
                </a:solidFill>
                <a:latin typeface="Arial" panose="020B0604020202020204" pitchFamily="34" charset="0"/>
              </a:rPr>
              <a:t>Xác định các phân đoạn </a:t>
            </a:r>
            <a:r>
              <a:rPr lang="en-US" sz="2400">
                <a:solidFill>
                  <a:schemeClr val="accent5"/>
                </a:solidFill>
                <a:latin typeface="Arial" panose="020B0604020202020204" pitchFamily="34" charset="0"/>
              </a:rPr>
              <a:t>phải lập </a:t>
            </a:r>
            <a:r>
              <a:rPr lang="vi-VN" sz="2400">
                <a:solidFill>
                  <a:schemeClr val="accent5"/>
                </a:solidFill>
                <a:latin typeface="Arial" panose="020B0604020202020204" pitchFamily="34" charset="0"/>
              </a:rPr>
              <a:t>báo cáo của công ty cho kỳ kế toán này.</a:t>
            </a:r>
            <a:endParaRPr lang="en-US" sz="2400">
              <a:solidFill>
                <a:schemeClr val="accent5"/>
              </a:solidFill>
              <a:latin typeface="Arial" panose="020B0604020202020204" pitchFamily="34" charset="0"/>
            </a:endParaRPr>
          </a:p>
        </p:txBody>
      </p:sp>
      <p:sp>
        <p:nvSpPr>
          <p:cNvPr id="6" name="Rectangle 5"/>
          <p:cNvSpPr/>
          <p:nvPr/>
        </p:nvSpPr>
        <p:spPr>
          <a:xfrm>
            <a:off x="369848" y="1184305"/>
            <a:ext cx="8385717" cy="410433"/>
          </a:xfrm>
          <a:prstGeom prst="rect">
            <a:avLst/>
          </a:prstGeom>
        </p:spPr>
        <p:txBody>
          <a:bodyPr wrap="square">
            <a:spAutoFit/>
          </a:bodyPr>
          <a:lstStyle/>
          <a:p>
            <a:pPr algn="r">
              <a:lnSpc>
                <a:spcPct val="115000"/>
              </a:lnSpc>
              <a:spcAft>
                <a:spcPts val="0"/>
              </a:spcAft>
            </a:pPr>
            <a:r>
              <a:rPr lang="en-US" sz="2000">
                <a:solidFill>
                  <a:srgbClr val="000000"/>
                </a:solidFill>
                <a:latin typeface="Tahoma" panose="020B0604030504040204" pitchFamily="34" charset="0"/>
                <a:ea typeface="Tahoma" panose="020B0604030504040204" pitchFamily="34" charset="0"/>
              </a:rPr>
              <a:t>Đơn vị: Tỷ VND</a:t>
            </a:r>
            <a:endParaRPr lang="en-US" sz="2000">
              <a:solidFill>
                <a:srgbClr val="000000"/>
              </a:solidFill>
              <a:effectLst/>
              <a:latin typeface="Tahoma" panose="020B0604030504040204" pitchFamily="34" charset="0"/>
              <a:ea typeface="Tahoma" panose="020B0604030504040204" pitchFamily="34" charset="0"/>
            </a:endParaRPr>
          </a:p>
        </p:txBody>
      </p:sp>
    </p:spTree>
    <p:extLst>
      <p:ext uri="{BB962C8B-B14F-4D97-AF65-F5344CB8AC3E}">
        <p14:creationId xmlns:p14="http://schemas.microsoft.com/office/powerpoint/2010/main" val="5838750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solidFill>
                  <a:schemeClr val="accent5"/>
                </a:solidFill>
              </a:rPr>
              <a:t>XÁC ĐỊNH PHÂN ĐOẠN BC - ví dụ</a:t>
            </a:r>
          </a:p>
        </p:txBody>
      </p:sp>
      <p:sp>
        <p:nvSpPr>
          <p:cNvPr id="3" name="Content Placeholder 2"/>
          <p:cNvSpPr>
            <a:spLocks noGrp="1"/>
          </p:cNvSpPr>
          <p:nvPr>
            <p:ph idx="1"/>
          </p:nvPr>
        </p:nvSpPr>
        <p:spPr>
          <a:xfrm>
            <a:off x="533400" y="1417638"/>
            <a:ext cx="8229600" cy="4530725"/>
          </a:xfrm>
        </p:spPr>
        <p:txBody>
          <a:bodyPr>
            <a:normAutofit lnSpcReduction="10000"/>
          </a:bodyPr>
          <a:lstStyle/>
          <a:p>
            <a:pPr>
              <a:lnSpc>
                <a:spcPct val="114000"/>
              </a:lnSpc>
            </a:pPr>
            <a:r>
              <a:rPr lang="vi-VN" sz="2000">
                <a:effectLst/>
              </a:rPr>
              <a:t>(</a:t>
            </a:r>
            <a:r>
              <a:rPr lang="vi-VN">
                <a:solidFill>
                  <a:schemeClr val="accent5"/>
                </a:solidFill>
                <a:cs typeface="+mn-cs"/>
              </a:rPr>
              <a:t>a) Tổng doanh thu của công ty (bên ngoài và bên trong) là 17</a:t>
            </a:r>
            <a:r>
              <a:rPr lang="en-US">
                <a:solidFill>
                  <a:schemeClr val="accent5"/>
                </a:solidFill>
                <a:cs typeface="+mn-cs"/>
              </a:rPr>
              <a:t>.</a:t>
            </a:r>
            <a:r>
              <a:rPr lang="vi-VN">
                <a:solidFill>
                  <a:schemeClr val="accent5"/>
                </a:solidFill>
                <a:cs typeface="+mn-cs"/>
              </a:rPr>
              <a:t>2</a:t>
            </a:r>
            <a:r>
              <a:rPr lang="en-US">
                <a:solidFill>
                  <a:schemeClr val="accent5"/>
                </a:solidFill>
                <a:cs typeface="+mn-cs"/>
              </a:rPr>
              <a:t>00</a:t>
            </a:r>
            <a:r>
              <a:rPr lang="vi-VN">
                <a:solidFill>
                  <a:schemeClr val="accent5"/>
                </a:solidFill>
                <a:cs typeface="+mn-cs"/>
              </a:rPr>
              <a:t> </a:t>
            </a:r>
            <a:r>
              <a:rPr lang="en-US">
                <a:solidFill>
                  <a:schemeClr val="accent5"/>
                </a:solidFill>
                <a:cs typeface="+mn-cs"/>
              </a:rPr>
              <a:t>tỷ</a:t>
            </a:r>
            <a:r>
              <a:rPr lang="vi-VN">
                <a:solidFill>
                  <a:schemeClr val="accent5"/>
                </a:solidFill>
                <a:cs typeface="+mn-cs"/>
              </a:rPr>
              <a:t> (12</a:t>
            </a:r>
            <a:r>
              <a:rPr lang="en-US">
                <a:solidFill>
                  <a:schemeClr val="accent5"/>
                </a:solidFill>
                <a:cs typeface="+mn-cs"/>
              </a:rPr>
              <a:t>.</a:t>
            </a:r>
            <a:r>
              <a:rPr lang="vi-VN">
                <a:solidFill>
                  <a:schemeClr val="accent5"/>
                </a:solidFill>
                <a:cs typeface="+mn-cs"/>
              </a:rPr>
              <a:t>44</a:t>
            </a:r>
            <a:r>
              <a:rPr lang="en-US">
                <a:solidFill>
                  <a:schemeClr val="accent5"/>
                </a:solidFill>
                <a:cs typeface="+mn-cs"/>
              </a:rPr>
              <a:t>0 tỷ</a:t>
            </a:r>
            <a:r>
              <a:rPr lang="vi-VN">
                <a:solidFill>
                  <a:schemeClr val="accent5"/>
                </a:solidFill>
                <a:cs typeface="+mn-cs"/>
              </a:rPr>
              <a:t> + 4</a:t>
            </a:r>
            <a:r>
              <a:rPr lang="en-US">
                <a:solidFill>
                  <a:schemeClr val="accent5"/>
                </a:solidFill>
                <a:cs typeface="+mn-cs"/>
              </a:rPr>
              <a:t>.</a:t>
            </a:r>
            <a:r>
              <a:rPr lang="vi-VN">
                <a:solidFill>
                  <a:schemeClr val="accent5"/>
                </a:solidFill>
                <a:cs typeface="+mn-cs"/>
              </a:rPr>
              <a:t>76</a:t>
            </a:r>
            <a:r>
              <a:rPr lang="en-US">
                <a:solidFill>
                  <a:schemeClr val="accent5"/>
                </a:solidFill>
                <a:cs typeface="+mn-cs"/>
              </a:rPr>
              <a:t>0 tỷ</a:t>
            </a:r>
            <a:r>
              <a:rPr lang="vi-VN">
                <a:solidFill>
                  <a:schemeClr val="accent5"/>
                </a:solidFill>
                <a:cs typeface="+mn-cs"/>
              </a:rPr>
              <a:t>).</a:t>
            </a:r>
            <a:r>
              <a:rPr lang="en-US">
                <a:solidFill>
                  <a:schemeClr val="accent5"/>
                </a:solidFill>
                <a:cs typeface="+mn-cs"/>
              </a:rPr>
              <a:t> Do vậy, các phân đoạn có doanh thu ≥ 1.720 tỷ thỏa mãn ngưỡng 10%.</a:t>
            </a:r>
          </a:p>
          <a:p>
            <a:pPr>
              <a:lnSpc>
                <a:spcPct val="114000"/>
              </a:lnSpc>
            </a:pPr>
            <a:r>
              <a:rPr lang="vi-VN">
                <a:solidFill>
                  <a:schemeClr val="accent5"/>
                </a:solidFill>
                <a:cs typeface="+mn-cs"/>
              </a:rPr>
              <a:t>(b) Lợi nhuận kết hợp của các phân đoạn có lãi là 1</a:t>
            </a:r>
            <a:r>
              <a:rPr lang="en-US">
                <a:solidFill>
                  <a:schemeClr val="accent5"/>
                </a:solidFill>
                <a:cs typeface="+mn-cs"/>
              </a:rPr>
              <a:t>.</a:t>
            </a:r>
            <a:r>
              <a:rPr lang="vi-VN">
                <a:solidFill>
                  <a:schemeClr val="accent5"/>
                </a:solidFill>
                <a:cs typeface="+mn-cs"/>
              </a:rPr>
              <a:t>55</a:t>
            </a:r>
            <a:r>
              <a:rPr lang="en-US">
                <a:solidFill>
                  <a:schemeClr val="accent5"/>
                </a:solidFill>
                <a:cs typeface="+mn-cs"/>
              </a:rPr>
              <a:t>0 tỷ</a:t>
            </a:r>
            <a:r>
              <a:rPr lang="vi-VN">
                <a:solidFill>
                  <a:schemeClr val="accent5"/>
                </a:solidFill>
                <a:cs typeface="+mn-cs"/>
              </a:rPr>
              <a:t> và tổng số lỗ của các phân đoạn thua lỗ là 27</a:t>
            </a:r>
            <a:r>
              <a:rPr lang="en-US">
                <a:solidFill>
                  <a:schemeClr val="accent5"/>
                </a:solidFill>
                <a:cs typeface="+mn-cs"/>
              </a:rPr>
              <a:t>0 tỷ</a:t>
            </a:r>
            <a:r>
              <a:rPr lang="vi-VN">
                <a:solidFill>
                  <a:schemeClr val="accent5"/>
                </a:solidFill>
                <a:cs typeface="+mn-cs"/>
              </a:rPr>
              <a:t>. </a:t>
            </a:r>
            <a:r>
              <a:rPr lang="en-US">
                <a:solidFill>
                  <a:schemeClr val="accent5"/>
                </a:solidFill>
                <a:cs typeface="+mn-cs"/>
              </a:rPr>
              <a:t>Số </a:t>
            </a:r>
            <a:r>
              <a:rPr lang="vi-VN">
                <a:solidFill>
                  <a:schemeClr val="accent5"/>
                </a:solidFill>
                <a:cs typeface="+mn-cs"/>
              </a:rPr>
              <a:t>lớn hơn trong số này là 1</a:t>
            </a:r>
            <a:r>
              <a:rPr lang="en-US">
                <a:solidFill>
                  <a:schemeClr val="accent5"/>
                </a:solidFill>
                <a:cs typeface="+mn-cs"/>
              </a:rPr>
              <a:t>.</a:t>
            </a:r>
            <a:r>
              <a:rPr lang="vi-VN">
                <a:solidFill>
                  <a:schemeClr val="accent5"/>
                </a:solidFill>
                <a:cs typeface="+mn-cs"/>
              </a:rPr>
              <a:t>55</a:t>
            </a:r>
            <a:r>
              <a:rPr lang="en-US">
                <a:solidFill>
                  <a:schemeClr val="accent5"/>
                </a:solidFill>
                <a:cs typeface="+mn-cs"/>
              </a:rPr>
              <a:t>0 tỷ</a:t>
            </a:r>
            <a:r>
              <a:rPr lang="vi-VN">
                <a:solidFill>
                  <a:schemeClr val="accent5"/>
                </a:solidFill>
                <a:cs typeface="+mn-cs"/>
              </a:rPr>
              <a:t>. Vì vậy, một phân đoạn phải có lãi hoặc </a:t>
            </a:r>
            <a:r>
              <a:rPr lang="vi-VN">
                <a:solidFill>
                  <a:srgbClr val="FF0000"/>
                </a:solidFill>
                <a:cs typeface="+mn-cs"/>
              </a:rPr>
              <a:t>lỗ ít nhất là 155</a:t>
            </a:r>
            <a:r>
              <a:rPr lang="en-US">
                <a:solidFill>
                  <a:srgbClr val="FF0000"/>
                </a:solidFill>
                <a:cs typeface="+mn-cs"/>
              </a:rPr>
              <a:t> tỷ</a:t>
            </a:r>
            <a:r>
              <a:rPr lang="vi-VN">
                <a:solidFill>
                  <a:srgbClr val="FF0000"/>
                </a:solidFill>
                <a:cs typeface="+mn-cs"/>
              </a:rPr>
              <a:t> </a:t>
            </a:r>
            <a:r>
              <a:rPr lang="vi-VN">
                <a:solidFill>
                  <a:schemeClr val="accent5"/>
                </a:solidFill>
                <a:cs typeface="+mn-cs"/>
              </a:rPr>
              <a:t>để đáp </a:t>
            </a:r>
            <a:r>
              <a:rPr lang="en-US">
                <a:solidFill>
                  <a:schemeClr val="accent5"/>
                </a:solidFill>
                <a:cs typeface="+mn-cs"/>
              </a:rPr>
              <a:t>yêu cầu </a:t>
            </a:r>
            <a:r>
              <a:rPr lang="vi-VN">
                <a:solidFill>
                  <a:schemeClr val="accent5"/>
                </a:solidFill>
                <a:cs typeface="+mn-cs"/>
              </a:rPr>
              <a:t>10% </a:t>
            </a:r>
            <a:r>
              <a:rPr lang="en-US">
                <a:solidFill>
                  <a:schemeClr val="accent5"/>
                </a:solidFill>
                <a:cs typeface="+mn-cs"/>
              </a:rPr>
              <a:t>tổng lợi nhuận hoặc lỗ</a:t>
            </a:r>
            <a:r>
              <a:rPr lang="vi-VN">
                <a:solidFill>
                  <a:schemeClr val="accent5"/>
                </a:solidFill>
                <a:cs typeface="+mn-cs"/>
              </a:rPr>
              <a:t>.</a:t>
            </a:r>
            <a:endParaRPr lang="en-US">
              <a:solidFill>
                <a:schemeClr val="accent5"/>
              </a:solidFill>
              <a:cs typeface="+mn-cs"/>
            </a:endParaRPr>
          </a:p>
          <a:p>
            <a:pPr>
              <a:lnSpc>
                <a:spcPct val="114000"/>
              </a:lnSpc>
            </a:pPr>
            <a:r>
              <a:rPr lang="vi-VN">
                <a:solidFill>
                  <a:schemeClr val="accent5"/>
                </a:solidFill>
                <a:cs typeface="+mn-cs"/>
              </a:rPr>
              <a:t>(c) Tổng tài sản là 15</a:t>
            </a:r>
            <a:r>
              <a:rPr lang="en-US">
                <a:solidFill>
                  <a:schemeClr val="accent5"/>
                </a:solidFill>
                <a:cs typeface="+mn-cs"/>
              </a:rPr>
              <a:t>.</a:t>
            </a:r>
            <a:r>
              <a:rPr lang="vi-VN">
                <a:solidFill>
                  <a:schemeClr val="accent5"/>
                </a:solidFill>
                <a:cs typeface="+mn-cs"/>
              </a:rPr>
              <a:t>25</a:t>
            </a:r>
            <a:r>
              <a:rPr lang="en-US">
                <a:solidFill>
                  <a:schemeClr val="accent5"/>
                </a:solidFill>
                <a:cs typeface="+mn-cs"/>
              </a:rPr>
              <a:t>0 tỷ</a:t>
            </a:r>
            <a:r>
              <a:rPr lang="vi-VN">
                <a:solidFill>
                  <a:schemeClr val="accent5"/>
                </a:solidFill>
                <a:cs typeface="+mn-cs"/>
              </a:rPr>
              <a:t>. Vì vậy, một phân đoạn phải có tài sản ít nhất là 1.525</a:t>
            </a:r>
            <a:r>
              <a:rPr lang="en-US">
                <a:solidFill>
                  <a:schemeClr val="accent5"/>
                </a:solidFill>
                <a:cs typeface="+mn-cs"/>
              </a:rPr>
              <a:t> tỷ </a:t>
            </a:r>
            <a:r>
              <a:rPr lang="vi-VN">
                <a:solidFill>
                  <a:schemeClr val="accent5"/>
                </a:solidFill>
                <a:cs typeface="+mn-cs"/>
              </a:rPr>
              <a:t>để đáp ứng </a:t>
            </a:r>
            <a:r>
              <a:rPr lang="en-US">
                <a:solidFill>
                  <a:schemeClr val="accent5"/>
                </a:solidFill>
                <a:cs typeface="+mn-cs"/>
              </a:rPr>
              <a:t>yêu cầu </a:t>
            </a:r>
            <a:r>
              <a:rPr lang="vi-VN">
                <a:solidFill>
                  <a:schemeClr val="accent5"/>
                </a:solidFill>
                <a:cs typeface="+mn-cs"/>
              </a:rPr>
              <a:t>10% </a:t>
            </a:r>
            <a:r>
              <a:rPr lang="en-US">
                <a:solidFill>
                  <a:schemeClr val="accent5"/>
                </a:solidFill>
                <a:cs typeface="+mn-cs"/>
              </a:rPr>
              <a:t>tổng tài sản</a:t>
            </a:r>
            <a:r>
              <a:rPr lang="vi-VN">
                <a:solidFill>
                  <a:schemeClr val="accent5"/>
                </a:solidFill>
                <a:cs typeface="+mn-cs"/>
              </a:rPr>
              <a:t>.</a:t>
            </a:r>
            <a:endParaRPr lang="en-US">
              <a:solidFill>
                <a:schemeClr val="accent5"/>
              </a:solidFill>
              <a:cs typeface="+mn-cs"/>
            </a:endParaRPr>
          </a:p>
          <a:p>
            <a:endParaRPr lang="en-US" sz="2000"/>
          </a:p>
        </p:txBody>
      </p:sp>
    </p:spTree>
    <p:extLst>
      <p:ext uri="{BB962C8B-B14F-4D97-AF65-F5344CB8AC3E}">
        <p14:creationId xmlns:p14="http://schemas.microsoft.com/office/powerpoint/2010/main" val="27049883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1840" y="37044"/>
            <a:ext cx="7886700" cy="1006474"/>
          </a:xfrm>
        </p:spPr>
        <p:txBody>
          <a:bodyPr>
            <a:normAutofit fontScale="90000"/>
          </a:bodyPr>
          <a:lstStyle/>
          <a:p>
            <a:r>
              <a:rPr lang="en-US">
                <a:solidFill>
                  <a:schemeClr val="accent5"/>
                </a:solidFill>
              </a:rPr>
              <a:t>XÁC ĐỊNH PHÂN ĐOẠN BC - ví dụ</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07573768"/>
              </p:ext>
            </p:extLst>
          </p:nvPr>
        </p:nvGraphicFramePr>
        <p:xfrm>
          <a:off x="520390" y="1800155"/>
          <a:ext cx="8229600" cy="3194939"/>
        </p:xfrm>
        <a:graphic>
          <a:graphicData uri="http://schemas.openxmlformats.org/drawingml/2006/table">
            <a:tbl>
              <a:tblPr firstRow="1" bandRow="1">
                <a:tableStyleId>{5C22544A-7EE6-4342-B048-85BDC9FD1C3A}</a:tableStyleId>
              </a:tblPr>
              <a:tblGrid>
                <a:gridCol w="1645920">
                  <a:extLst>
                    <a:ext uri="{9D8B030D-6E8A-4147-A177-3AD203B41FA5}">
                      <a16:colId xmlns:a16="http://schemas.microsoft.com/office/drawing/2014/main" val="2826667758"/>
                    </a:ext>
                  </a:extLst>
                </a:gridCol>
                <a:gridCol w="1645920">
                  <a:extLst>
                    <a:ext uri="{9D8B030D-6E8A-4147-A177-3AD203B41FA5}">
                      <a16:colId xmlns:a16="http://schemas.microsoft.com/office/drawing/2014/main" val="2232421651"/>
                    </a:ext>
                  </a:extLst>
                </a:gridCol>
                <a:gridCol w="1645920">
                  <a:extLst>
                    <a:ext uri="{9D8B030D-6E8A-4147-A177-3AD203B41FA5}">
                      <a16:colId xmlns:a16="http://schemas.microsoft.com/office/drawing/2014/main" val="650691706"/>
                    </a:ext>
                  </a:extLst>
                </a:gridCol>
                <a:gridCol w="1492776">
                  <a:extLst>
                    <a:ext uri="{9D8B030D-6E8A-4147-A177-3AD203B41FA5}">
                      <a16:colId xmlns:a16="http://schemas.microsoft.com/office/drawing/2014/main" val="1090362357"/>
                    </a:ext>
                  </a:extLst>
                </a:gridCol>
                <a:gridCol w="1799064">
                  <a:extLst>
                    <a:ext uri="{9D8B030D-6E8A-4147-A177-3AD203B41FA5}">
                      <a16:colId xmlns:a16="http://schemas.microsoft.com/office/drawing/2014/main" val="1618317839"/>
                    </a:ext>
                  </a:extLst>
                </a:gridCol>
              </a:tblGrid>
              <a:tr h="370840">
                <a:tc>
                  <a:txBody>
                    <a:bodyPr/>
                    <a:lstStyle/>
                    <a:p>
                      <a:r>
                        <a:rPr lang="en-US" sz="1800"/>
                        <a:t>Đơn</a:t>
                      </a:r>
                      <a:r>
                        <a:rPr lang="en-US" sz="1800" baseline="0"/>
                        <a:t> vị: Tỷ VND </a:t>
                      </a:r>
                      <a:endParaRPr lang="en-US" sz="1800"/>
                    </a:p>
                  </a:txBody>
                  <a:tcPr/>
                </a:tc>
                <a:tc>
                  <a:txBody>
                    <a:bodyPr/>
                    <a:lstStyle/>
                    <a:p>
                      <a:pPr algn="ctr">
                        <a:lnSpc>
                          <a:spcPct val="115000"/>
                        </a:lnSpc>
                        <a:spcAft>
                          <a:spcPts val="0"/>
                        </a:spcAft>
                      </a:pPr>
                      <a:r>
                        <a:rPr lang="en-US" sz="1800" b="0">
                          <a:solidFill>
                            <a:srgbClr val="000000"/>
                          </a:solidFill>
                          <a:effectLst/>
                          <a:latin typeface="Tahoma" panose="020B0604030504040204" pitchFamily="34" charset="0"/>
                          <a:ea typeface="Tahoma" panose="020B0604030504040204" pitchFamily="34" charset="0"/>
                        </a:rPr>
                        <a:t>D</a:t>
                      </a:r>
                      <a:r>
                        <a:rPr lang="vi-VN" sz="1800" b="0">
                          <a:solidFill>
                            <a:srgbClr val="000000"/>
                          </a:solidFill>
                          <a:effectLst/>
                          <a:latin typeface="Tahoma" panose="020B0604030504040204" pitchFamily="34" charset="0"/>
                          <a:ea typeface="Tahoma" panose="020B0604030504040204" pitchFamily="34" charset="0"/>
                        </a:rPr>
                        <a:t>oanh thu </a:t>
                      </a:r>
                      <a:endParaRPr lang="en-US" sz="1800" b="0">
                        <a:solidFill>
                          <a:srgbClr val="000000"/>
                        </a:solidFill>
                        <a:effectLst/>
                        <a:latin typeface="Tahoma" panose="020B0604030504040204" pitchFamily="34" charset="0"/>
                        <a:ea typeface="Tahoma" panose="020B0604030504040204" pitchFamily="34" charset="0"/>
                      </a:endParaRPr>
                    </a:p>
                    <a:p>
                      <a:pPr algn="ctr">
                        <a:lnSpc>
                          <a:spcPct val="115000"/>
                        </a:lnSpc>
                        <a:spcAft>
                          <a:spcPts val="0"/>
                        </a:spcAft>
                      </a:pPr>
                      <a:r>
                        <a:rPr lang="en-US" sz="1800" b="0">
                          <a:solidFill>
                            <a:srgbClr val="000000"/>
                          </a:solidFill>
                          <a:effectLst/>
                          <a:latin typeface="Tahoma" panose="020B0604030504040204" pitchFamily="34" charset="0"/>
                          <a:ea typeface="Tahoma" panose="020B0604030504040204" pitchFamily="34" charset="0"/>
                        </a:rPr>
                        <a:t>≥ </a:t>
                      </a:r>
                      <a:r>
                        <a:rPr lang="vi-VN" sz="1800" b="0">
                          <a:solidFill>
                            <a:srgbClr val="000000"/>
                          </a:solidFill>
                          <a:effectLst/>
                          <a:latin typeface="Tahoma" panose="020B0604030504040204" pitchFamily="34" charset="0"/>
                          <a:ea typeface="Tahoma" panose="020B0604030504040204" pitchFamily="34" charset="0"/>
                        </a:rPr>
                        <a:t>1</a:t>
                      </a:r>
                      <a:r>
                        <a:rPr lang="en-US" sz="1800" b="0">
                          <a:solidFill>
                            <a:srgbClr val="000000"/>
                          </a:solidFill>
                          <a:effectLst/>
                          <a:latin typeface="Tahoma" panose="020B0604030504040204" pitchFamily="34" charset="0"/>
                          <a:ea typeface="Tahoma" panose="020B0604030504040204" pitchFamily="34" charset="0"/>
                        </a:rPr>
                        <a:t>.</a:t>
                      </a:r>
                      <a:r>
                        <a:rPr lang="vi-VN" sz="1800" b="0">
                          <a:solidFill>
                            <a:srgbClr val="000000"/>
                          </a:solidFill>
                          <a:effectLst/>
                          <a:latin typeface="Tahoma" panose="020B0604030504040204" pitchFamily="34" charset="0"/>
                          <a:ea typeface="Tahoma" panose="020B0604030504040204" pitchFamily="34" charset="0"/>
                        </a:rPr>
                        <a:t>72</a:t>
                      </a:r>
                      <a:r>
                        <a:rPr lang="en-US" sz="1800" b="0">
                          <a:solidFill>
                            <a:srgbClr val="000000"/>
                          </a:solidFill>
                          <a:effectLst/>
                          <a:latin typeface="Tahoma" panose="020B0604030504040204" pitchFamily="34" charset="0"/>
                          <a:ea typeface="Tahoma" panose="020B0604030504040204" pitchFamily="34" charset="0"/>
                        </a:rPr>
                        <a:t>0</a:t>
                      </a:r>
                    </a:p>
                  </a:txBody>
                  <a:tcPr marL="6350" marR="6350" marT="0" marB="0"/>
                </a:tc>
                <a:tc>
                  <a:txBody>
                    <a:bodyPr/>
                    <a:lstStyle/>
                    <a:p>
                      <a:pPr algn="ctr">
                        <a:lnSpc>
                          <a:spcPct val="115000"/>
                        </a:lnSpc>
                        <a:spcAft>
                          <a:spcPts val="0"/>
                        </a:spcAft>
                      </a:pPr>
                      <a:r>
                        <a:rPr lang="vi-VN" sz="1800" b="0">
                          <a:solidFill>
                            <a:srgbClr val="000000"/>
                          </a:solidFill>
                          <a:effectLst/>
                          <a:latin typeface="Tahoma" panose="020B0604030504040204" pitchFamily="34" charset="0"/>
                          <a:ea typeface="Tahoma" panose="020B0604030504040204" pitchFamily="34" charset="0"/>
                        </a:rPr>
                        <a:t>Lãi hoặc lỗ</a:t>
                      </a:r>
                      <a:r>
                        <a:rPr lang="en-US" sz="1800" b="0">
                          <a:solidFill>
                            <a:srgbClr val="000000"/>
                          </a:solidFill>
                          <a:effectLst/>
                          <a:latin typeface="Tahoma" panose="020B0604030504040204" pitchFamily="34" charset="0"/>
                          <a:ea typeface="Tahoma" panose="020B0604030504040204" pitchFamily="34" charset="0"/>
                        </a:rPr>
                        <a:t> </a:t>
                      </a:r>
                    </a:p>
                    <a:p>
                      <a:pPr algn="ctr">
                        <a:lnSpc>
                          <a:spcPct val="115000"/>
                        </a:lnSpc>
                        <a:spcAft>
                          <a:spcPts val="0"/>
                        </a:spcAft>
                      </a:pPr>
                      <a:r>
                        <a:rPr lang="en-US" sz="1800" b="0">
                          <a:solidFill>
                            <a:srgbClr val="000000"/>
                          </a:solidFill>
                          <a:effectLst/>
                          <a:latin typeface="Tahoma" panose="020B0604030504040204" pitchFamily="34" charset="0"/>
                          <a:ea typeface="Tahoma" panose="020B0604030504040204" pitchFamily="34" charset="0"/>
                        </a:rPr>
                        <a:t>≥ </a:t>
                      </a:r>
                      <a:r>
                        <a:rPr lang="vi-VN" sz="1800" b="0">
                          <a:solidFill>
                            <a:srgbClr val="000000"/>
                          </a:solidFill>
                          <a:effectLst/>
                          <a:latin typeface="Tahoma" panose="020B0604030504040204" pitchFamily="34" charset="0"/>
                          <a:ea typeface="Tahoma" panose="020B0604030504040204" pitchFamily="34" charset="0"/>
                        </a:rPr>
                        <a:t>155</a:t>
                      </a:r>
                      <a:endParaRPr lang="en-US" sz="1800" b="0">
                        <a:solidFill>
                          <a:srgbClr val="000000"/>
                        </a:solidFill>
                        <a:effectLst/>
                        <a:latin typeface="Tahoma" panose="020B0604030504040204" pitchFamily="34" charset="0"/>
                        <a:ea typeface="Tahoma" panose="020B0604030504040204" pitchFamily="34" charset="0"/>
                      </a:endParaRPr>
                    </a:p>
                  </a:txBody>
                  <a:tcPr marL="6350" marR="6350" marT="0" marB="0"/>
                </a:tc>
                <a:tc>
                  <a:txBody>
                    <a:bodyPr/>
                    <a:lstStyle/>
                    <a:p>
                      <a:pPr algn="ctr">
                        <a:lnSpc>
                          <a:spcPct val="115000"/>
                        </a:lnSpc>
                        <a:spcAft>
                          <a:spcPts val="0"/>
                        </a:spcAft>
                      </a:pPr>
                      <a:r>
                        <a:rPr lang="vi-VN" sz="1800" b="0">
                          <a:solidFill>
                            <a:srgbClr val="000000"/>
                          </a:solidFill>
                          <a:effectLst/>
                          <a:latin typeface="Tahoma" panose="020B0604030504040204" pitchFamily="34" charset="0"/>
                          <a:ea typeface="Tahoma" panose="020B0604030504040204" pitchFamily="34" charset="0"/>
                        </a:rPr>
                        <a:t>Tài sản</a:t>
                      </a:r>
                      <a:endParaRPr lang="en-US" sz="1800" b="0">
                        <a:solidFill>
                          <a:srgbClr val="000000"/>
                        </a:solidFill>
                        <a:effectLst/>
                        <a:latin typeface="Tahoma" panose="020B0604030504040204" pitchFamily="34" charset="0"/>
                        <a:ea typeface="Tahoma" panose="020B0604030504040204" pitchFamily="34" charset="0"/>
                      </a:endParaRPr>
                    </a:p>
                    <a:p>
                      <a:pPr algn="ctr">
                        <a:lnSpc>
                          <a:spcPct val="115000"/>
                        </a:lnSpc>
                        <a:spcAft>
                          <a:spcPts val="0"/>
                        </a:spcAft>
                      </a:pPr>
                      <a:r>
                        <a:rPr lang="en-US" sz="1800" b="0">
                          <a:solidFill>
                            <a:srgbClr val="000000"/>
                          </a:solidFill>
                          <a:effectLst/>
                          <a:latin typeface="Tahoma" panose="020B0604030504040204" pitchFamily="34" charset="0"/>
                          <a:ea typeface="Tahoma" panose="020B0604030504040204" pitchFamily="34" charset="0"/>
                        </a:rPr>
                        <a:t>≥ </a:t>
                      </a:r>
                      <a:r>
                        <a:rPr lang="vi-VN" sz="1800" b="0">
                          <a:solidFill>
                            <a:srgbClr val="000000"/>
                          </a:solidFill>
                          <a:effectLst/>
                          <a:latin typeface="Tahoma" panose="020B0604030504040204" pitchFamily="34" charset="0"/>
                          <a:ea typeface="Tahoma" panose="020B0604030504040204" pitchFamily="34" charset="0"/>
                        </a:rPr>
                        <a:t>1</a:t>
                      </a:r>
                      <a:r>
                        <a:rPr lang="en-US" sz="1800" b="0">
                          <a:solidFill>
                            <a:srgbClr val="000000"/>
                          </a:solidFill>
                          <a:effectLst/>
                          <a:latin typeface="Tahoma" panose="020B0604030504040204" pitchFamily="34" charset="0"/>
                          <a:ea typeface="Tahoma" panose="020B0604030504040204" pitchFamily="34" charset="0"/>
                        </a:rPr>
                        <a:t>.</a:t>
                      </a:r>
                      <a:r>
                        <a:rPr lang="vi-VN" sz="1800" b="0">
                          <a:solidFill>
                            <a:srgbClr val="000000"/>
                          </a:solidFill>
                          <a:effectLst/>
                          <a:latin typeface="Tahoma" panose="020B0604030504040204" pitchFamily="34" charset="0"/>
                          <a:ea typeface="Tahoma" panose="020B0604030504040204" pitchFamily="34" charset="0"/>
                        </a:rPr>
                        <a:t>525</a:t>
                      </a:r>
                      <a:endParaRPr lang="en-US" sz="1800" b="0">
                        <a:solidFill>
                          <a:srgbClr val="000000"/>
                        </a:solidFill>
                        <a:effectLst/>
                        <a:latin typeface="Tahoma" panose="020B0604030504040204" pitchFamily="34" charset="0"/>
                        <a:ea typeface="Tahoma" panose="020B0604030504040204" pitchFamily="34" charset="0"/>
                      </a:endParaRPr>
                    </a:p>
                  </a:txBody>
                  <a:tcPr marL="6350" marR="6350" marT="0" marB="0"/>
                </a:tc>
                <a:tc>
                  <a:txBody>
                    <a:bodyPr/>
                    <a:lstStyle/>
                    <a:p>
                      <a:pPr algn="ctr">
                        <a:lnSpc>
                          <a:spcPct val="115000"/>
                        </a:lnSpc>
                        <a:spcAft>
                          <a:spcPts val="0"/>
                        </a:spcAft>
                      </a:pPr>
                      <a:r>
                        <a:rPr lang="en-US" sz="1800" b="0">
                          <a:solidFill>
                            <a:srgbClr val="000000"/>
                          </a:solidFill>
                          <a:effectLst/>
                          <a:latin typeface="Tahoma" panose="020B0604030504040204" pitchFamily="34" charset="0"/>
                          <a:ea typeface="Tahoma" panose="020B0604030504040204" pitchFamily="34" charset="0"/>
                        </a:rPr>
                        <a:t>Phải lập </a:t>
                      </a:r>
                      <a:r>
                        <a:rPr lang="vi-VN" sz="1800" b="0">
                          <a:solidFill>
                            <a:srgbClr val="000000"/>
                          </a:solidFill>
                          <a:effectLst/>
                          <a:latin typeface="Tahoma" panose="020B0604030504040204" pitchFamily="34" charset="0"/>
                          <a:ea typeface="Tahoma" panose="020B0604030504040204" pitchFamily="34" charset="0"/>
                        </a:rPr>
                        <a:t>báo cáo</a:t>
                      </a:r>
                      <a:r>
                        <a:rPr lang="en-US" sz="1800" b="0">
                          <a:solidFill>
                            <a:srgbClr val="000000"/>
                          </a:solidFill>
                          <a:effectLst/>
                          <a:latin typeface="Tahoma" panose="020B0604030504040204" pitchFamily="34" charset="0"/>
                          <a:ea typeface="Tahoma" panose="020B0604030504040204" pitchFamily="34" charset="0"/>
                        </a:rPr>
                        <a:t> </a:t>
                      </a:r>
                      <a:r>
                        <a:rPr lang="vi-VN" sz="1800" b="0">
                          <a:solidFill>
                            <a:srgbClr val="000000"/>
                          </a:solidFill>
                          <a:effectLst/>
                          <a:latin typeface="Tahoma" panose="020B0604030504040204" pitchFamily="34" charset="0"/>
                          <a:ea typeface="Tahoma" panose="020B0604030504040204" pitchFamily="34" charset="0"/>
                        </a:rPr>
                        <a:t>phân đoạn</a:t>
                      </a:r>
                      <a:endParaRPr lang="en-US" sz="1800" b="0">
                        <a:solidFill>
                          <a:srgbClr val="000000"/>
                        </a:solidFill>
                        <a:effectLst/>
                        <a:latin typeface="Tahoma" panose="020B0604030504040204" pitchFamily="34" charset="0"/>
                        <a:ea typeface="Tahoma" panose="020B0604030504040204" pitchFamily="34" charset="0"/>
                      </a:endParaRPr>
                    </a:p>
                  </a:txBody>
                  <a:tcPr marL="6350" marR="6350" marT="0" marB="0"/>
                </a:tc>
                <a:extLst>
                  <a:ext uri="{0D108BD9-81ED-4DB2-BD59-A6C34878D82A}">
                    <a16:rowId xmlns:a16="http://schemas.microsoft.com/office/drawing/2014/main" val="1105400814"/>
                  </a:ext>
                </a:extLst>
              </a:tr>
              <a:tr h="370840">
                <a:tc>
                  <a:txBody>
                    <a:bodyPr/>
                    <a:lstStyle/>
                    <a:p>
                      <a:pPr algn="just">
                        <a:lnSpc>
                          <a:spcPct val="115000"/>
                        </a:lnSpc>
                        <a:spcAft>
                          <a:spcPts val="0"/>
                        </a:spcAft>
                      </a:pPr>
                      <a:r>
                        <a:rPr lang="vi-VN" sz="1800">
                          <a:solidFill>
                            <a:srgbClr val="000000"/>
                          </a:solidFill>
                          <a:effectLst/>
                          <a:latin typeface="Tahoma" panose="020B0604030504040204" pitchFamily="34" charset="0"/>
                          <a:ea typeface="Tahoma" panose="020B0604030504040204" pitchFamily="34" charset="0"/>
                        </a:rPr>
                        <a:t>Phân đoạn A</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nchor="b"/>
                </a:tc>
                <a:tc>
                  <a:txBody>
                    <a:bodyPr/>
                    <a:lstStyle/>
                    <a:p>
                      <a:pPr algn="ctr">
                        <a:lnSpc>
                          <a:spcPct val="115000"/>
                        </a:lnSpc>
                        <a:spcAft>
                          <a:spcPts val="0"/>
                        </a:spcAft>
                      </a:pPr>
                      <a:r>
                        <a:rPr lang="fr-FR" sz="1800">
                          <a:solidFill>
                            <a:srgbClr val="000000"/>
                          </a:solidFill>
                          <a:effectLst/>
                          <a:latin typeface="Tahoma" panose="020B0604030504040204" pitchFamily="34" charset="0"/>
                          <a:ea typeface="Tahoma" panose="020B0604030504040204" pitchFamily="34" charset="0"/>
                        </a:rPr>
                        <a:t>Y</a:t>
                      </a:r>
                      <a:r>
                        <a:rPr lang="vi-VN" sz="1800">
                          <a:solidFill>
                            <a:srgbClr val="000000"/>
                          </a:solidFill>
                          <a:effectLst/>
                          <a:latin typeface="Tahoma" panose="020B0604030504040204" pitchFamily="34" charset="0"/>
                          <a:ea typeface="Tahoma" panose="020B0604030504040204" pitchFamily="34" charset="0"/>
                        </a:rPr>
                        <a:t> </a:t>
                      </a:r>
                      <a:r>
                        <a:rPr lang="vi-VN" sz="1800" b="0" kern="1200">
                          <a:solidFill>
                            <a:srgbClr val="000000"/>
                          </a:solidFill>
                          <a:effectLst/>
                          <a:highlight>
                            <a:srgbClr val="FFFF00"/>
                          </a:highlight>
                          <a:latin typeface="Tahoma" panose="020B0604030504040204" pitchFamily="34" charset="0"/>
                          <a:ea typeface="Tahoma" panose="020B0604030504040204" pitchFamily="34" charset="0"/>
                          <a:cs typeface="+mn-cs"/>
                        </a:rPr>
                        <a:t>3.040</a:t>
                      </a:r>
                      <a:endParaRPr lang="en-US" sz="1800" b="0" kern="1200">
                        <a:solidFill>
                          <a:srgbClr val="000000"/>
                        </a:solidFill>
                        <a:effectLst/>
                        <a:highlight>
                          <a:srgbClr val="FFFF00"/>
                        </a:highlight>
                        <a:latin typeface="Tahoma" panose="020B0604030504040204" pitchFamily="34" charset="0"/>
                        <a:ea typeface="Tahoma" panose="020B0604030504040204" pitchFamily="34" charset="0"/>
                        <a:cs typeface="+mn-cs"/>
                      </a:endParaRPr>
                    </a:p>
                  </a:txBody>
                  <a:tcPr marL="6350" marR="6350" marT="0" marB="0" anchor="b"/>
                </a:tc>
                <a:tc>
                  <a:txBody>
                    <a:bodyPr/>
                    <a:lstStyle/>
                    <a:p>
                      <a:pPr algn="ctr">
                        <a:lnSpc>
                          <a:spcPct val="115000"/>
                        </a:lnSpc>
                        <a:spcAft>
                          <a:spcPts val="0"/>
                        </a:spcAft>
                      </a:pPr>
                      <a:r>
                        <a:rPr lang="vi-VN" sz="1800">
                          <a:solidFill>
                            <a:srgbClr val="000000"/>
                          </a:solidFill>
                          <a:effectLst/>
                          <a:latin typeface="Tahoma" panose="020B0604030504040204" pitchFamily="34" charset="0"/>
                          <a:ea typeface="Tahoma" panose="020B0604030504040204" pitchFamily="34" charset="0"/>
                        </a:rPr>
                        <a:t>Y </a:t>
                      </a:r>
                      <a:r>
                        <a:rPr lang="vi-VN" sz="1800" b="0" kern="1200">
                          <a:solidFill>
                            <a:srgbClr val="000000"/>
                          </a:solidFill>
                          <a:effectLst/>
                          <a:highlight>
                            <a:srgbClr val="FFFF00"/>
                          </a:highlight>
                          <a:latin typeface="Tahoma" panose="020B0604030504040204" pitchFamily="34" charset="0"/>
                          <a:ea typeface="Tahoma" panose="020B0604030504040204" pitchFamily="34" charset="0"/>
                          <a:cs typeface="+mn-cs"/>
                        </a:rPr>
                        <a:t>720</a:t>
                      </a:r>
                      <a:endParaRPr lang="en-US" sz="1800" b="0" kern="1200">
                        <a:solidFill>
                          <a:srgbClr val="000000"/>
                        </a:solidFill>
                        <a:effectLst/>
                        <a:highlight>
                          <a:srgbClr val="FFFF00"/>
                        </a:highlight>
                        <a:latin typeface="Tahoma" panose="020B0604030504040204" pitchFamily="34" charset="0"/>
                        <a:ea typeface="Tahoma" panose="020B0604030504040204" pitchFamily="34" charset="0"/>
                        <a:cs typeface="+mn-cs"/>
                      </a:endParaRPr>
                    </a:p>
                  </a:txBody>
                  <a:tcPr marL="6350" marR="6350" marT="0" marB="0" anchor="b"/>
                </a:tc>
                <a:tc>
                  <a:txBody>
                    <a:bodyPr/>
                    <a:lstStyle/>
                    <a:p>
                      <a:pPr marR="175895" algn="r">
                        <a:lnSpc>
                          <a:spcPct val="115000"/>
                        </a:lnSpc>
                        <a:spcAft>
                          <a:spcPts val="0"/>
                        </a:spcAft>
                      </a:pPr>
                      <a:r>
                        <a:rPr lang="vi-VN" sz="1800" b="0">
                          <a:solidFill>
                            <a:srgbClr val="000000"/>
                          </a:solidFill>
                          <a:effectLst/>
                          <a:latin typeface="Tahoma" panose="020B0604030504040204" pitchFamily="34" charset="0"/>
                          <a:ea typeface="Tahoma" panose="020B0604030504040204" pitchFamily="34" charset="0"/>
                        </a:rPr>
                        <a:t> Y </a:t>
                      </a:r>
                      <a:r>
                        <a:rPr lang="vi-VN" sz="1800" b="0">
                          <a:solidFill>
                            <a:srgbClr val="000000"/>
                          </a:solidFill>
                          <a:effectLst/>
                          <a:highlight>
                            <a:srgbClr val="FFFF00"/>
                          </a:highlight>
                          <a:latin typeface="Tahoma" panose="020B0604030504040204" pitchFamily="34" charset="0"/>
                          <a:ea typeface="Tahoma" panose="020B0604030504040204" pitchFamily="34" charset="0"/>
                        </a:rPr>
                        <a:t>3.170</a:t>
                      </a:r>
                      <a:endParaRPr lang="en-US" sz="1800" b="0">
                        <a:solidFill>
                          <a:srgbClr val="000000"/>
                        </a:solidFill>
                        <a:effectLst/>
                        <a:highlight>
                          <a:srgbClr val="FFFF00"/>
                        </a:highlight>
                        <a:latin typeface="Tahoma" panose="020B0604030504040204" pitchFamily="34" charset="0"/>
                        <a:ea typeface="Tahoma" panose="020B0604030504040204" pitchFamily="34" charset="0"/>
                      </a:endParaRPr>
                    </a:p>
                  </a:txBody>
                  <a:tcPr marL="6350" marR="6350" marT="0" marB="0" anchor="ctr"/>
                </a:tc>
                <a:tc>
                  <a:txBody>
                    <a:bodyPr/>
                    <a:lstStyle/>
                    <a:p>
                      <a:pPr algn="ctr">
                        <a:lnSpc>
                          <a:spcPct val="115000"/>
                        </a:lnSpc>
                        <a:spcAft>
                          <a:spcPts val="0"/>
                        </a:spcAft>
                      </a:pPr>
                      <a:r>
                        <a:rPr lang="vi-VN" sz="1800">
                          <a:solidFill>
                            <a:srgbClr val="000000"/>
                          </a:solidFill>
                          <a:effectLst/>
                          <a:latin typeface="Tahoma" panose="020B0604030504040204" pitchFamily="34" charset="0"/>
                          <a:ea typeface="Tahoma" panose="020B0604030504040204" pitchFamily="34" charset="0"/>
                        </a:rPr>
                        <a:t>Y</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nchor="b"/>
                </a:tc>
                <a:extLst>
                  <a:ext uri="{0D108BD9-81ED-4DB2-BD59-A6C34878D82A}">
                    <a16:rowId xmlns:a16="http://schemas.microsoft.com/office/drawing/2014/main" val="139743732"/>
                  </a:ext>
                </a:extLst>
              </a:tr>
              <a:tr h="370840">
                <a:tc>
                  <a:txBody>
                    <a:bodyPr/>
                    <a:lstStyle/>
                    <a:p>
                      <a:pPr algn="just">
                        <a:lnSpc>
                          <a:spcPct val="115000"/>
                        </a:lnSpc>
                        <a:spcAft>
                          <a:spcPts val="0"/>
                        </a:spcAft>
                      </a:pPr>
                      <a:r>
                        <a:rPr lang="vi-VN" sz="1800">
                          <a:solidFill>
                            <a:srgbClr val="000000"/>
                          </a:solidFill>
                          <a:effectLst/>
                          <a:latin typeface="Tahoma" panose="020B0604030504040204" pitchFamily="34" charset="0"/>
                          <a:ea typeface="Tahoma" panose="020B0604030504040204" pitchFamily="34" charset="0"/>
                        </a:rPr>
                        <a:t>Phân đoạn B</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tc>
                <a:tc>
                  <a:txBody>
                    <a:bodyPr/>
                    <a:lstStyle/>
                    <a:p>
                      <a:pPr algn="ctr">
                        <a:lnSpc>
                          <a:spcPct val="115000"/>
                        </a:lnSpc>
                        <a:spcAft>
                          <a:spcPts val="0"/>
                        </a:spcAft>
                      </a:pPr>
                      <a:r>
                        <a:rPr lang="vi-VN" sz="1800">
                          <a:solidFill>
                            <a:srgbClr val="000000"/>
                          </a:solidFill>
                          <a:effectLst/>
                          <a:latin typeface="Tahoma" panose="020B0604030504040204" pitchFamily="34" charset="0"/>
                          <a:ea typeface="Tahoma" panose="020B0604030504040204" pitchFamily="34" charset="0"/>
                        </a:rPr>
                        <a:t>N 1.460</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tc>
                <a:tc>
                  <a:txBody>
                    <a:bodyPr/>
                    <a:lstStyle/>
                    <a:p>
                      <a:pPr algn="ctr">
                        <a:lnSpc>
                          <a:spcPct val="115000"/>
                        </a:lnSpc>
                        <a:spcAft>
                          <a:spcPts val="0"/>
                        </a:spcAft>
                      </a:pPr>
                      <a:r>
                        <a:rPr lang="vi-VN" sz="1800">
                          <a:solidFill>
                            <a:srgbClr val="000000"/>
                          </a:solidFill>
                          <a:effectLst/>
                          <a:latin typeface="Tahoma" panose="020B0604030504040204" pitchFamily="34" charset="0"/>
                          <a:ea typeface="Tahoma" panose="020B0604030504040204" pitchFamily="34" charset="0"/>
                        </a:rPr>
                        <a:t>Y </a:t>
                      </a:r>
                      <a:r>
                        <a:rPr lang="vi-VN" sz="1800" b="0" kern="1200">
                          <a:solidFill>
                            <a:srgbClr val="000000"/>
                          </a:solidFill>
                          <a:effectLst/>
                          <a:highlight>
                            <a:srgbClr val="FFFF00"/>
                          </a:highlight>
                          <a:latin typeface="Tahoma" panose="020B0604030504040204" pitchFamily="34" charset="0"/>
                          <a:ea typeface="Tahoma" panose="020B0604030504040204" pitchFamily="34" charset="0"/>
                          <a:cs typeface="+mn-cs"/>
                        </a:rPr>
                        <a:t>(160)</a:t>
                      </a:r>
                      <a:endParaRPr lang="en-US" sz="1800" b="0" kern="1200">
                        <a:solidFill>
                          <a:srgbClr val="000000"/>
                        </a:solidFill>
                        <a:effectLst/>
                        <a:highlight>
                          <a:srgbClr val="FFFF00"/>
                        </a:highlight>
                        <a:latin typeface="Tahoma" panose="020B0604030504040204" pitchFamily="34" charset="0"/>
                        <a:ea typeface="Tahoma" panose="020B0604030504040204" pitchFamily="34" charset="0"/>
                        <a:cs typeface="+mn-cs"/>
                      </a:endParaRPr>
                    </a:p>
                  </a:txBody>
                  <a:tcPr marL="6350" marR="6350" marT="0" marB="0"/>
                </a:tc>
                <a:tc>
                  <a:txBody>
                    <a:bodyPr/>
                    <a:lstStyle/>
                    <a:p>
                      <a:pPr marR="175895" algn="r">
                        <a:lnSpc>
                          <a:spcPct val="115000"/>
                        </a:lnSpc>
                        <a:spcAft>
                          <a:spcPts val="0"/>
                        </a:spcAft>
                      </a:pPr>
                      <a:r>
                        <a:rPr lang="vi-VN" sz="1800" b="0">
                          <a:solidFill>
                            <a:srgbClr val="000000"/>
                          </a:solidFill>
                          <a:effectLst/>
                          <a:latin typeface="Tahoma" panose="020B0604030504040204" pitchFamily="34" charset="0"/>
                          <a:ea typeface="Tahoma" panose="020B0604030504040204" pitchFamily="34" charset="0"/>
                        </a:rPr>
                        <a:t>Y </a:t>
                      </a:r>
                      <a:r>
                        <a:rPr lang="vi-VN" sz="1800" b="0" kern="1200">
                          <a:solidFill>
                            <a:srgbClr val="000000"/>
                          </a:solidFill>
                          <a:effectLst/>
                          <a:highlight>
                            <a:srgbClr val="FFFF00"/>
                          </a:highlight>
                          <a:latin typeface="Tahoma" panose="020B0604030504040204" pitchFamily="34" charset="0"/>
                          <a:ea typeface="Tahoma" panose="020B0604030504040204" pitchFamily="34" charset="0"/>
                          <a:cs typeface="+mn-cs"/>
                        </a:rPr>
                        <a:t>1.590</a:t>
                      </a:r>
                      <a:endParaRPr lang="en-US" sz="1800" b="0" kern="1200">
                        <a:solidFill>
                          <a:srgbClr val="000000"/>
                        </a:solidFill>
                        <a:effectLst/>
                        <a:highlight>
                          <a:srgbClr val="FFFF00"/>
                        </a:highlight>
                        <a:latin typeface="Tahoma" panose="020B0604030504040204" pitchFamily="34" charset="0"/>
                        <a:ea typeface="Tahoma" panose="020B0604030504040204" pitchFamily="34" charset="0"/>
                        <a:cs typeface="+mn-cs"/>
                      </a:endParaRPr>
                    </a:p>
                  </a:txBody>
                  <a:tcPr marL="6350" marR="6350" marT="0" marB="0" anchor="ctr"/>
                </a:tc>
                <a:tc>
                  <a:txBody>
                    <a:bodyPr/>
                    <a:lstStyle/>
                    <a:p>
                      <a:pPr algn="ctr">
                        <a:lnSpc>
                          <a:spcPct val="115000"/>
                        </a:lnSpc>
                        <a:spcAft>
                          <a:spcPts val="0"/>
                        </a:spcAft>
                      </a:pPr>
                      <a:r>
                        <a:rPr lang="vi-VN" sz="1800">
                          <a:solidFill>
                            <a:srgbClr val="000000"/>
                          </a:solidFill>
                          <a:effectLst/>
                          <a:latin typeface="Tahoma" panose="020B0604030504040204" pitchFamily="34" charset="0"/>
                          <a:ea typeface="Tahoma" panose="020B0604030504040204" pitchFamily="34" charset="0"/>
                        </a:rPr>
                        <a:t>Y</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tc>
                <a:extLst>
                  <a:ext uri="{0D108BD9-81ED-4DB2-BD59-A6C34878D82A}">
                    <a16:rowId xmlns:a16="http://schemas.microsoft.com/office/drawing/2014/main" val="4091579093"/>
                  </a:ext>
                </a:extLst>
              </a:tr>
              <a:tr h="370840">
                <a:tc>
                  <a:txBody>
                    <a:bodyPr/>
                    <a:lstStyle/>
                    <a:p>
                      <a:pPr algn="just">
                        <a:lnSpc>
                          <a:spcPct val="115000"/>
                        </a:lnSpc>
                        <a:spcAft>
                          <a:spcPts val="0"/>
                        </a:spcAft>
                      </a:pPr>
                      <a:r>
                        <a:rPr lang="vi-VN" sz="1800" b="1">
                          <a:solidFill>
                            <a:srgbClr val="FF0000"/>
                          </a:solidFill>
                          <a:effectLst/>
                          <a:latin typeface="Tahoma" panose="020B0604030504040204" pitchFamily="34" charset="0"/>
                          <a:ea typeface="Tahoma" panose="020B0604030504040204" pitchFamily="34" charset="0"/>
                        </a:rPr>
                        <a:t>Phân đoạn C</a:t>
                      </a:r>
                      <a:endParaRPr lang="en-US" sz="1800" b="1">
                        <a:solidFill>
                          <a:srgbClr val="FF0000"/>
                        </a:solidFill>
                        <a:effectLst/>
                        <a:latin typeface="Tahoma" panose="020B0604030504040204" pitchFamily="34" charset="0"/>
                        <a:ea typeface="Tahoma" panose="020B0604030504040204" pitchFamily="34" charset="0"/>
                      </a:endParaRPr>
                    </a:p>
                  </a:txBody>
                  <a:tcPr marL="6350" marR="6350" marT="0" marB="0"/>
                </a:tc>
                <a:tc>
                  <a:txBody>
                    <a:bodyPr/>
                    <a:lstStyle/>
                    <a:p>
                      <a:pPr algn="ctr">
                        <a:lnSpc>
                          <a:spcPct val="115000"/>
                        </a:lnSpc>
                        <a:spcAft>
                          <a:spcPts val="0"/>
                        </a:spcAft>
                      </a:pPr>
                      <a:r>
                        <a:rPr lang="vi-VN" sz="1800" b="1">
                          <a:solidFill>
                            <a:srgbClr val="FF0000"/>
                          </a:solidFill>
                          <a:effectLst/>
                          <a:latin typeface="Tahoma" panose="020B0604030504040204" pitchFamily="34" charset="0"/>
                          <a:ea typeface="Tahoma" panose="020B0604030504040204" pitchFamily="34" charset="0"/>
                        </a:rPr>
                        <a:t>N 1.580</a:t>
                      </a:r>
                      <a:endParaRPr lang="en-US" sz="1800" b="1">
                        <a:solidFill>
                          <a:srgbClr val="FF0000"/>
                        </a:solidFill>
                        <a:effectLst/>
                        <a:latin typeface="Tahoma" panose="020B0604030504040204" pitchFamily="34" charset="0"/>
                        <a:ea typeface="Tahoma" panose="020B0604030504040204" pitchFamily="34" charset="0"/>
                      </a:endParaRPr>
                    </a:p>
                  </a:txBody>
                  <a:tcPr marL="6350" marR="6350" marT="0" marB="0"/>
                </a:tc>
                <a:tc>
                  <a:txBody>
                    <a:bodyPr/>
                    <a:lstStyle/>
                    <a:p>
                      <a:pPr algn="ctr">
                        <a:lnSpc>
                          <a:spcPct val="115000"/>
                        </a:lnSpc>
                        <a:spcAft>
                          <a:spcPts val="0"/>
                        </a:spcAft>
                      </a:pPr>
                      <a:r>
                        <a:rPr lang="vi-VN" sz="1800" b="1">
                          <a:solidFill>
                            <a:srgbClr val="FF0000"/>
                          </a:solidFill>
                          <a:effectLst/>
                          <a:latin typeface="Tahoma" panose="020B0604030504040204" pitchFamily="34" charset="0"/>
                          <a:ea typeface="Tahoma" panose="020B0604030504040204" pitchFamily="34" charset="0"/>
                        </a:rPr>
                        <a:t>N (60)</a:t>
                      </a:r>
                      <a:endParaRPr lang="en-US" sz="1800" b="1">
                        <a:solidFill>
                          <a:srgbClr val="FF0000"/>
                        </a:solidFill>
                        <a:effectLst/>
                        <a:latin typeface="Tahoma" panose="020B0604030504040204" pitchFamily="34" charset="0"/>
                        <a:ea typeface="Tahoma" panose="020B0604030504040204" pitchFamily="34" charset="0"/>
                      </a:endParaRPr>
                    </a:p>
                  </a:txBody>
                  <a:tcPr marL="6350" marR="6350" marT="0" marB="0"/>
                </a:tc>
                <a:tc>
                  <a:txBody>
                    <a:bodyPr/>
                    <a:lstStyle/>
                    <a:p>
                      <a:pPr marR="175895" algn="r">
                        <a:lnSpc>
                          <a:spcPct val="115000"/>
                        </a:lnSpc>
                        <a:spcAft>
                          <a:spcPts val="0"/>
                        </a:spcAft>
                      </a:pPr>
                      <a:r>
                        <a:rPr lang="vi-VN" sz="1800" b="1" kern="1200">
                          <a:solidFill>
                            <a:srgbClr val="FF0000"/>
                          </a:solidFill>
                          <a:effectLst/>
                          <a:latin typeface="Tahoma" panose="020B0604030504040204" pitchFamily="34" charset="0"/>
                          <a:ea typeface="Tahoma" panose="020B0604030504040204" pitchFamily="34" charset="0"/>
                          <a:cs typeface="+mn-cs"/>
                        </a:rPr>
                        <a:t>N</a:t>
                      </a:r>
                      <a:r>
                        <a:rPr lang="vi-VN" sz="1800" b="0">
                          <a:solidFill>
                            <a:srgbClr val="000000"/>
                          </a:solidFill>
                          <a:effectLst/>
                          <a:latin typeface="Tahoma" panose="020B0604030504040204" pitchFamily="34" charset="0"/>
                          <a:ea typeface="Tahoma" panose="020B0604030504040204" pitchFamily="34" charset="0"/>
                        </a:rPr>
                        <a:t> 1.480</a:t>
                      </a:r>
                      <a:endParaRPr lang="en-US" sz="1800" b="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algn="ctr">
                        <a:lnSpc>
                          <a:spcPct val="115000"/>
                        </a:lnSpc>
                        <a:spcAft>
                          <a:spcPts val="0"/>
                        </a:spcAft>
                      </a:pPr>
                      <a:r>
                        <a:rPr lang="vi-VN" sz="1800" b="1">
                          <a:solidFill>
                            <a:srgbClr val="FF0000"/>
                          </a:solidFill>
                          <a:effectLst/>
                          <a:latin typeface="Tahoma" panose="020B0604030504040204" pitchFamily="34" charset="0"/>
                          <a:ea typeface="Tahoma" panose="020B0604030504040204" pitchFamily="34" charset="0"/>
                        </a:rPr>
                        <a:t>N</a:t>
                      </a:r>
                      <a:endParaRPr lang="en-US" sz="1800" b="1">
                        <a:solidFill>
                          <a:srgbClr val="FF0000"/>
                        </a:solidFill>
                        <a:effectLst/>
                        <a:latin typeface="Tahoma" panose="020B0604030504040204" pitchFamily="34" charset="0"/>
                        <a:ea typeface="Tahoma" panose="020B0604030504040204" pitchFamily="34" charset="0"/>
                      </a:endParaRPr>
                    </a:p>
                  </a:txBody>
                  <a:tcPr marL="6350" marR="6350" marT="0" marB="0"/>
                </a:tc>
                <a:extLst>
                  <a:ext uri="{0D108BD9-81ED-4DB2-BD59-A6C34878D82A}">
                    <a16:rowId xmlns:a16="http://schemas.microsoft.com/office/drawing/2014/main" val="3900658016"/>
                  </a:ext>
                </a:extLst>
              </a:tr>
              <a:tr h="370840">
                <a:tc>
                  <a:txBody>
                    <a:bodyPr/>
                    <a:lstStyle/>
                    <a:p>
                      <a:pPr algn="just">
                        <a:lnSpc>
                          <a:spcPct val="115000"/>
                        </a:lnSpc>
                        <a:spcAft>
                          <a:spcPts val="0"/>
                        </a:spcAft>
                      </a:pPr>
                      <a:r>
                        <a:rPr lang="vi-VN" sz="1800">
                          <a:solidFill>
                            <a:srgbClr val="000000"/>
                          </a:solidFill>
                          <a:effectLst/>
                          <a:latin typeface="Tahoma" panose="020B0604030504040204" pitchFamily="34" charset="0"/>
                          <a:ea typeface="Tahoma" panose="020B0604030504040204" pitchFamily="34" charset="0"/>
                        </a:rPr>
                        <a:t>Phân đoạn D</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tc>
                <a:tc>
                  <a:txBody>
                    <a:bodyPr/>
                    <a:lstStyle/>
                    <a:p>
                      <a:pPr algn="ctr">
                        <a:lnSpc>
                          <a:spcPct val="115000"/>
                        </a:lnSpc>
                        <a:spcAft>
                          <a:spcPts val="0"/>
                        </a:spcAft>
                      </a:pPr>
                      <a:r>
                        <a:rPr lang="fr-FR" sz="1800">
                          <a:solidFill>
                            <a:srgbClr val="000000"/>
                          </a:solidFill>
                          <a:effectLst/>
                          <a:latin typeface="Tahoma" panose="020B0604030504040204" pitchFamily="34" charset="0"/>
                          <a:ea typeface="Tahoma" panose="020B0604030504040204" pitchFamily="34" charset="0"/>
                        </a:rPr>
                        <a:t>Y</a:t>
                      </a:r>
                      <a:r>
                        <a:rPr lang="vi-VN" sz="1800">
                          <a:solidFill>
                            <a:srgbClr val="000000"/>
                          </a:solidFill>
                          <a:effectLst/>
                          <a:latin typeface="Tahoma" panose="020B0604030504040204" pitchFamily="34" charset="0"/>
                          <a:ea typeface="Tahoma" panose="020B0604030504040204" pitchFamily="34" charset="0"/>
                        </a:rPr>
                        <a:t> </a:t>
                      </a:r>
                      <a:r>
                        <a:rPr lang="vi-VN" sz="1800" b="0" kern="1200">
                          <a:solidFill>
                            <a:srgbClr val="000000"/>
                          </a:solidFill>
                          <a:effectLst/>
                          <a:highlight>
                            <a:srgbClr val="FFFF00"/>
                          </a:highlight>
                          <a:latin typeface="Tahoma" panose="020B0604030504040204" pitchFamily="34" charset="0"/>
                          <a:ea typeface="Tahoma" panose="020B0604030504040204" pitchFamily="34" charset="0"/>
                          <a:cs typeface="+mn-cs"/>
                        </a:rPr>
                        <a:t>1.720</a:t>
                      </a:r>
                      <a:endParaRPr lang="en-US" sz="1800" b="0" kern="1200">
                        <a:solidFill>
                          <a:srgbClr val="000000"/>
                        </a:solidFill>
                        <a:effectLst/>
                        <a:highlight>
                          <a:srgbClr val="FFFF00"/>
                        </a:highlight>
                        <a:latin typeface="Tahoma" panose="020B0604030504040204" pitchFamily="34" charset="0"/>
                        <a:ea typeface="Tahoma" panose="020B0604030504040204" pitchFamily="34" charset="0"/>
                        <a:cs typeface="+mn-cs"/>
                      </a:endParaRPr>
                    </a:p>
                  </a:txBody>
                  <a:tcPr marL="6350" marR="6350" marT="0" marB="0"/>
                </a:tc>
                <a:tc>
                  <a:txBody>
                    <a:bodyPr/>
                    <a:lstStyle/>
                    <a:p>
                      <a:pPr algn="ctr">
                        <a:lnSpc>
                          <a:spcPct val="115000"/>
                        </a:lnSpc>
                        <a:spcAft>
                          <a:spcPts val="0"/>
                        </a:spcAft>
                      </a:pPr>
                      <a:r>
                        <a:rPr lang="vi-VN" sz="1800">
                          <a:solidFill>
                            <a:srgbClr val="000000"/>
                          </a:solidFill>
                          <a:effectLst/>
                          <a:latin typeface="Tahoma" panose="020B0604030504040204" pitchFamily="34" charset="0"/>
                          <a:ea typeface="Tahoma" panose="020B0604030504040204" pitchFamily="34" charset="0"/>
                        </a:rPr>
                        <a:t>N 120</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tc>
                <a:tc>
                  <a:txBody>
                    <a:bodyPr/>
                    <a:lstStyle/>
                    <a:p>
                      <a:pPr marR="175895" algn="r">
                        <a:lnSpc>
                          <a:spcPct val="115000"/>
                        </a:lnSpc>
                        <a:spcAft>
                          <a:spcPts val="0"/>
                        </a:spcAft>
                      </a:pPr>
                      <a:r>
                        <a:rPr lang="vi-VN" sz="1800" b="0">
                          <a:solidFill>
                            <a:srgbClr val="000000"/>
                          </a:solidFill>
                          <a:effectLst/>
                          <a:latin typeface="Tahoma" panose="020B0604030504040204" pitchFamily="34" charset="0"/>
                          <a:ea typeface="Tahoma" panose="020B0604030504040204" pitchFamily="34" charset="0"/>
                        </a:rPr>
                        <a:t>Y </a:t>
                      </a:r>
                      <a:r>
                        <a:rPr lang="vi-VN" sz="1800" b="0" kern="1200">
                          <a:solidFill>
                            <a:srgbClr val="000000"/>
                          </a:solidFill>
                          <a:effectLst/>
                          <a:highlight>
                            <a:srgbClr val="FFFF00"/>
                          </a:highlight>
                          <a:latin typeface="Tahoma" panose="020B0604030504040204" pitchFamily="34" charset="0"/>
                          <a:ea typeface="Tahoma" panose="020B0604030504040204" pitchFamily="34" charset="0"/>
                          <a:cs typeface="+mn-cs"/>
                        </a:rPr>
                        <a:t>2.150</a:t>
                      </a:r>
                      <a:endParaRPr lang="en-US" sz="1800" b="0" kern="1200">
                        <a:solidFill>
                          <a:srgbClr val="000000"/>
                        </a:solidFill>
                        <a:effectLst/>
                        <a:highlight>
                          <a:srgbClr val="FFFF00"/>
                        </a:highlight>
                        <a:latin typeface="Tahoma" panose="020B0604030504040204" pitchFamily="34" charset="0"/>
                        <a:ea typeface="Tahoma" panose="020B0604030504040204" pitchFamily="34" charset="0"/>
                        <a:cs typeface="+mn-cs"/>
                      </a:endParaRPr>
                    </a:p>
                  </a:txBody>
                  <a:tcPr marL="6350" marR="6350" marT="0" marB="0" anchor="ctr"/>
                </a:tc>
                <a:tc>
                  <a:txBody>
                    <a:bodyPr/>
                    <a:lstStyle/>
                    <a:p>
                      <a:pPr algn="ctr">
                        <a:lnSpc>
                          <a:spcPct val="115000"/>
                        </a:lnSpc>
                        <a:spcAft>
                          <a:spcPts val="0"/>
                        </a:spcAft>
                      </a:pPr>
                      <a:r>
                        <a:rPr lang="vi-VN" sz="1800">
                          <a:solidFill>
                            <a:srgbClr val="000000"/>
                          </a:solidFill>
                          <a:effectLst/>
                          <a:latin typeface="Tahoma" panose="020B0604030504040204" pitchFamily="34" charset="0"/>
                          <a:ea typeface="Tahoma" panose="020B0604030504040204" pitchFamily="34" charset="0"/>
                        </a:rPr>
                        <a:t>Y</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tc>
                <a:extLst>
                  <a:ext uri="{0D108BD9-81ED-4DB2-BD59-A6C34878D82A}">
                    <a16:rowId xmlns:a16="http://schemas.microsoft.com/office/drawing/2014/main" val="3721171898"/>
                  </a:ext>
                </a:extLst>
              </a:tr>
              <a:tr h="370840">
                <a:tc>
                  <a:txBody>
                    <a:bodyPr/>
                    <a:lstStyle/>
                    <a:p>
                      <a:pPr algn="just">
                        <a:lnSpc>
                          <a:spcPct val="115000"/>
                        </a:lnSpc>
                        <a:spcAft>
                          <a:spcPts val="0"/>
                        </a:spcAft>
                      </a:pPr>
                      <a:r>
                        <a:rPr lang="vi-VN" sz="1800">
                          <a:solidFill>
                            <a:srgbClr val="000000"/>
                          </a:solidFill>
                          <a:effectLst/>
                          <a:latin typeface="Tahoma" panose="020B0604030504040204" pitchFamily="34" charset="0"/>
                          <a:ea typeface="Tahoma" panose="020B0604030504040204" pitchFamily="34" charset="0"/>
                        </a:rPr>
                        <a:t>Phân đoạn E</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tc>
                <a:tc>
                  <a:txBody>
                    <a:bodyPr/>
                    <a:lstStyle/>
                    <a:p>
                      <a:pPr algn="ctr">
                        <a:lnSpc>
                          <a:spcPct val="115000"/>
                        </a:lnSpc>
                        <a:spcAft>
                          <a:spcPts val="0"/>
                        </a:spcAft>
                      </a:pPr>
                      <a:r>
                        <a:rPr lang="vi-VN" sz="1800">
                          <a:solidFill>
                            <a:srgbClr val="000000"/>
                          </a:solidFill>
                          <a:effectLst/>
                          <a:latin typeface="Tahoma" panose="020B0604030504040204" pitchFamily="34" charset="0"/>
                          <a:ea typeface="Tahoma" panose="020B0604030504040204" pitchFamily="34" charset="0"/>
                        </a:rPr>
                        <a:t>N 760</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tc>
                <a:tc>
                  <a:txBody>
                    <a:bodyPr/>
                    <a:lstStyle/>
                    <a:p>
                      <a:pPr algn="ctr">
                        <a:lnSpc>
                          <a:spcPct val="115000"/>
                        </a:lnSpc>
                        <a:spcAft>
                          <a:spcPts val="0"/>
                        </a:spcAft>
                      </a:pPr>
                      <a:r>
                        <a:rPr lang="vi-VN" sz="1800">
                          <a:solidFill>
                            <a:srgbClr val="000000"/>
                          </a:solidFill>
                          <a:effectLst/>
                          <a:latin typeface="Tahoma" panose="020B0604030504040204" pitchFamily="34" charset="0"/>
                          <a:ea typeface="Tahoma" panose="020B0604030504040204" pitchFamily="34" charset="0"/>
                        </a:rPr>
                        <a:t>N 150</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tc>
                <a:tc>
                  <a:txBody>
                    <a:bodyPr/>
                    <a:lstStyle/>
                    <a:p>
                      <a:pPr marR="175895" algn="r">
                        <a:lnSpc>
                          <a:spcPct val="115000"/>
                        </a:lnSpc>
                        <a:spcAft>
                          <a:spcPts val="0"/>
                        </a:spcAft>
                      </a:pPr>
                      <a:r>
                        <a:rPr lang="vi-VN" sz="1800" b="0">
                          <a:solidFill>
                            <a:srgbClr val="000000"/>
                          </a:solidFill>
                          <a:effectLst/>
                          <a:latin typeface="Tahoma" panose="020B0604030504040204" pitchFamily="34" charset="0"/>
                          <a:ea typeface="Tahoma" panose="020B0604030504040204" pitchFamily="34" charset="0"/>
                        </a:rPr>
                        <a:t>Y </a:t>
                      </a:r>
                      <a:r>
                        <a:rPr lang="vi-VN" sz="1800" b="0" kern="1200">
                          <a:solidFill>
                            <a:srgbClr val="000000"/>
                          </a:solidFill>
                          <a:effectLst/>
                          <a:highlight>
                            <a:srgbClr val="FFFF00"/>
                          </a:highlight>
                          <a:latin typeface="Tahoma" panose="020B0604030504040204" pitchFamily="34" charset="0"/>
                          <a:ea typeface="Tahoma" panose="020B0604030504040204" pitchFamily="34" charset="0"/>
                          <a:cs typeface="+mn-cs"/>
                        </a:rPr>
                        <a:t>1.620</a:t>
                      </a:r>
                      <a:endParaRPr lang="en-US" sz="1800" b="0" kern="1200">
                        <a:solidFill>
                          <a:srgbClr val="000000"/>
                        </a:solidFill>
                        <a:effectLst/>
                        <a:highlight>
                          <a:srgbClr val="FFFF00"/>
                        </a:highlight>
                        <a:latin typeface="Tahoma" panose="020B0604030504040204" pitchFamily="34" charset="0"/>
                        <a:ea typeface="Tahoma" panose="020B0604030504040204" pitchFamily="34" charset="0"/>
                        <a:cs typeface="+mn-cs"/>
                      </a:endParaRPr>
                    </a:p>
                  </a:txBody>
                  <a:tcPr marL="6350" marR="6350" marT="0" marB="0" anchor="ctr"/>
                </a:tc>
                <a:tc>
                  <a:txBody>
                    <a:bodyPr/>
                    <a:lstStyle/>
                    <a:p>
                      <a:pPr algn="ctr">
                        <a:lnSpc>
                          <a:spcPct val="115000"/>
                        </a:lnSpc>
                        <a:spcAft>
                          <a:spcPts val="0"/>
                        </a:spcAft>
                      </a:pPr>
                      <a:r>
                        <a:rPr lang="vi-VN" sz="1800">
                          <a:solidFill>
                            <a:srgbClr val="000000"/>
                          </a:solidFill>
                          <a:effectLst/>
                          <a:latin typeface="Tahoma" panose="020B0604030504040204" pitchFamily="34" charset="0"/>
                          <a:ea typeface="Tahoma" panose="020B0604030504040204" pitchFamily="34" charset="0"/>
                        </a:rPr>
                        <a:t>Y</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tc>
                <a:extLst>
                  <a:ext uri="{0D108BD9-81ED-4DB2-BD59-A6C34878D82A}">
                    <a16:rowId xmlns:a16="http://schemas.microsoft.com/office/drawing/2014/main" val="4017295224"/>
                  </a:ext>
                </a:extLst>
              </a:tr>
              <a:tr h="370840">
                <a:tc>
                  <a:txBody>
                    <a:bodyPr/>
                    <a:lstStyle/>
                    <a:p>
                      <a:pPr algn="just">
                        <a:lnSpc>
                          <a:spcPct val="115000"/>
                        </a:lnSpc>
                        <a:spcAft>
                          <a:spcPts val="0"/>
                        </a:spcAft>
                      </a:pPr>
                      <a:r>
                        <a:rPr lang="vi-VN" sz="1800">
                          <a:solidFill>
                            <a:srgbClr val="000000"/>
                          </a:solidFill>
                          <a:effectLst/>
                          <a:latin typeface="Tahoma" panose="020B0604030504040204" pitchFamily="34" charset="0"/>
                          <a:ea typeface="Tahoma" panose="020B0604030504040204" pitchFamily="34" charset="0"/>
                        </a:rPr>
                        <a:t>Phân đoạn </a:t>
                      </a:r>
                      <a:r>
                        <a:rPr lang="fr-FR" sz="1800">
                          <a:solidFill>
                            <a:srgbClr val="000000"/>
                          </a:solidFill>
                          <a:effectLst/>
                          <a:latin typeface="Tahoma" panose="020B0604030504040204" pitchFamily="34" charset="0"/>
                          <a:ea typeface="Tahoma" panose="020B0604030504040204" pitchFamily="34" charset="0"/>
                        </a:rPr>
                        <a:t>F</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tc>
                <a:tc>
                  <a:txBody>
                    <a:bodyPr/>
                    <a:lstStyle/>
                    <a:p>
                      <a:pPr algn="ctr">
                        <a:lnSpc>
                          <a:spcPct val="115000"/>
                        </a:lnSpc>
                        <a:spcAft>
                          <a:spcPts val="0"/>
                        </a:spcAft>
                      </a:pPr>
                      <a:r>
                        <a:rPr lang="vi-VN" sz="1800">
                          <a:solidFill>
                            <a:srgbClr val="000000"/>
                          </a:solidFill>
                          <a:effectLst/>
                          <a:latin typeface="Tahoma" panose="020B0604030504040204" pitchFamily="34" charset="0"/>
                          <a:ea typeface="Tahoma" panose="020B0604030504040204" pitchFamily="34" charset="0"/>
                        </a:rPr>
                        <a:t>Y </a:t>
                      </a:r>
                      <a:r>
                        <a:rPr lang="vi-VN" sz="1800" b="0" kern="1200">
                          <a:solidFill>
                            <a:srgbClr val="000000"/>
                          </a:solidFill>
                          <a:effectLst/>
                          <a:highlight>
                            <a:srgbClr val="FFFF00"/>
                          </a:highlight>
                          <a:latin typeface="Tahoma" panose="020B0604030504040204" pitchFamily="34" charset="0"/>
                          <a:ea typeface="Tahoma" panose="020B0604030504040204" pitchFamily="34" charset="0"/>
                          <a:cs typeface="+mn-cs"/>
                        </a:rPr>
                        <a:t>2.360</a:t>
                      </a:r>
                      <a:endParaRPr lang="en-US" sz="1800" b="0" kern="1200">
                        <a:solidFill>
                          <a:srgbClr val="000000"/>
                        </a:solidFill>
                        <a:effectLst/>
                        <a:highlight>
                          <a:srgbClr val="FFFF00"/>
                        </a:highlight>
                        <a:latin typeface="Tahoma" panose="020B0604030504040204" pitchFamily="34" charset="0"/>
                        <a:ea typeface="Tahoma" panose="020B0604030504040204" pitchFamily="34" charset="0"/>
                        <a:cs typeface="+mn-cs"/>
                      </a:endParaRPr>
                    </a:p>
                  </a:txBody>
                  <a:tcPr marL="6350" marR="6350" marT="0" marB="0"/>
                </a:tc>
                <a:tc>
                  <a:txBody>
                    <a:bodyPr/>
                    <a:lstStyle/>
                    <a:p>
                      <a:pPr algn="ctr">
                        <a:lnSpc>
                          <a:spcPct val="115000"/>
                        </a:lnSpc>
                        <a:spcAft>
                          <a:spcPts val="0"/>
                        </a:spcAft>
                      </a:pPr>
                      <a:r>
                        <a:rPr lang="vi-VN" sz="1800">
                          <a:solidFill>
                            <a:srgbClr val="000000"/>
                          </a:solidFill>
                          <a:effectLst/>
                          <a:latin typeface="Tahoma" panose="020B0604030504040204" pitchFamily="34" charset="0"/>
                          <a:ea typeface="Tahoma" panose="020B0604030504040204" pitchFamily="34" charset="0"/>
                        </a:rPr>
                        <a:t>Y </a:t>
                      </a:r>
                      <a:r>
                        <a:rPr lang="vi-VN" sz="1800" b="0" kern="1200">
                          <a:solidFill>
                            <a:srgbClr val="000000"/>
                          </a:solidFill>
                          <a:effectLst/>
                          <a:highlight>
                            <a:srgbClr val="FFFF00"/>
                          </a:highlight>
                          <a:latin typeface="Tahoma" panose="020B0604030504040204" pitchFamily="34" charset="0"/>
                          <a:ea typeface="Tahoma" panose="020B0604030504040204" pitchFamily="34" charset="0"/>
                          <a:cs typeface="+mn-cs"/>
                        </a:rPr>
                        <a:t>560</a:t>
                      </a:r>
                      <a:endParaRPr lang="en-US" sz="1800" b="0" kern="1200">
                        <a:solidFill>
                          <a:srgbClr val="000000"/>
                        </a:solidFill>
                        <a:effectLst/>
                        <a:highlight>
                          <a:srgbClr val="FFFF00"/>
                        </a:highlight>
                        <a:latin typeface="Tahoma" panose="020B0604030504040204" pitchFamily="34" charset="0"/>
                        <a:ea typeface="Tahoma" panose="020B0604030504040204" pitchFamily="34" charset="0"/>
                        <a:cs typeface="+mn-cs"/>
                      </a:endParaRPr>
                    </a:p>
                  </a:txBody>
                  <a:tcPr marL="6350" marR="6350" marT="0" marB="0"/>
                </a:tc>
                <a:tc>
                  <a:txBody>
                    <a:bodyPr/>
                    <a:lstStyle/>
                    <a:p>
                      <a:pPr marR="175895" algn="r">
                        <a:lnSpc>
                          <a:spcPct val="115000"/>
                        </a:lnSpc>
                        <a:spcAft>
                          <a:spcPts val="0"/>
                        </a:spcAft>
                      </a:pPr>
                      <a:r>
                        <a:rPr lang="vi-VN" sz="1800" b="0">
                          <a:solidFill>
                            <a:srgbClr val="000000"/>
                          </a:solidFill>
                          <a:effectLst/>
                          <a:latin typeface="Tahoma" panose="020B0604030504040204" pitchFamily="34" charset="0"/>
                          <a:ea typeface="Tahoma" panose="020B0604030504040204" pitchFamily="34" charset="0"/>
                        </a:rPr>
                        <a:t>Y </a:t>
                      </a:r>
                      <a:r>
                        <a:rPr lang="vi-VN" sz="1800" b="0" kern="1200">
                          <a:solidFill>
                            <a:srgbClr val="000000"/>
                          </a:solidFill>
                          <a:effectLst/>
                          <a:highlight>
                            <a:srgbClr val="FFFF00"/>
                          </a:highlight>
                          <a:latin typeface="Tahoma" panose="020B0604030504040204" pitchFamily="34" charset="0"/>
                          <a:ea typeface="Tahoma" panose="020B0604030504040204" pitchFamily="34" charset="0"/>
                          <a:cs typeface="+mn-cs"/>
                        </a:rPr>
                        <a:t>3.780</a:t>
                      </a:r>
                      <a:endParaRPr lang="en-US" sz="1800" b="0" kern="1200">
                        <a:solidFill>
                          <a:srgbClr val="000000"/>
                        </a:solidFill>
                        <a:effectLst/>
                        <a:highlight>
                          <a:srgbClr val="FFFF00"/>
                        </a:highlight>
                        <a:latin typeface="Tahoma" panose="020B0604030504040204" pitchFamily="34" charset="0"/>
                        <a:ea typeface="Tahoma" panose="020B0604030504040204" pitchFamily="34" charset="0"/>
                        <a:cs typeface="+mn-cs"/>
                      </a:endParaRPr>
                    </a:p>
                  </a:txBody>
                  <a:tcPr marL="6350" marR="6350" marT="0" marB="0" anchor="ctr"/>
                </a:tc>
                <a:tc>
                  <a:txBody>
                    <a:bodyPr/>
                    <a:lstStyle/>
                    <a:p>
                      <a:pPr algn="ctr">
                        <a:lnSpc>
                          <a:spcPct val="115000"/>
                        </a:lnSpc>
                        <a:spcAft>
                          <a:spcPts val="0"/>
                        </a:spcAft>
                      </a:pPr>
                      <a:r>
                        <a:rPr lang="vi-VN" sz="1800">
                          <a:solidFill>
                            <a:srgbClr val="000000"/>
                          </a:solidFill>
                          <a:effectLst/>
                          <a:latin typeface="Tahoma" panose="020B0604030504040204" pitchFamily="34" charset="0"/>
                          <a:ea typeface="Tahoma" panose="020B0604030504040204" pitchFamily="34" charset="0"/>
                        </a:rPr>
                        <a:t>Y</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tc>
                <a:extLst>
                  <a:ext uri="{0D108BD9-81ED-4DB2-BD59-A6C34878D82A}">
                    <a16:rowId xmlns:a16="http://schemas.microsoft.com/office/drawing/2014/main" val="2613923877"/>
                  </a:ext>
                </a:extLst>
              </a:tr>
              <a:tr h="370840">
                <a:tc>
                  <a:txBody>
                    <a:bodyPr/>
                    <a:lstStyle/>
                    <a:p>
                      <a:pPr algn="just">
                        <a:lnSpc>
                          <a:spcPct val="115000"/>
                        </a:lnSpc>
                        <a:spcAft>
                          <a:spcPts val="0"/>
                        </a:spcAft>
                      </a:pPr>
                      <a:r>
                        <a:rPr lang="vi-VN" sz="1800" b="1">
                          <a:solidFill>
                            <a:srgbClr val="FF0000"/>
                          </a:solidFill>
                          <a:effectLst/>
                          <a:latin typeface="Tahoma" panose="020B0604030504040204" pitchFamily="34" charset="0"/>
                          <a:ea typeface="Tahoma" panose="020B0604030504040204" pitchFamily="34" charset="0"/>
                        </a:rPr>
                        <a:t>Phân đoạn </a:t>
                      </a:r>
                      <a:r>
                        <a:rPr lang="fr-FR" sz="1800" b="1">
                          <a:solidFill>
                            <a:srgbClr val="FF0000"/>
                          </a:solidFill>
                          <a:effectLst/>
                          <a:latin typeface="Tahoma" panose="020B0604030504040204" pitchFamily="34" charset="0"/>
                          <a:ea typeface="Tahoma" panose="020B0604030504040204" pitchFamily="34" charset="0"/>
                        </a:rPr>
                        <a:t>G</a:t>
                      </a:r>
                      <a:endParaRPr lang="en-US" sz="1800" b="1">
                        <a:solidFill>
                          <a:srgbClr val="FF0000"/>
                        </a:solidFill>
                        <a:effectLst/>
                        <a:latin typeface="Tahoma" panose="020B0604030504040204" pitchFamily="34" charset="0"/>
                        <a:ea typeface="Tahoma" panose="020B0604030504040204" pitchFamily="34" charset="0"/>
                      </a:endParaRPr>
                    </a:p>
                  </a:txBody>
                  <a:tcPr marL="6350" marR="6350" marT="0" marB="0"/>
                </a:tc>
                <a:tc>
                  <a:txBody>
                    <a:bodyPr/>
                    <a:lstStyle/>
                    <a:p>
                      <a:pPr algn="ctr">
                        <a:lnSpc>
                          <a:spcPct val="115000"/>
                        </a:lnSpc>
                        <a:spcAft>
                          <a:spcPts val="0"/>
                        </a:spcAft>
                      </a:pPr>
                      <a:r>
                        <a:rPr lang="vi-VN" sz="1800" b="1">
                          <a:solidFill>
                            <a:srgbClr val="FF0000"/>
                          </a:solidFill>
                          <a:effectLst/>
                          <a:latin typeface="Tahoma" panose="020B0604030504040204" pitchFamily="34" charset="0"/>
                          <a:ea typeface="Tahoma" panose="020B0604030504040204" pitchFamily="34" charset="0"/>
                        </a:rPr>
                        <a:t>N 1.520</a:t>
                      </a:r>
                      <a:endParaRPr lang="en-US" sz="1800" b="1">
                        <a:solidFill>
                          <a:srgbClr val="FF0000"/>
                        </a:solidFill>
                        <a:effectLst/>
                        <a:latin typeface="Tahoma" panose="020B0604030504040204" pitchFamily="34" charset="0"/>
                        <a:ea typeface="Tahoma" panose="020B0604030504040204" pitchFamily="34" charset="0"/>
                      </a:endParaRPr>
                    </a:p>
                  </a:txBody>
                  <a:tcPr marL="6350" marR="6350" marT="0" marB="0"/>
                </a:tc>
                <a:tc>
                  <a:txBody>
                    <a:bodyPr/>
                    <a:lstStyle/>
                    <a:p>
                      <a:pPr algn="ctr">
                        <a:lnSpc>
                          <a:spcPct val="115000"/>
                        </a:lnSpc>
                        <a:spcAft>
                          <a:spcPts val="0"/>
                        </a:spcAft>
                      </a:pPr>
                      <a:r>
                        <a:rPr lang="vi-VN" sz="1800" b="1">
                          <a:solidFill>
                            <a:srgbClr val="FF0000"/>
                          </a:solidFill>
                          <a:effectLst/>
                          <a:latin typeface="Tahoma" panose="020B0604030504040204" pitchFamily="34" charset="0"/>
                          <a:ea typeface="Tahoma" panose="020B0604030504040204" pitchFamily="34" charset="0"/>
                        </a:rPr>
                        <a:t>N (50)</a:t>
                      </a:r>
                      <a:endParaRPr lang="en-US" sz="1800" b="1">
                        <a:solidFill>
                          <a:srgbClr val="FF0000"/>
                        </a:solidFill>
                        <a:effectLst/>
                        <a:latin typeface="Tahoma" panose="020B0604030504040204" pitchFamily="34" charset="0"/>
                        <a:ea typeface="Tahoma" panose="020B0604030504040204" pitchFamily="34" charset="0"/>
                      </a:endParaRPr>
                    </a:p>
                  </a:txBody>
                  <a:tcPr marL="6350" marR="6350" marT="0" marB="0"/>
                </a:tc>
                <a:tc>
                  <a:txBody>
                    <a:bodyPr/>
                    <a:lstStyle/>
                    <a:p>
                      <a:pPr marR="175895" algn="r">
                        <a:lnSpc>
                          <a:spcPct val="115000"/>
                        </a:lnSpc>
                        <a:spcAft>
                          <a:spcPts val="0"/>
                        </a:spcAft>
                      </a:pPr>
                      <a:r>
                        <a:rPr lang="vi-VN" sz="1800" b="1">
                          <a:solidFill>
                            <a:srgbClr val="FF0000"/>
                          </a:solidFill>
                          <a:effectLst/>
                          <a:latin typeface="Tahoma" panose="020B0604030504040204" pitchFamily="34" charset="0"/>
                          <a:ea typeface="Tahoma" panose="020B0604030504040204" pitchFamily="34" charset="0"/>
                        </a:rPr>
                        <a:t>N</a:t>
                      </a:r>
                      <a:r>
                        <a:rPr lang="vi-VN" sz="1800" b="0">
                          <a:solidFill>
                            <a:srgbClr val="000000"/>
                          </a:solidFill>
                          <a:effectLst/>
                          <a:latin typeface="Tahoma" panose="020B0604030504040204" pitchFamily="34" charset="0"/>
                          <a:ea typeface="Tahoma" panose="020B0604030504040204" pitchFamily="34" charset="0"/>
                        </a:rPr>
                        <a:t> 1.460</a:t>
                      </a:r>
                      <a:endParaRPr lang="en-US" sz="1800" b="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algn="ctr">
                        <a:lnSpc>
                          <a:spcPct val="115000"/>
                        </a:lnSpc>
                        <a:spcAft>
                          <a:spcPts val="0"/>
                        </a:spcAft>
                      </a:pPr>
                      <a:r>
                        <a:rPr lang="vi-VN" sz="1800" b="1">
                          <a:solidFill>
                            <a:srgbClr val="FF0000"/>
                          </a:solidFill>
                          <a:effectLst/>
                          <a:latin typeface="Tahoma" panose="020B0604030504040204" pitchFamily="34" charset="0"/>
                          <a:ea typeface="Tahoma" panose="020B0604030504040204" pitchFamily="34" charset="0"/>
                        </a:rPr>
                        <a:t>N</a:t>
                      </a:r>
                      <a:endParaRPr lang="en-US" sz="1800" b="1">
                        <a:solidFill>
                          <a:srgbClr val="FF0000"/>
                        </a:solidFill>
                        <a:effectLst/>
                        <a:latin typeface="Tahoma" panose="020B0604030504040204" pitchFamily="34" charset="0"/>
                        <a:ea typeface="Tahoma" panose="020B0604030504040204" pitchFamily="34" charset="0"/>
                      </a:endParaRPr>
                    </a:p>
                  </a:txBody>
                  <a:tcPr marL="6350" marR="6350" marT="0" marB="0"/>
                </a:tc>
                <a:extLst>
                  <a:ext uri="{0D108BD9-81ED-4DB2-BD59-A6C34878D82A}">
                    <a16:rowId xmlns:a16="http://schemas.microsoft.com/office/drawing/2014/main" val="3374446359"/>
                  </a:ext>
                </a:extLst>
              </a:tr>
            </a:tbl>
          </a:graphicData>
        </a:graphic>
      </p:graphicFrame>
      <p:sp>
        <p:nvSpPr>
          <p:cNvPr id="5" name="Rectangle 4"/>
          <p:cNvSpPr/>
          <p:nvPr/>
        </p:nvSpPr>
        <p:spPr>
          <a:xfrm>
            <a:off x="488795" y="858852"/>
            <a:ext cx="8229600" cy="830997"/>
          </a:xfrm>
          <a:prstGeom prst="rect">
            <a:avLst/>
          </a:prstGeom>
        </p:spPr>
        <p:txBody>
          <a:bodyPr wrap="square">
            <a:spAutoFit/>
          </a:bodyPr>
          <a:lstStyle/>
          <a:p>
            <a:pPr marL="171450" indent="-171450" defTabSz="685800" eaLnBrk="1" hangingPunct="1">
              <a:spcBef>
                <a:spcPts val="0"/>
              </a:spcBef>
              <a:buFont typeface="Arial" panose="020B0604020202020204" pitchFamily="34" charset="0"/>
              <a:buChar char="•"/>
            </a:pPr>
            <a:r>
              <a:rPr lang="en-US" sz="2400">
                <a:solidFill>
                  <a:schemeClr val="accent5"/>
                </a:solidFill>
                <a:latin typeface="Arial" panose="020B0604020202020204" pitchFamily="34" charset="0"/>
              </a:rPr>
              <a:t>Kiểm tra các yêu cầu doanh thu, lợi nhuận, tổng tài sản của </a:t>
            </a:r>
            <a:r>
              <a:rPr lang="vi-VN" sz="2400">
                <a:solidFill>
                  <a:schemeClr val="accent5"/>
                </a:solidFill>
                <a:latin typeface="Arial" panose="020B0604020202020204" pitchFamily="34" charset="0"/>
              </a:rPr>
              <a:t>mỗi phân đoạn kinh doanh:</a:t>
            </a:r>
            <a:endParaRPr lang="en-US" sz="2400">
              <a:solidFill>
                <a:schemeClr val="accent5"/>
              </a:solidFill>
              <a:latin typeface="Arial" panose="020B0604020202020204" pitchFamily="34" charset="0"/>
            </a:endParaRPr>
          </a:p>
        </p:txBody>
      </p:sp>
      <p:sp>
        <p:nvSpPr>
          <p:cNvPr id="7" name="Rectangle 6"/>
          <p:cNvSpPr/>
          <p:nvPr/>
        </p:nvSpPr>
        <p:spPr>
          <a:xfrm>
            <a:off x="376317" y="4964728"/>
            <a:ext cx="8363414" cy="1785104"/>
          </a:xfrm>
          <a:prstGeom prst="rect">
            <a:avLst/>
          </a:prstGeom>
        </p:spPr>
        <p:txBody>
          <a:bodyPr wrap="square">
            <a:spAutoFit/>
          </a:bodyPr>
          <a:lstStyle/>
          <a:p>
            <a:pPr marL="171450" indent="-171450" defTabSz="685800" eaLnBrk="1" hangingPunct="1">
              <a:spcBef>
                <a:spcPts val="0"/>
              </a:spcBef>
              <a:spcAft>
                <a:spcPts val="0"/>
              </a:spcAft>
              <a:buFont typeface="Arial" panose="020B0604020202020204" pitchFamily="34" charset="0"/>
              <a:buChar char="•"/>
              <a:tabLst>
                <a:tab pos="307340" algn="l"/>
              </a:tabLst>
            </a:pPr>
            <a:r>
              <a:rPr lang="vi-VN" sz="2200">
                <a:solidFill>
                  <a:schemeClr val="accent5"/>
                </a:solidFill>
                <a:latin typeface="Arial" panose="020B0604020202020204" pitchFamily="34" charset="0"/>
              </a:rPr>
              <a:t>(e) 75% tổng doanh thu bên ngoài của công ty là 9,33 triệu (75% x 12,44 triệu). Tổng doanh thu bên ngoài của các phân đoạn A, B, D, E và F có thể báo cáo là 9,34 triệu</a:t>
            </a:r>
            <a:r>
              <a:rPr lang="en-US" sz="2200">
                <a:solidFill>
                  <a:schemeClr val="accent5"/>
                </a:solidFill>
                <a:latin typeface="Arial" panose="020B0604020202020204" pitchFamily="34" charset="0"/>
              </a:rPr>
              <a:t>. D</a:t>
            </a:r>
            <a:r>
              <a:rPr lang="vi-VN" sz="2200">
                <a:solidFill>
                  <a:schemeClr val="accent5"/>
                </a:solidFill>
                <a:latin typeface="Arial" panose="020B0604020202020204" pitchFamily="34" charset="0"/>
              </a:rPr>
              <a:t>o đó, </a:t>
            </a:r>
            <a:r>
              <a:rPr lang="en-US" sz="2200">
                <a:solidFill>
                  <a:schemeClr val="accent5"/>
                </a:solidFill>
                <a:latin typeface="Arial" panose="020B0604020202020204" pitchFamily="34" charset="0"/>
              </a:rPr>
              <a:t>đạt </a:t>
            </a:r>
            <a:r>
              <a:rPr lang="vi-VN" sz="2200">
                <a:solidFill>
                  <a:schemeClr val="accent5"/>
                </a:solidFill>
                <a:latin typeface="Arial" panose="020B0604020202020204" pitchFamily="34" charset="0"/>
              </a:rPr>
              <a:t>75% </a:t>
            </a:r>
            <a:r>
              <a:rPr lang="en-US" sz="2200">
                <a:solidFill>
                  <a:schemeClr val="accent5"/>
                </a:solidFill>
                <a:latin typeface="Arial" panose="020B0604020202020204" pitchFamily="34" charset="0"/>
              </a:rPr>
              <a:t>tổng doanh thu, công ty không phải lập báo cáo phân đoạn cho các phân đoạn C và G</a:t>
            </a:r>
            <a:r>
              <a:rPr lang="vi-VN" sz="2200">
                <a:solidFill>
                  <a:schemeClr val="accent5"/>
                </a:solidFill>
                <a:latin typeface="Arial" panose="020B0604020202020204" pitchFamily="34" charset="0"/>
              </a:rPr>
              <a:t>.</a:t>
            </a:r>
            <a:endParaRPr lang="en-US" sz="2200">
              <a:solidFill>
                <a:schemeClr val="accent5"/>
              </a:solidFill>
              <a:latin typeface="Arial" panose="020B0604020202020204" pitchFamily="34" charset="0"/>
            </a:endParaRPr>
          </a:p>
        </p:txBody>
      </p:sp>
    </p:spTree>
    <p:extLst>
      <p:ext uri="{BB962C8B-B14F-4D97-AF65-F5344CB8AC3E}">
        <p14:creationId xmlns:p14="http://schemas.microsoft.com/office/powerpoint/2010/main" val="31046440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vi" altLang="en-US"/>
              <a:t>CÔNG BỐ</a:t>
            </a:r>
            <a:r>
              <a:rPr lang="en-US" altLang="en-US"/>
              <a:t> THÔNG TIN</a:t>
            </a:r>
            <a:endParaRPr lang="vi" altLang="en-US"/>
          </a:p>
        </p:txBody>
      </p:sp>
      <p:sp>
        <p:nvSpPr>
          <p:cNvPr id="17411" name="Rectangle 3"/>
          <p:cNvSpPr>
            <a:spLocks noGrp="1" noChangeArrowheads="1"/>
          </p:cNvSpPr>
          <p:nvPr>
            <p:ph idx="1"/>
          </p:nvPr>
        </p:nvSpPr>
        <p:spPr/>
        <p:txBody>
          <a:bodyPr/>
          <a:lstStyle/>
          <a:p>
            <a:pPr>
              <a:lnSpc>
                <a:spcPct val="114000"/>
              </a:lnSpc>
            </a:pPr>
            <a:r>
              <a:rPr lang="vi" altLang="en-US">
                <a:solidFill>
                  <a:schemeClr val="accent5"/>
                </a:solidFill>
                <a:cs typeface="+mn-cs"/>
              </a:rPr>
              <a:t>Nguyên tắc công bố thông tin trong IFRS 8 là một đơn vị phải công bố “thông tin để cho phép người sử dụng báo cáo tài chính của đơn vị đánh giá bản chất và tác động tài chính của các loại hoạt động kinh doanh mà đơn vị tham gia và môi trường kinh tế mà đơn vị hoạt động.”</a:t>
            </a:r>
          </a:p>
        </p:txBody>
      </p:sp>
    </p:spTree>
    <p:extLst>
      <p:ext uri="{BB962C8B-B14F-4D97-AF65-F5344CB8AC3E}">
        <p14:creationId xmlns:p14="http://schemas.microsoft.com/office/powerpoint/2010/main" val="3013384319"/>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vi" altLang="en-US"/>
              <a:t>CÔNG BỐ</a:t>
            </a:r>
            <a:r>
              <a:rPr lang="en-US" altLang="en-US"/>
              <a:t> THÔNG TIN CHUNG</a:t>
            </a:r>
            <a:endParaRPr lang="vi" altLang="en-US"/>
          </a:p>
        </p:txBody>
      </p:sp>
      <p:sp>
        <p:nvSpPr>
          <p:cNvPr id="18435" name="Rectangle 3"/>
          <p:cNvSpPr>
            <a:spLocks noGrp="1" noChangeArrowheads="1"/>
          </p:cNvSpPr>
          <p:nvPr>
            <p:ph idx="1"/>
          </p:nvPr>
        </p:nvSpPr>
        <p:spPr/>
        <p:txBody>
          <a:bodyPr>
            <a:normAutofit/>
          </a:bodyPr>
          <a:lstStyle/>
          <a:p>
            <a:pPr>
              <a:lnSpc>
                <a:spcPct val="114000"/>
              </a:lnSpc>
            </a:pPr>
            <a:r>
              <a:rPr lang="vi" altLang="en-US">
                <a:solidFill>
                  <a:schemeClr val="accent5"/>
                </a:solidFill>
                <a:cs typeface="+mn-cs"/>
              </a:rPr>
              <a:t>Thông tin chung về cách đơn vị xác định các </a:t>
            </a:r>
            <a:r>
              <a:rPr lang="en-US" altLang="en-US">
                <a:solidFill>
                  <a:schemeClr val="accent5"/>
                </a:solidFill>
                <a:cs typeface="+mn-cs"/>
              </a:rPr>
              <a:t>phân đoạn kinh doanh</a:t>
            </a:r>
            <a:r>
              <a:rPr lang="vi" altLang="en-US">
                <a:solidFill>
                  <a:schemeClr val="accent5"/>
                </a:solidFill>
                <a:cs typeface="+mn-cs"/>
              </a:rPr>
              <a:t> của mình và các loại sản phẩm và dịch vụ mà từ đó mỗi </a:t>
            </a:r>
            <a:r>
              <a:rPr lang="en-US" altLang="en-US">
                <a:solidFill>
                  <a:schemeClr val="accent5"/>
                </a:solidFill>
                <a:cs typeface="+mn-cs"/>
              </a:rPr>
              <a:t>phân đoạn kinh doanh</a:t>
            </a:r>
            <a:r>
              <a:rPr lang="vi" altLang="en-US">
                <a:solidFill>
                  <a:schemeClr val="accent5"/>
                </a:solidFill>
                <a:cs typeface="+mn-cs"/>
              </a:rPr>
              <a:t> tạo ra doanh thu;</a:t>
            </a:r>
          </a:p>
          <a:p>
            <a:pPr>
              <a:lnSpc>
                <a:spcPct val="114000"/>
              </a:lnSpc>
            </a:pPr>
            <a:r>
              <a:rPr lang="vi" altLang="en-US">
                <a:solidFill>
                  <a:schemeClr val="accent5"/>
                </a:solidFill>
                <a:cs typeface="+mn-cs"/>
              </a:rPr>
              <a:t>Thông tin về lãi hoặc lỗ của </a:t>
            </a:r>
            <a:r>
              <a:rPr lang="en-US" altLang="en-US">
                <a:solidFill>
                  <a:schemeClr val="accent5"/>
                </a:solidFill>
                <a:cs typeface="+mn-cs"/>
              </a:rPr>
              <a:t>phân đoạn</a:t>
            </a:r>
            <a:r>
              <a:rPr lang="vi" altLang="en-US">
                <a:solidFill>
                  <a:schemeClr val="accent5"/>
                </a:solidFill>
                <a:cs typeface="+mn-cs"/>
              </a:rPr>
              <a:t> được báo cáo, bao gồm một số khoản doanh thu và chi phí nhất định có trong lãi hoặc lỗ của </a:t>
            </a:r>
            <a:r>
              <a:rPr lang="en-US" altLang="en-US">
                <a:solidFill>
                  <a:schemeClr val="accent5"/>
                </a:solidFill>
                <a:cs typeface="+mn-cs"/>
              </a:rPr>
              <a:t>phân đoạn</a:t>
            </a:r>
            <a:r>
              <a:rPr lang="vi" altLang="en-US">
                <a:solidFill>
                  <a:schemeClr val="accent5"/>
                </a:solidFill>
                <a:cs typeface="+mn-cs"/>
              </a:rPr>
              <a:t>, tài sản và nợ phải trả của </a:t>
            </a:r>
            <a:r>
              <a:rPr lang="en-US" altLang="en-US">
                <a:solidFill>
                  <a:schemeClr val="accent5"/>
                </a:solidFill>
                <a:cs typeface="+mn-cs"/>
              </a:rPr>
              <a:t>phân đoạn</a:t>
            </a:r>
            <a:r>
              <a:rPr lang="vi" altLang="en-US">
                <a:solidFill>
                  <a:schemeClr val="accent5"/>
                </a:solidFill>
                <a:cs typeface="+mn-cs"/>
              </a:rPr>
              <a:t> và cơ sở đo lường; </a:t>
            </a:r>
            <a:r>
              <a:rPr lang="en-US" altLang="en-US">
                <a:solidFill>
                  <a:schemeClr val="accent5"/>
                </a:solidFill>
                <a:cs typeface="+mn-cs"/>
              </a:rPr>
              <a:t>v</a:t>
            </a:r>
            <a:r>
              <a:rPr lang="vi" altLang="en-US">
                <a:solidFill>
                  <a:schemeClr val="accent5"/>
                </a:solidFill>
                <a:cs typeface="+mn-cs"/>
              </a:rPr>
              <a:t>à</a:t>
            </a:r>
          </a:p>
        </p:txBody>
      </p:sp>
    </p:spTree>
    <p:extLst>
      <p:ext uri="{BB962C8B-B14F-4D97-AF65-F5344CB8AC3E}">
        <p14:creationId xmlns:p14="http://schemas.microsoft.com/office/powerpoint/2010/main" val="3157953758"/>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vi" altLang="en-US"/>
              <a:t>CÔNG BỐ</a:t>
            </a:r>
            <a:r>
              <a:rPr lang="en-US" altLang="en-US"/>
              <a:t> THÔNG TIN</a:t>
            </a:r>
            <a:endParaRPr lang="vi" altLang="en-US"/>
          </a:p>
        </p:txBody>
      </p:sp>
      <p:sp>
        <p:nvSpPr>
          <p:cNvPr id="19459" name="Rectangle 3"/>
          <p:cNvSpPr>
            <a:spLocks noGrp="1" noChangeArrowheads="1"/>
          </p:cNvSpPr>
          <p:nvPr>
            <p:ph idx="1"/>
          </p:nvPr>
        </p:nvSpPr>
        <p:spPr/>
        <p:txBody>
          <a:bodyPr>
            <a:normAutofit/>
          </a:bodyPr>
          <a:lstStyle/>
          <a:p>
            <a:pPr>
              <a:lnSpc>
                <a:spcPct val="114000"/>
              </a:lnSpc>
            </a:pPr>
            <a:r>
              <a:rPr lang="vi" altLang="en-US">
                <a:solidFill>
                  <a:schemeClr val="accent5"/>
                </a:solidFill>
                <a:cs typeface="+mn-cs"/>
              </a:rPr>
              <a:t>Đối chiếu tổng doanh thu của </a:t>
            </a:r>
            <a:r>
              <a:rPr lang="en-US" altLang="en-US">
                <a:solidFill>
                  <a:schemeClr val="accent5"/>
                </a:solidFill>
                <a:cs typeface="+mn-cs"/>
              </a:rPr>
              <a:t>phân đoạn</a:t>
            </a:r>
            <a:r>
              <a:rPr lang="vi" altLang="en-US">
                <a:solidFill>
                  <a:schemeClr val="accent5"/>
                </a:solidFill>
                <a:cs typeface="+mn-cs"/>
              </a:rPr>
              <a:t>, lãi hoặc lỗ của </a:t>
            </a:r>
            <a:r>
              <a:rPr lang="en-US" altLang="en-US">
                <a:solidFill>
                  <a:schemeClr val="accent5"/>
                </a:solidFill>
                <a:cs typeface="+mn-cs"/>
              </a:rPr>
              <a:t>phân đoạn</a:t>
            </a:r>
            <a:r>
              <a:rPr lang="vi" altLang="en-US">
                <a:solidFill>
                  <a:schemeClr val="accent5"/>
                </a:solidFill>
                <a:cs typeface="+mn-cs"/>
              </a:rPr>
              <a:t> được báo cáo,</a:t>
            </a:r>
          </a:p>
          <a:p>
            <a:pPr>
              <a:lnSpc>
                <a:spcPct val="114000"/>
              </a:lnSpc>
            </a:pPr>
            <a:r>
              <a:rPr lang="vi" altLang="en-US">
                <a:solidFill>
                  <a:schemeClr val="accent5"/>
                </a:solidFill>
                <a:cs typeface="+mn-cs"/>
              </a:rPr>
              <a:t>Phân chia tài sản, phân chia nợ phải trả và các khoản mục quan trọng khác thành các khoản mục tương ứng trong báo cáo tài chính của đơn vị.</a:t>
            </a:r>
          </a:p>
          <a:p>
            <a:pPr>
              <a:lnSpc>
                <a:spcPct val="114000"/>
              </a:lnSpc>
            </a:pPr>
            <a:r>
              <a:rPr lang="vi" altLang="en-US">
                <a:solidFill>
                  <a:schemeClr val="accent5"/>
                </a:solidFill>
                <a:cs typeface="+mn-cs"/>
              </a:rPr>
              <a:t>Ngoài ra, có những công bố theo quy định trên toàn đơn vị được yêu cầu ngay cả khi đơn vị chỉ có một </a:t>
            </a:r>
            <a:r>
              <a:rPr lang="en-US" altLang="en-US">
                <a:solidFill>
                  <a:schemeClr val="accent5"/>
                </a:solidFill>
                <a:cs typeface="+mn-cs"/>
              </a:rPr>
              <a:t>phân đoạn</a:t>
            </a:r>
            <a:r>
              <a:rPr lang="vi" altLang="en-US">
                <a:solidFill>
                  <a:schemeClr val="accent5"/>
                </a:solidFill>
                <a:cs typeface="+mn-cs"/>
              </a:rPr>
              <a:t> phải báo cáo. Chúng bao gồm thông tin về từng sản phẩm và dịch vụ hoặc nhóm sản phẩm và dịch vụ.</a:t>
            </a:r>
          </a:p>
          <a:p>
            <a:pPr>
              <a:lnSpc>
                <a:spcPct val="90000"/>
              </a:lnSpc>
              <a:buFont typeface="Wingdings" panose="05000000000000000000" pitchFamily="2" charset="2"/>
              <a:buNone/>
            </a:pPr>
            <a:endParaRPr lang="en-US" altLang="en-US"/>
          </a:p>
        </p:txBody>
      </p:sp>
    </p:spTree>
    <p:extLst>
      <p:ext uri="{BB962C8B-B14F-4D97-AF65-F5344CB8AC3E}">
        <p14:creationId xmlns:p14="http://schemas.microsoft.com/office/powerpoint/2010/main" val="3919465991"/>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a:bodyPr>
          <a:lstStyle/>
          <a:p>
            <a:r>
              <a:rPr lang="en-US">
                <a:solidFill>
                  <a:schemeClr val="accent5"/>
                </a:solidFill>
                <a:effectLst/>
              </a:rPr>
              <a:t>Công bố thông tin </a:t>
            </a:r>
            <a:r>
              <a:rPr lang="vi-VN">
                <a:solidFill>
                  <a:schemeClr val="accent5"/>
                </a:solidFill>
                <a:effectLst/>
              </a:rPr>
              <a:t>theo IFRS 8</a:t>
            </a:r>
            <a:endParaRPr lang="en-US">
              <a:solidFill>
                <a:schemeClr val="accent5"/>
              </a:solidFill>
              <a:effectLst/>
            </a:endParaRPr>
          </a:p>
        </p:txBody>
      </p:sp>
      <p:sp>
        <p:nvSpPr>
          <p:cNvPr id="9219" name="Rectangle 3"/>
          <p:cNvSpPr>
            <a:spLocks noGrp="1" noChangeArrowheads="1"/>
          </p:cNvSpPr>
          <p:nvPr>
            <p:ph idx="1"/>
          </p:nvPr>
        </p:nvSpPr>
        <p:spPr>
          <a:xfrm>
            <a:off x="457200" y="1676400"/>
            <a:ext cx="8229600" cy="4530725"/>
          </a:xfrm>
        </p:spPr>
        <p:txBody>
          <a:bodyPr/>
          <a:lstStyle/>
          <a:p>
            <a:pPr>
              <a:lnSpc>
                <a:spcPct val="114000"/>
              </a:lnSpc>
            </a:pPr>
            <a:r>
              <a:rPr lang="vi-VN">
                <a:solidFill>
                  <a:schemeClr val="accent5"/>
                </a:solidFill>
                <a:cs typeface="+mn-cs"/>
              </a:rPr>
              <a:t>(a) thông tin chung</a:t>
            </a:r>
            <a:endParaRPr lang="en-US">
              <a:solidFill>
                <a:schemeClr val="accent5"/>
              </a:solidFill>
              <a:cs typeface="+mn-cs"/>
            </a:endParaRPr>
          </a:p>
          <a:p>
            <a:pPr>
              <a:lnSpc>
                <a:spcPct val="114000"/>
              </a:lnSpc>
            </a:pPr>
            <a:r>
              <a:rPr lang="vi-VN">
                <a:solidFill>
                  <a:schemeClr val="accent5"/>
                </a:solidFill>
                <a:cs typeface="+mn-cs"/>
              </a:rPr>
              <a:t>(b) thông tin về từng phân đoạn có thể báo cáo</a:t>
            </a:r>
            <a:endParaRPr lang="en-US">
              <a:solidFill>
                <a:schemeClr val="accent5"/>
              </a:solidFill>
              <a:cs typeface="+mn-cs"/>
            </a:endParaRPr>
          </a:p>
          <a:p>
            <a:pPr>
              <a:lnSpc>
                <a:spcPct val="114000"/>
              </a:lnSpc>
            </a:pPr>
            <a:r>
              <a:rPr lang="vi-VN">
                <a:solidFill>
                  <a:schemeClr val="accent5"/>
                </a:solidFill>
                <a:cs typeface="+mn-cs"/>
              </a:rPr>
              <a:t>(c) </a:t>
            </a:r>
            <a:r>
              <a:rPr lang="en-US">
                <a:solidFill>
                  <a:schemeClr val="accent5"/>
                </a:solidFill>
                <a:cs typeface="+mn-cs"/>
              </a:rPr>
              <a:t>đối chiếu doanh thu</a:t>
            </a:r>
          </a:p>
          <a:p>
            <a:pPr>
              <a:lnSpc>
                <a:spcPct val="114000"/>
              </a:lnSpc>
            </a:pPr>
            <a:r>
              <a:rPr lang="vi-VN">
                <a:solidFill>
                  <a:schemeClr val="accent5"/>
                </a:solidFill>
                <a:cs typeface="+mn-cs"/>
              </a:rPr>
              <a:t>(d) thông tin toàn thực thể.</a:t>
            </a:r>
            <a:endParaRPr lang="en-US">
              <a:solidFill>
                <a:schemeClr val="accent5"/>
              </a:solidFill>
              <a:cs typeface="+mn-cs"/>
            </a:endParaRP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a:bodyPr>
          <a:lstStyle/>
          <a:p>
            <a:r>
              <a:rPr lang="en-US">
                <a:solidFill>
                  <a:schemeClr val="accent5"/>
                </a:solidFill>
                <a:effectLst/>
              </a:rPr>
              <a:t>Công bố thông tin </a:t>
            </a:r>
            <a:r>
              <a:rPr lang="vi-VN">
                <a:solidFill>
                  <a:schemeClr val="accent5"/>
                </a:solidFill>
                <a:effectLst/>
              </a:rPr>
              <a:t>theo IFRS 8</a:t>
            </a:r>
            <a:endParaRPr lang="en-US">
              <a:solidFill>
                <a:schemeClr val="accent5"/>
              </a:solidFill>
              <a:effectLst/>
            </a:endParaRPr>
          </a:p>
        </p:txBody>
      </p:sp>
      <p:sp>
        <p:nvSpPr>
          <p:cNvPr id="9219" name="Rectangle 3"/>
          <p:cNvSpPr>
            <a:spLocks noGrp="1" noChangeArrowheads="1"/>
          </p:cNvSpPr>
          <p:nvPr>
            <p:ph idx="1"/>
          </p:nvPr>
        </p:nvSpPr>
        <p:spPr>
          <a:xfrm>
            <a:off x="457200" y="1676400"/>
            <a:ext cx="8229600" cy="4530725"/>
          </a:xfrm>
        </p:spPr>
        <p:txBody>
          <a:bodyPr>
            <a:normAutofit lnSpcReduction="10000"/>
          </a:bodyPr>
          <a:lstStyle/>
          <a:p>
            <a:r>
              <a:rPr lang="vi-VN">
                <a:solidFill>
                  <a:srgbClr val="FF0000"/>
                </a:solidFill>
              </a:rPr>
              <a:t>Thông tin chung</a:t>
            </a:r>
            <a:endParaRPr lang="en-US">
              <a:solidFill>
                <a:srgbClr val="FF0000"/>
              </a:solidFill>
            </a:endParaRPr>
          </a:p>
          <a:p>
            <a:pPr>
              <a:lnSpc>
                <a:spcPct val="114000"/>
              </a:lnSpc>
            </a:pPr>
            <a:r>
              <a:rPr lang="en-US">
                <a:solidFill>
                  <a:schemeClr val="accent5"/>
                </a:solidFill>
                <a:cs typeface="+mn-cs"/>
              </a:rPr>
              <a:t>C</a:t>
            </a:r>
            <a:r>
              <a:rPr lang="vi-VN">
                <a:solidFill>
                  <a:schemeClr val="accent5"/>
                </a:solidFill>
                <a:cs typeface="+mn-cs"/>
              </a:rPr>
              <a:t>ông bố các yếu tố được sử dụng để xác định các phân đoạn có thể báo cáo của mình và các loại sản phẩm hoặc dịch vụ mà từ đó mỗi phân đoạn có thể báo cáo kiếm được doanh thu.</a:t>
            </a:r>
            <a:endParaRPr lang="en-US">
              <a:solidFill>
                <a:schemeClr val="accent5"/>
              </a:solidFill>
              <a:cs typeface="+mn-cs"/>
            </a:endParaRPr>
          </a:p>
          <a:p>
            <a:pPr>
              <a:lnSpc>
                <a:spcPct val="114000"/>
              </a:lnSpc>
            </a:pPr>
            <a:r>
              <a:rPr lang="vi-VN">
                <a:solidFill>
                  <a:schemeClr val="accent5"/>
                </a:solidFill>
                <a:cs typeface="+mn-cs"/>
              </a:rPr>
              <a:t>Cách thức tổ chức nội bộ của đơn vị phải được nêu rõ ràng (</a:t>
            </a:r>
            <a:r>
              <a:rPr lang="en-US">
                <a:solidFill>
                  <a:schemeClr val="accent5"/>
                </a:solidFill>
                <a:cs typeface="+mn-cs"/>
              </a:rPr>
              <a:t>ví dụ </a:t>
            </a:r>
            <a:r>
              <a:rPr lang="vi-VN">
                <a:solidFill>
                  <a:schemeClr val="accent5"/>
                </a:solidFill>
                <a:cs typeface="+mn-cs"/>
              </a:rPr>
              <a:t>theo nhóm sản phẩm hoặc khu vực địa lý). Đơn vị cũng phải công bố liệu có hay không kết hợp bất kỳ phân đoạn kinh doanh nào cho mục đích báo cáo phân đoạn và các xét đoán đã được đưa ra khi quyết định có nên kết hợp các phân đoạn kinh doanh hay không.</a:t>
            </a:r>
            <a:endParaRPr lang="en-US">
              <a:solidFill>
                <a:schemeClr val="accent5"/>
              </a:solidFill>
              <a:cs typeface="+mn-cs"/>
            </a:endParaRPr>
          </a:p>
          <a:p>
            <a:pPr>
              <a:buFont typeface="Wingdings" panose="05000000000000000000" pitchFamily="2" charset="2"/>
              <a:buNone/>
            </a:pPr>
            <a:endParaRPr lang="vi" altLang="en-US"/>
          </a:p>
        </p:txBody>
      </p:sp>
    </p:spTree>
    <p:extLst>
      <p:ext uri="{BB962C8B-B14F-4D97-AF65-F5344CB8AC3E}">
        <p14:creationId xmlns:p14="http://schemas.microsoft.com/office/powerpoint/2010/main" val="3939643922"/>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GIỚI THIỆU</a:t>
            </a:r>
          </a:p>
        </p:txBody>
      </p:sp>
      <p:sp>
        <p:nvSpPr>
          <p:cNvPr id="3" name="Content Placeholder 2"/>
          <p:cNvSpPr>
            <a:spLocks noGrp="1"/>
          </p:cNvSpPr>
          <p:nvPr>
            <p:ph idx="1"/>
          </p:nvPr>
        </p:nvSpPr>
        <p:spPr>
          <a:xfrm>
            <a:off x="643518" y="1447800"/>
            <a:ext cx="7886700" cy="4351338"/>
          </a:xfrm>
        </p:spPr>
        <p:txBody>
          <a:bodyPr>
            <a:normAutofit/>
          </a:bodyPr>
          <a:lstStyle/>
          <a:p>
            <a:pPr>
              <a:lnSpc>
                <a:spcPct val="114000"/>
              </a:lnSpc>
            </a:pPr>
            <a:r>
              <a:rPr lang="en-US">
                <a:solidFill>
                  <a:schemeClr val="accent5"/>
                </a:solidFill>
                <a:cs typeface="+mn-cs"/>
              </a:rPr>
              <a:t>C</a:t>
            </a:r>
            <a:r>
              <a:rPr lang="vi-VN">
                <a:solidFill>
                  <a:schemeClr val="accent5"/>
                </a:solidFill>
                <a:cs typeface="+mn-cs"/>
              </a:rPr>
              <a:t>ác công ty lớn tham gia vào </a:t>
            </a:r>
            <a:r>
              <a:rPr lang="en-US">
                <a:solidFill>
                  <a:schemeClr val="accent5"/>
                </a:solidFill>
                <a:cs typeface="+mn-cs"/>
              </a:rPr>
              <a:t>nhiều lĩnh vực </a:t>
            </a:r>
            <a:r>
              <a:rPr lang="vi-VN">
                <a:solidFill>
                  <a:schemeClr val="accent5"/>
                </a:solidFill>
                <a:cs typeface="+mn-cs"/>
              </a:rPr>
              <a:t>kinh doanh </a:t>
            </a:r>
            <a:r>
              <a:rPr lang="en-US">
                <a:solidFill>
                  <a:schemeClr val="accent5"/>
                </a:solidFill>
                <a:cs typeface="+mn-cs"/>
              </a:rPr>
              <a:t>trong nhiều ngành kinh doanh khác nhau</a:t>
            </a:r>
            <a:r>
              <a:rPr lang="vi-VN">
                <a:solidFill>
                  <a:schemeClr val="accent5"/>
                </a:solidFill>
                <a:cs typeface="+mn-cs"/>
              </a:rPr>
              <a:t>. Mỗi </a:t>
            </a:r>
            <a:r>
              <a:rPr lang="en-US">
                <a:solidFill>
                  <a:schemeClr val="accent5"/>
                </a:solidFill>
                <a:cs typeface="+mn-cs"/>
              </a:rPr>
              <a:t>lĩnh vực (ngành) kinh doanh hoặc </a:t>
            </a:r>
            <a:r>
              <a:rPr lang="vi-VN">
                <a:solidFill>
                  <a:schemeClr val="accent5"/>
                </a:solidFill>
                <a:cs typeface="+mn-cs"/>
              </a:rPr>
              <a:t>môi trường kinh tế có thể </a:t>
            </a:r>
            <a:r>
              <a:rPr lang="en-US">
                <a:solidFill>
                  <a:schemeClr val="accent5"/>
                </a:solidFill>
                <a:cs typeface="+mn-cs"/>
              </a:rPr>
              <a:t>có </a:t>
            </a:r>
            <a:r>
              <a:rPr lang="vi-VN">
                <a:solidFill>
                  <a:schemeClr val="accent5"/>
                </a:solidFill>
                <a:cs typeface="+mn-cs"/>
              </a:rPr>
              <a:t>các tỷ lệ sinh lời khác nhau, các cơ hội tăng trưởng khác nhau, triển vọng tương lai khác nhau và rủi ro khác nhau, nhưng không </a:t>
            </a:r>
            <a:r>
              <a:rPr lang="en-US">
                <a:solidFill>
                  <a:schemeClr val="accent5"/>
                </a:solidFill>
                <a:cs typeface="+mn-cs"/>
              </a:rPr>
              <a:t>thể hiện </a:t>
            </a:r>
            <a:r>
              <a:rPr lang="vi-VN">
                <a:solidFill>
                  <a:schemeClr val="accent5"/>
                </a:solidFill>
                <a:cs typeface="+mn-cs"/>
              </a:rPr>
              <a:t>rõ ràng </a:t>
            </a:r>
            <a:r>
              <a:rPr lang="en-US">
                <a:solidFill>
                  <a:schemeClr val="accent5"/>
                </a:solidFill>
                <a:cs typeface="+mn-cs"/>
              </a:rPr>
              <a:t>từ </a:t>
            </a:r>
            <a:r>
              <a:rPr lang="vi-VN">
                <a:solidFill>
                  <a:schemeClr val="accent5"/>
                </a:solidFill>
                <a:cs typeface="+mn-cs"/>
              </a:rPr>
              <a:t>thông tin tổng hợp </a:t>
            </a:r>
            <a:r>
              <a:rPr lang="en-US">
                <a:solidFill>
                  <a:schemeClr val="accent5"/>
                </a:solidFill>
                <a:cs typeface="+mn-cs"/>
              </a:rPr>
              <a:t>trên </a:t>
            </a:r>
            <a:r>
              <a:rPr lang="vi-VN">
                <a:solidFill>
                  <a:schemeClr val="accent5"/>
                </a:solidFill>
                <a:cs typeface="+mn-cs"/>
              </a:rPr>
              <a:t>các báo cáo tài chính chính.</a:t>
            </a:r>
            <a:endParaRPr lang="en-US">
              <a:solidFill>
                <a:schemeClr val="accent5"/>
              </a:solidFill>
              <a:cs typeface="+mn-cs"/>
            </a:endParaRPr>
          </a:p>
        </p:txBody>
      </p:sp>
    </p:spTree>
    <p:extLst>
      <p:ext uri="{BB962C8B-B14F-4D97-AF65-F5344CB8AC3E}">
        <p14:creationId xmlns:p14="http://schemas.microsoft.com/office/powerpoint/2010/main" val="2065058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a:bodyPr>
          <a:lstStyle/>
          <a:p>
            <a:r>
              <a:rPr lang="en-US">
                <a:solidFill>
                  <a:schemeClr val="accent5"/>
                </a:solidFill>
                <a:effectLst/>
              </a:rPr>
              <a:t>Công bố thông tin </a:t>
            </a:r>
            <a:r>
              <a:rPr lang="vi-VN">
                <a:solidFill>
                  <a:schemeClr val="accent5"/>
                </a:solidFill>
                <a:effectLst/>
              </a:rPr>
              <a:t>theo IFRS 8</a:t>
            </a:r>
            <a:endParaRPr lang="en-US">
              <a:solidFill>
                <a:schemeClr val="accent5"/>
              </a:solidFill>
              <a:effectLst/>
            </a:endParaRPr>
          </a:p>
        </p:txBody>
      </p:sp>
      <p:sp>
        <p:nvSpPr>
          <p:cNvPr id="9219" name="Rectangle 3"/>
          <p:cNvSpPr>
            <a:spLocks noGrp="1" noChangeArrowheads="1"/>
          </p:cNvSpPr>
          <p:nvPr>
            <p:ph idx="1"/>
          </p:nvPr>
        </p:nvSpPr>
        <p:spPr>
          <a:xfrm>
            <a:off x="457200" y="1295400"/>
            <a:ext cx="8229600" cy="4911725"/>
          </a:xfrm>
        </p:spPr>
        <p:txBody>
          <a:bodyPr>
            <a:normAutofit fontScale="70000" lnSpcReduction="20000"/>
          </a:bodyPr>
          <a:lstStyle/>
          <a:p>
            <a:r>
              <a:rPr lang="vi-VN" dirty="0">
                <a:solidFill>
                  <a:srgbClr val="FF0000"/>
                </a:solidFill>
              </a:rPr>
              <a:t>Thông tin về các phân đoạn có thể báo cáo</a:t>
            </a:r>
            <a:endParaRPr lang="en-US" dirty="0">
              <a:solidFill>
                <a:srgbClr val="FF0000"/>
              </a:solidFill>
            </a:endParaRPr>
          </a:p>
          <a:p>
            <a:pPr marL="171450" lvl="1">
              <a:lnSpc>
                <a:spcPct val="114000"/>
              </a:lnSpc>
              <a:spcBef>
                <a:spcPts val="750"/>
              </a:spcBef>
            </a:pPr>
            <a:r>
              <a:rPr lang="vi-VN" sz="2400" dirty="0">
                <a:solidFill>
                  <a:schemeClr val="accent5"/>
                </a:solidFill>
                <a:cs typeface="+mn-cs"/>
              </a:rPr>
              <a:t>Tổng</a:t>
            </a:r>
            <a:r>
              <a:rPr lang="en-US" sz="2400">
                <a:solidFill>
                  <a:schemeClr val="accent5"/>
                </a:solidFill>
                <a:cs typeface="+mn-cs"/>
              </a:rPr>
              <a:t> L</a:t>
            </a:r>
            <a:r>
              <a:rPr lang="vi-VN" sz="2400" dirty="0">
                <a:solidFill>
                  <a:schemeClr val="accent5"/>
                </a:solidFill>
                <a:cs typeface="+mn-cs"/>
              </a:rPr>
              <a:t>ãi hoặc lỗ của từng phân đoạn có thể báo cáo.</a:t>
            </a:r>
            <a:endParaRPr lang="en-US" sz="2400" dirty="0">
              <a:solidFill>
                <a:schemeClr val="accent5"/>
              </a:solidFill>
              <a:cs typeface="+mn-cs"/>
            </a:endParaRPr>
          </a:p>
          <a:p>
            <a:pPr marL="171450" lvl="1">
              <a:lnSpc>
                <a:spcPct val="114000"/>
              </a:lnSpc>
              <a:spcBef>
                <a:spcPts val="750"/>
              </a:spcBef>
            </a:pPr>
            <a:r>
              <a:rPr lang="vi-VN" sz="2400" dirty="0">
                <a:solidFill>
                  <a:schemeClr val="accent5"/>
                </a:solidFill>
                <a:cs typeface="+mn-cs"/>
              </a:rPr>
              <a:t> tài sản và tổng nợ phải trả </a:t>
            </a:r>
            <a:r>
              <a:rPr lang="en-US" sz="2400" dirty="0" err="1">
                <a:solidFill>
                  <a:schemeClr val="accent5"/>
                </a:solidFill>
                <a:cs typeface="+mn-cs"/>
              </a:rPr>
              <a:t>của</a:t>
            </a:r>
            <a:r>
              <a:rPr lang="en-US" sz="2400" dirty="0">
                <a:solidFill>
                  <a:schemeClr val="accent5"/>
                </a:solidFill>
                <a:cs typeface="+mn-cs"/>
              </a:rPr>
              <a:t> </a:t>
            </a:r>
            <a:r>
              <a:rPr lang="en-US" sz="2400" dirty="0" err="1">
                <a:solidFill>
                  <a:schemeClr val="accent5"/>
                </a:solidFill>
                <a:cs typeface="+mn-cs"/>
              </a:rPr>
              <a:t>từng</a:t>
            </a:r>
            <a:r>
              <a:rPr lang="en-US" sz="2400" dirty="0">
                <a:solidFill>
                  <a:schemeClr val="accent5"/>
                </a:solidFill>
                <a:cs typeface="+mn-cs"/>
              </a:rPr>
              <a:t> phân </a:t>
            </a:r>
            <a:r>
              <a:rPr lang="en-US" sz="2400" dirty="0" err="1">
                <a:solidFill>
                  <a:schemeClr val="accent5"/>
                </a:solidFill>
                <a:cs typeface="+mn-cs"/>
              </a:rPr>
              <a:t>đoạn</a:t>
            </a:r>
            <a:r>
              <a:rPr lang="en-US" sz="2400" dirty="0">
                <a:solidFill>
                  <a:schemeClr val="accent5"/>
                </a:solidFill>
                <a:cs typeface="+mn-cs"/>
              </a:rPr>
              <a:t> nếu chúng </a:t>
            </a:r>
            <a:r>
              <a:rPr lang="vi-VN" sz="2400" dirty="0">
                <a:solidFill>
                  <a:schemeClr val="accent5"/>
                </a:solidFill>
                <a:cs typeface="+mn-cs"/>
              </a:rPr>
              <a:t>được cung cấp thường xuyên cho người ra quyết định điều hành chính.</a:t>
            </a:r>
            <a:endParaRPr lang="en-US" sz="2400" dirty="0">
              <a:solidFill>
                <a:schemeClr val="accent5"/>
              </a:solidFill>
              <a:cs typeface="+mn-cs"/>
            </a:endParaRPr>
          </a:p>
          <a:p>
            <a:pPr marL="171450" lvl="1">
              <a:lnSpc>
                <a:spcPct val="114000"/>
              </a:lnSpc>
              <a:spcBef>
                <a:spcPts val="750"/>
              </a:spcBef>
            </a:pPr>
            <a:r>
              <a:rPr lang="en-US" sz="2400" dirty="0">
                <a:solidFill>
                  <a:schemeClr val="accent5"/>
                </a:solidFill>
                <a:cs typeface="+mn-cs"/>
              </a:rPr>
              <a:t>Các </a:t>
            </a:r>
            <a:r>
              <a:rPr lang="vi-VN" sz="2400" dirty="0">
                <a:solidFill>
                  <a:schemeClr val="accent5"/>
                </a:solidFill>
                <a:cs typeface="+mn-cs"/>
              </a:rPr>
              <a:t>khoản mục nhất định trong số liệu lãi lỗ của phân đoạn hoặc được cung cấp thường xuyên cho người ra quyết định điều hành chính bao gồm:</a:t>
            </a:r>
            <a:endParaRPr lang="en-US" sz="2400" dirty="0">
              <a:solidFill>
                <a:schemeClr val="accent5"/>
              </a:solidFill>
              <a:cs typeface="+mn-cs"/>
            </a:endParaRPr>
          </a:p>
          <a:p>
            <a:pPr marL="171450" lvl="1">
              <a:lnSpc>
                <a:spcPct val="114000"/>
              </a:lnSpc>
              <a:spcBef>
                <a:spcPts val="750"/>
              </a:spcBef>
            </a:pPr>
            <a:r>
              <a:rPr lang="vi-VN" sz="2400" dirty="0">
                <a:solidFill>
                  <a:schemeClr val="accent5"/>
                </a:solidFill>
                <a:cs typeface="+mn-cs"/>
              </a:rPr>
              <a:t>(a) doanh thu bên ngoài và doanh thu nội bộ </a:t>
            </a:r>
            <a:r>
              <a:rPr lang="en-US" sz="2400" dirty="0" err="1">
                <a:solidFill>
                  <a:schemeClr val="accent5"/>
                </a:solidFill>
                <a:cs typeface="+mn-cs"/>
              </a:rPr>
              <a:t>của</a:t>
            </a:r>
            <a:r>
              <a:rPr lang="en-US" sz="2400" dirty="0">
                <a:solidFill>
                  <a:schemeClr val="accent5"/>
                </a:solidFill>
                <a:cs typeface="+mn-cs"/>
              </a:rPr>
              <a:t> </a:t>
            </a:r>
            <a:r>
              <a:rPr lang="vi-VN" sz="2400" dirty="0">
                <a:solidFill>
                  <a:schemeClr val="accent5"/>
                </a:solidFill>
                <a:cs typeface="+mn-cs"/>
              </a:rPr>
              <a:t>phân đoạn</a:t>
            </a:r>
            <a:endParaRPr lang="en-US" sz="2400" dirty="0">
              <a:solidFill>
                <a:schemeClr val="accent5"/>
              </a:solidFill>
              <a:cs typeface="+mn-cs"/>
            </a:endParaRPr>
          </a:p>
          <a:p>
            <a:pPr marL="171450" lvl="1">
              <a:lnSpc>
                <a:spcPct val="114000"/>
              </a:lnSpc>
              <a:spcBef>
                <a:spcPts val="750"/>
              </a:spcBef>
            </a:pPr>
            <a:r>
              <a:rPr lang="vi-VN" sz="2400" dirty="0">
                <a:solidFill>
                  <a:schemeClr val="accent5"/>
                </a:solidFill>
                <a:cs typeface="+mn-cs"/>
              </a:rPr>
              <a:t>(b) chi phí lãi vay và doanh thu lãi vay </a:t>
            </a:r>
            <a:r>
              <a:rPr lang="en-US" sz="2400" dirty="0" err="1">
                <a:solidFill>
                  <a:schemeClr val="accent5"/>
                </a:solidFill>
                <a:cs typeface="+mn-cs"/>
              </a:rPr>
              <a:t>của</a:t>
            </a:r>
            <a:r>
              <a:rPr lang="en-US" sz="2400" dirty="0">
                <a:solidFill>
                  <a:schemeClr val="accent5"/>
                </a:solidFill>
                <a:cs typeface="+mn-cs"/>
              </a:rPr>
              <a:t> </a:t>
            </a:r>
            <a:r>
              <a:rPr lang="vi-VN" sz="2400" dirty="0">
                <a:solidFill>
                  <a:schemeClr val="accent5"/>
                </a:solidFill>
                <a:cs typeface="+mn-cs"/>
              </a:rPr>
              <a:t>phân đoạn</a:t>
            </a:r>
            <a:endParaRPr lang="en-US" sz="2400" dirty="0">
              <a:solidFill>
                <a:schemeClr val="accent5"/>
              </a:solidFill>
              <a:cs typeface="+mn-cs"/>
            </a:endParaRPr>
          </a:p>
          <a:p>
            <a:pPr marL="171450" lvl="1">
              <a:lnSpc>
                <a:spcPct val="114000"/>
              </a:lnSpc>
              <a:spcBef>
                <a:spcPts val="750"/>
              </a:spcBef>
            </a:pPr>
            <a:r>
              <a:rPr lang="vi-VN" sz="2400" dirty="0">
                <a:solidFill>
                  <a:schemeClr val="accent5"/>
                </a:solidFill>
                <a:cs typeface="+mn-cs"/>
              </a:rPr>
              <a:t>(c) khấu hao </a:t>
            </a:r>
            <a:r>
              <a:rPr lang="en-US" sz="2400" dirty="0" err="1">
                <a:solidFill>
                  <a:schemeClr val="accent5"/>
                </a:solidFill>
                <a:cs typeface="+mn-cs"/>
              </a:rPr>
              <a:t>của</a:t>
            </a:r>
            <a:r>
              <a:rPr lang="en-US" sz="2400" dirty="0">
                <a:solidFill>
                  <a:schemeClr val="accent5"/>
                </a:solidFill>
                <a:cs typeface="+mn-cs"/>
              </a:rPr>
              <a:t> </a:t>
            </a:r>
            <a:r>
              <a:rPr lang="vi-VN" sz="2400" dirty="0">
                <a:solidFill>
                  <a:schemeClr val="accent5"/>
                </a:solidFill>
                <a:cs typeface="+mn-cs"/>
              </a:rPr>
              <a:t>phân đoạn </a:t>
            </a:r>
            <a:endParaRPr lang="en-US" sz="2400" dirty="0">
              <a:solidFill>
                <a:schemeClr val="accent5"/>
              </a:solidFill>
              <a:cs typeface="+mn-cs"/>
            </a:endParaRPr>
          </a:p>
          <a:p>
            <a:pPr marL="171450" lvl="1">
              <a:lnSpc>
                <a:spcPct val="114000"/>
              </a:lnSpc>
              <a:spcBef>
                <a:spcPts val="750"/>
              </a:spcBef>
            </a:pPr>
            <a:r>
              <a:rPr lang="vi-VN" sz="2400" dirty="0">
                <a:solidFill>
                  <a:schemeClr val="accent5"/>
                </a:solidFill>
                <a:cs typeface="+mn-cs"/>
              </a:rPr>
              <a:t>(d) chi phí thuế thu nhập (hoặc thu nhập) phân đoạn</a:t>
            </a:r>
            <a:endParaRPr lang="en-US" sz="2400" dirty="0">
              <a:solidFill>
                <a:schemeClr val="accent5"/>
              </a:solidFill>
              <a:cs typeface="+mn-cs"/>
            </a:endParaRPr>
          </a:p>
          <a:p>
            <a:pPr marL="171450" lvl="1">
              <a:lnSpc>
                <a:spcPct val="114000"/>
              </a:lnSpc>
              <a:spcBef>
                <a:spcPts val="750"/>
              </a:spcBef>
            </a:pPr>
            <a:r>
              <a:rPr lang="vi-VN" sz="2400" dirty="0">
                <a:solidFill>
                  <a:schemeClr val="accent5"/>
                </a:solidFill>
                <a:cs typeface="+mn-cs"/>
              </a:rPr>
              <a:t>(e) các khoản mục </a:t>
            </a:r>
            <a:r>
              <a:rPr lang="en-US" sz="2400" dirty="0">
                <a:solidFill>
                  <a:schemeClr val="accent5"/>
                </a:solidFill>
                <a:cs typeface="+mn-cs"/>
              </a:rPr>
              <a:t>phi tiền </a:t>
            </a:r>
            <a:r>
              <a:rPr lang="en-US" sz="2400" dirty="0" err="1">
                <a:solidFill>
                  <a:schemeClr val="accent5"/>
                </a:solidFill>
                <a:cs typeface="+mn-cs"/>
              </a:rPr>
              <a:t>tệ</a:t>
            </a:r>
            <a:r>
              <a:rPr lang="en-US" sz="2400" dirty="0">
                <a:solidFill>
                  <a:schemeClr val="accent5"/>
                </a:solidFill>
                <a:cs typeface="+mn-cs"/>
              </a:rPr>
              <a:t> </a:t>
            </a:r>
            <a:r>
              <a:rPr lang="en-US" sz="2400" dirty="0" err="1">
                <a:solidFill>
                  <a:schemeClr val="accent5"/>
                </a:solidFill>
                <a:cs typeface="+mn-cs"/>
              </a:rPr>
              <a:t>ngoài</a:t>
            </a:r>
            <a:r>
              <a:rPr lang="en-US" sz="2400" dirty="0">
                <a:solidFill>
                  <a:schemeClr val="accent5"/>
                </a:solidFill>
                <a:cs typeface="+mn-cs"/>
              </a:rPr>
              <a:t> </a:t>
            </a:r>
            <a:r>
              <a:rPr lang="vi-VN" sz="2400" dirty="0">
                <a:solidFill>
                  <a:schemeClr val="accent5"/>
                </a:solidFill>
                <a:cs typeface="+mn-cs"/>
              </a:rPr>
              <a:t>khấu hao (nếu quan trọng)</a:t>
            </a:r>
            <a:endParaRPr lang="en-US" sz="2400" dirty="0">
              <a:solidFill>
                <a:schemeClr val="accent5"/>
              </a:solidFill>
              <a:cs typeface="+mn-cs"/>
            </a:endParaRPr>
          </a:p>
          <a:p>
            <a:pPr marL="171450" lvl="1">
              <a:lnSpc>
                <a:spcPct val="114000"/>
              </a:lnSpc>
              <a:spcBef>
                <a:spcPts val="750"/>
              </a:spcBef>
            </a:pPr>
            <a:r>
              <a:rPr lang="vi-VN" sz="2400" dirty="0">
                <a:solidFill>
                  <a:schemeClr val="accent5"/>
                </a:solidFill>
                <a:cs typeface="+mn-cs"/>
              </a:rPr>
              <a:t>Đơn vị phải công bố các khoản bổ sung vào tài sản dài hạn cho từng mảng có thể báo cáo nếu thông tin này được cung cấp thường xuyên cho người ra quyết định điều hành chính.</a:t>
            </a:r>
            <a:endParaRPr lang="en-US" sz="2400" dirty="0">
              <a:solidFill>
                <a:schemeClr val="accent5"/>
              </a:solidFill>
              <a:cs typeface="+mn-cs"/>
            </a:endParaRPr>
          </a:p>
          <a:p>
            <a:pPr>
              <a:buFont typeface="Wingdings" panose="05000000000000000000" pitchFamily="2" charset="2"/>
              <a:buNone/>
            </a:pPr>
            <a:endParaRPr lang="vi" altLang="en-US" dirty="0"/>
          </a:p>
        </p:txBody>
      </p:sp>
    </p:spTree>
    <p:extLst>
      <p:ext uri="{BB962C8B-B14F-4D97-AF65-F5344CB8AC3E}">
        <p14:creationId xmlns:p14="http://schemas.microsoft.com/office/powerpoint/2010/main" val="827280764"/>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normAutofit fontScale="90000"/>
          </a:bodyPr>
          <a:lstStyle/>
          <a:p>
            <a:r>
              <a:rPr lang="vi" altLang="en-US" sz="4000"/>
              <a:t>ĐO LƯỜNG HOẠT ĐỘNG CỦA </a:t>
            </a:r>
            <a:r>
              <a:rPr lang="en-US" altLang="en-US" sz="4000"/>
              <a:t>PHÂN ĐOẠN</a:t>
            </a:r>
            <a:endParaRPr lang="vi" altLang="en-US" sz="4000"/>
          </a:p>
        </p:txBody>
      </p:sp>
      <p:sp>
        <p:nvSpPr>
          <p:cNvPr id="49155" name="Rectangle 3"/>
          <p:cNvSpPr>
            <a:spLocks noGrp="1" noChangeArrowheads="1"/>
          </p:cNvSpPr>
          <p:nvPr>
            <p:ph idx="1"/>
          </p:nvPr>
        </p:nvSpPr>
        <p:spPr/>
        <p:txBody>
          <a:bodyPr>
            <a:normAutofit/>
          </a:bodyPr>
          <a:lstStyle/>
          <a:p>
            <a:pPr>
              <a:lnSpc>
                <a:spcPct val="114000"/>
              </a:lnSpc>
            </a:pPr>
            <a:r>
              <a:rPr lang="vi" altLang="en-US">
                <a:solidFill>
                  <a:schemeClr val="accent5"/>
                </a:solidFill>
                <a:cs typeface="+mn-cs"/>
              </a:rPr>
              <a:t>IFRS 8 không </a:t>
            </a:r>
            <a:r>
              <a:rPr lang="en-US" altLang="en-US">
                <a:solidFill>
                  <a:schemeClr val="accent5"/>
                </a:solidFill>
                <a:cs typeface="+mn-cs"/>
              </a:rPr>
              <a:t>quy định phải </a:t>
            </a:r>
            <a:r>
              <a:rPr lang="vi" altLang="en-US">
                <a:solidFill>
                  <a:schemeClr val="accent5"/>
                </a:solidFill>
                <a:cs typeface="+mn-cs"/>
              </a:rPr>
              <a:t>xác định doanh thu </a:t>
            </a:r>
            <a:r>
              <a:rPr lang="en-US" altLang="en-US">
                <a:solidFill>
                  <a:schemeClr val="accent5"/>
                </a:solidFill>
                <a:cs typeface="+mn-cs"/>
              </a:rPr>
              <a:t>phân đoạn</a:t>
            </a:r>
            <a:r>
              <a:rPr lang="vi" altLang="en-US">
                <a:solidFill>
                  <a:schemeClr val="accent5"/>
                </a:solidFill>
                <a:cs typeface="+mn-cs"/>
              </a:rPr>
              <a:t>, chi phí </a:t>
            </a:r>
            <a:r>
              <a:rPr lang="en-US" altLang="en-US">
                <a:solidFill>
                  <a:schemeClr val="accent5"/>
                </a:solidFill>
                <a:cs typeface="+mn-cs"/>
              </a:rPr>
              <a:t>phân đoạn</a:t>
            </a:r>
            <a:r>
              <a:rPr lang="vi" altLang="en-US">
                <a:solidFill>
                  <a:schemeClr val="accent5"/>
                </a:solidFill>
                <a:cs typeface="+mn-cs"/>
              </a:rPr>
              <a:t>, </a:t>
            </a:r>
            <a:r>
              <a:rPr lang="en-US" altLang="en-US">
                <a:solidFill>
                  <a:schemeClr val="accent5"/>
                </a:solidFill>
                <a:cs typeface="+mn-cs"/>
              </a:rPr>
              <a:t>lợi nhuận phân đoạn</a:t>
            </a:r>
            <a:r>
              <a:rPr lang="vi" altLang="en-US">
                <a:solidFill>
                  <a:schemeClr val="accent5"/>
                </a:solidFill>
                <a:cs typeface="+mn-cs"/>
              </a:rPr>
              <a:t>, tài sản hoặc nợ </a:t>
            </a:r>
            <a:r>
              <a:rPr lang="en-US" altLang="en-US">
                <a:solidFill>
                  <a:schemeClr val="accent5"/>
                </a:solidFill>
                <a:cs typeface="+mn-cs"/>
              </a:rPr>
              <a:t>phân đoạn</a:t>
            </a:r>
            <a:r>
              <a:rPr lang="vi" altLang="en-US">
                <a:solidFill>
                  <a:schemeClr val="accent5"/>
                </a:solidFill>
                <a:cs typeface="+mn-cs"/>
              </a:rPr>
              <a:t>, nhưng yêu cầu giải thích cách tính lãi hoặc lỗ </a:t>
            </a:r>
            <a:r>
              <a:rPr lang="en-US" altLang="en-US">
                <a:solidFill>
                  <a:schemeClr val="accent5"/>
                </a:solidFill>
                <a:cs typeface="+mn-cs"/>
              </a:rPr>
              <a:t>phân đoạn</a:t>
            </a:r>
            <a:r>
              <a:rPr lang="vi" altLang="en-US">
                <a:solidFill>
                  <a:schemeClr val="accent5"/>
                </a:solidFill>
                <a:cs typeface="+mn-cs"/>
              </a:rPr>
              <a:t>, tài sản và nợ cho từng </a:t>
            </a:r>
            <a:r>
              <a:rPr lang="en-US" altLang="en-US">
                <a:solidFill>
                  <a:schemeClr val="accent5"/>
                </a:solidFill>
                <a:cs typeface="+mn-cs"/>
              </a:rPr>
              <a:t>phân đoạn kinh doanh</a:t>
            </a:r>
            <a:r>
              <a:rPr lang="vi" altLang="en-US">
                <a:solidFill>
                  <a:schemeClr val="accent5"/>
                </a:solidFill>
                <a:cs typeface="+mn-cs"/>
              </a:rPr>
              <a:t>. </a:t>
            </a:r>
            <a:endParaRPr lang="en-US" altLang="en-US">
              <a:solidFill>
                <a:schemeClr val="accent5"/>
              </a:solidFill>
              <a:cs typeface="+mn-cs"/>
            </a:endParaRPr>
          </a:p>
          <a:p>
            <a:pPr>
              <a:lnSpc>
                <a:spcPct val="114000"/>
              </a:lnSpc>
            </a:pPr>
            <a:r>
              <a:rPr lang="vi" altLang="en-US">
                <a:solidFill>
                  <a:schemeClr val="accent5"/>
                </a:solidFill>
                <a:cs typeface="+mn-cs"/>
              </a:rPr>
              <a:t>Do đó, các đơn vị sẽ có nhiều quyền quyết định hơn trong việc xác định những gì được </a:t>
            </a:r>
            <a:r>
              <a:rPr lang="en-US" altLang="en-US">
                <a:solidFill>
                  <a:schemeClr val="accent5"/>
                </a:solidFill>
                <a:cs typeface="+mn-cs"/>
              </a:rPr>
              <a:t>tính vào </a:t>
            </a:r>
            <a:r>
              <a:rPr lang="vi" altLang="en-US">
                <a:solidFill>
                  <a:schemeClr val="accent5"/>
                </a:solidFill>
                <a:cs typeface="+mn-cs"/>
              </a:rPr>
              <a:t>lãi hoặc lỗ của </a:t>
            </a:r>
            <a:r>
              <a:rPr lang="en-US" altLang="en-US">
                <a:solidFill>
                  <a:schemeClr val="accent5"/>
                </a:solidFill>
                <a:cs typeface="+mn-cs"/>
              </a:rPr>
              <a:t>phân đoạn </a:t>
            </a:r>
            <a:r>
              <a:rPr lang="vi" altLang="en-US">
                <a:solidFill>
                  <a:schemeClr val="accent5"/>
                </a:solidFill>
                <a:cs typeface="+mn-cs"/>
              </a:rPr>
              <a:t>theo IFRS 8, chỉ bị giới hạn bởi các thông lệ báo cáo nội bộ của họ.</a:t>
            </a:r>
          </a:p>
        </p:txBody>
      </p:sp>
    </p:spTree>
    <p:extLst>
      <p:ext uri="{BB962C8B-B14F-4D97-AF65-F5344CB8AC3E}">
        <p14:creationId xmlns:p14="http://schemas.microsoft.com/office/powerpoint/2010/main" val="1575432240"/>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vi" altLang="en-US"/>
              <a:t>CÔNG BỐ</a:t>
            </a:r>
            <a:r>
              <a:rPr lang="en-US" altLang="en-US"/>
              <a:t> DOANH THU</a:t>
            </a:r>
            <a:endParaRPr lang="vi" altLang="en-US"/>
          </a:p>
        </p:txBody>
      </p:sp>
      <p:sp>
        <p:nvSpPr>
          <p:cNvPr id="16387" name="Rectangle 3"/>
          <p:cNvSpPr>
            <a:spLocks noGrp="1" noChangeArrowheads="1"/>
          </p:cNvSpPr>
          <p:nvPr>
            <p:ph idx="1"/>
          </p:nvPr>
        </p:nvSpPr>
        <p:spPr/>
        <p:txBody>
          <a:bodyPr>
            <a:normAutofit/>
          </a:bodyPr>
          <a:lstStyle/>
          <a:p>
            <a:pPr>
              <a:lnSpc>
                <a:spcPct val="114000"/>
              </a:lnSpc>
            </a:pPr>
            <a:r>
              <a:rPr lang="vi" altLang="en-US">
                <a:solidFill>
                  <a:schemeClr val="accent5"/>
                </a:solidFill>
                <a:cs typeface="+mn-cs"/>
              </a:rPr>
              <a:t>Doanh thu lãi và chi phí lãi phải được báo cáo riêng cho từng </a:t>
            </a:r>
            <a:r>
              <a:rPr lang="en-US" altLang="en-US">
                <a:solidFill>
                  <a:schemeClr val="accent5"/>
                </a:solidFill>
                <a:cs typeface="+mn-cs"/>
              </a:rPr>
              <a:t>phân đoạn</a:t>
            </a:r>
            <a:r>
              <a:rPr lang="vi" altLang="en-US">
                <a:solidFill>
                  <a:schemeClr val="accent5"/>
                </a:solidFill>
                <a:cs typeface="+mn-cs"/>
              </a:rPr>
              <a:t>, nếu số tiền này được bao gồm trong lãi hoặc lỗ của </a:t>
            </a:r>
            <a:r>
              <a:rPr lang="en-US" altLang="en-US">
                <a:solidFill>
                  <a:schemeClr val="accent5"/>
                </a:solidFill>
                <a:cs typeface="+mn-cs"/>
              </a:rPr>
              <a:t>phân đoạn</a:t>
            </a:r>
            <a:r>
              <a:rPr lang="vi" altLang="en-US">
                <a:solidFill>
                  <a:schemeClr val="accent5"/>
                </a:solidFill>
                <a:cs typeface="+mn-cs"/>
              </a:rPr>
              <a:t> hoặc được báo cáo thường xuyên cho người ra quyết định điều hành chính, trừ khi phần lớn doanh thu của </a:t>
            </a:r>
            <a:r>
              <a:rPr lang="en-US" altLang="en-US">
                <a:solidFill>
                  <a:schemeClr val="accent5"/>
                </a:solidFill>
                <a:cs typeface="+mn-cs"/>
              </a:rPr>
              <a:t>phân đoạn</a:t>
            </a:r>
            <a:r>
              <a:rPr lang="vi" altLang="en-US">
                <a:solidFill>
                  <a:schemeClr val="accent5"/>
                </a:solidFill>
                <a:cs typeface="+mn-cs"/>
              </a:rPr>
              <a:t> là từ lãi và người ra quyết định điều hành chủ yếu dựa vào doanh thu lãi thuần khi đưa ra các quyết định phân bổ nguồn lực và để đánh giá hiệu suất của </a:t>
            </a:r>
            <a:r>
              <a:rPr lang="en-US" altLang="en-US">
                <a:solidFill>
                  <a:schemeClr val="accent5"/>
                </a:solidFill>
                <a:cs typeface="+mn-cs"/>
              </a:rPr>
              <a:t>phân đoạn</a:t>
            </a:r>
            <a:r>
              <a:rPr lang="vi" altLang="en-US">
                <a:solidFill>
                  <a:schemeClr val="accent5"/>
                </a:solidFill>
                <a:cs typeface="+mn-cs"/>
              </a:rPr>
              <a:t>.</a:t>
            </a:r>
          </a:p>
          <a:p>
            <a:pPr>
              <a:lnSpc>
                <a:spcPct val="90000"/>
              </a:lnSpc>
              <a:buFont typeface="Wingdings" panose="05000000000000000000" pitchFamily="2" charset="2"/>
              <a:buNone/>
            </a:pPr>
            <a:endParaRPr lang="en-US" altLang="en-US"/>
          </a:p>
        </p:txBody>
      </p:sp>
    </p:spTree>
    <p:extLst>
      <p:ext uri="{BB962C8B-B14F-4D97-AF65-F5344CB8AC3E}">
        <p14:creationId xmlns:p14="http://schemas.microsoft.com/office/powerpoint/2010/main" val="1449327818"/>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a:bodyPr>
          <a:lstStyle/>
          <a:p>
            <a:r>
              <a:rPr lang="en-US">
                <a:solidFill>
                  <a:schemeClr val="accent5"/>
                </a:solidFill>
                <a:effectLst/>
              </a:rPr>
              <a:t>Công bố thông tin </a:t>
            </a:r>
            <a:r>
              <a:rPr lang="vi-VN">
                <a:solidFill>
                  <a:schemeClr val="accent5"/>
                </a:solidFill>
                <a:effectLst/>
              </a:rPr>
              <a:t>theo IFRS 8</a:t>
            </a:r>
            <a:endParaRPr lang="en-US">
              <a:solidFill>
                <a:schemeClr val="accent5"/>
              </a:solidFill>
              <a:effectLst/>
            </a:endParaRPr>
          </a:p>
        </p:txBody>
      </p:sp>
      <p:sp>
        <p:nvSpPr>
          <p:cNvPr id="9219" name="Rectangle 3"/>
          <p:cNvSpPr>
            <a:spLocks noGrp="1" noChangeArrowheads="1"/>
          </p:cNvSpPr>
          <p:nvPr>
            <p:ph idx="1"/>
          </p:nvPr>
        </p:nvSpPr>
        <p:spPr>
          <a:xfrm>
            <a:off x="457200" y="1371602"/>
            <a:ext cx="8229600" cy="4835524"/>
          </a:xfrm>
        </p:spPr>
        <p:txBody>
          <a:bodyPr>
            <a:normAutofit fontScale="85000" lnSpcReduction="10000"/>
          </a:bodyPr>
          <a:lstStyle/>
          <a:p>
            <a:r>
              <a:rPr lang="vi-VN">
                <a:solidFill>
                  <a:srgbClr val="FF0000"/>
                </a:solidFill>
              </a:rPr>
              <a:t>Thông tin về các phân đoạn có thể báo cáo</a:t>
            </a:r>
            <a:r>
              <a:rPr lang="en-US">
                <a:solidFill>
                  <a:srgbClr val="FF0000"/>
                </a:solidFill>
              </a:rPr>
              <a:t> (tiếp)</a:t>
            </a:r>
          </a:p>
          <a:p>
            <a:pPr marL="171450" lvl="1">
              <a:lnSpc>
                <a:spcPct val="114000"/>
              </a:lnSpc>
              <a:spcBef>
                <a:spcPts val="750"/>
              </a:spcBef>
            </a:pPr>
            <a:r>
              <a:rPr lang="vi-VN" sz="2400">
                <a:solidFill>
                  <a:schemeClr val="accent5"/>
                </a:solidFill>
                <a:cs typeface="+mn-cs"/>
              </a:rPr>
              <a:t>Số tiền </a:t>
            </a:r>
            <a:r>
              <a:rPr lang="en-US" sz="2400">
                <a:solidFill>
                  <a:schemeClr val="accent5"/>
                </a:solidFill>
                <a:cs typeface="+mn-cs"/>
              </a:rPr>
              <a:t>được báo cáo </a:t>
            </a:r>
            <a:r>
              <a:rPr lang="vi-VN" sz="2400">
                <a:solidFill>
                  <a:schemeClr val="accent5"/>
                </a:solidFill>
                <a:cs typeface="+mn-cs"/>
              </a:rPr>
              <a:t>tất cả các khoản mục ở trên phải là số tiền được báo cáo cho người ra quyết định điều hành chính, bất kể các khoản tiền này có được đo lường cho mục đích đó theo cách thức chúng được đo lường trong báo cáo tài chính hay không.</a:t>
            </a:r>
            <a:endParaRPr lang="en-US" sz="2400">
              <a:solidFill>
                <a:schemeClr val="accent5"/>
              </a:solidFill>
              <a:cs typeface="+mn-cs"/>
            </a:endParaRPr>
          </a:p>
          <a:p>
            <a:pPr marL="171450" lvl="1">
              <a:lnSpc>
                <a:spcPct val="114000"/>
              </a:lnSpc>
              <a:spcBef>
                <a:spcPts val="750"/>
              </a:spcBef>
            </a:pPr>
            <a:r>
              <a:rPr lang="vi-VN" sz="2400">
                <a:solidFill>
                  <a:schemeClr val="accent5"/>
                </a:solidFill>
                <a:cs typeface="+mn-cs"/>
              </a:rPr>
              <a:t>Một đơn vị phải giải thích cách thức mà lợi nhuận hoặc lỗ của phân đoạn, tài sản của phân đoạn và nợ phải trả của phân đoạn đã được đo lường cho mục đích báo cáo phân đoạn. Bản giải trình cần trình bày cơ sở kế toán các giao dịch giữa các phân đoạn và bất kỳ sự khác biệt nào giữa cơ sở đo lường được sử dụng cho mục đích báo cáo phân đoạn và cơ sở đo lường được sử dụng trong báo cáo tài chính.</a:t>
            </a:r>
            <a:endParaRPr lang="en-US" sz="2400">
              <a:solidFill>
                <a:schemeClr val="accent5"/>
              </a:solidFill>
              <a:cs typeface="+mn-cs"/>
            </a:endParaRPr>
          </a:p>
          <a:p>
            <a:pPr marL="171450" lvl="1">
              <a:lnSpc>
                <a:spcPct val="114000"/>
              </a:lnSpc>
              <a:spcBef>
                <a:spcPts val="750"/>
              </a:spcBef>
            </a:pPr>
            <a:r>
              <a:rPr lang="en-US" sz="2400">
                <a:solidFill>
                  <a:schemeClr val="accent5"/>
                </a:solidFill>
                <a:cs typeface="+mn-cs"/>
              </a:rPr>
              <a:t>K</a:t>
            </a:r>
            <a:r>
              <a:rPr lang="vi-VN" sz="2400">
                <a:solidFill>
                  <a:schemeClr val="accent5"/>
                </a:solidFill>
                <a:cs typeface="+mn-cs"/>
              </a:rPr>
              <a:t>huyến khích </a:t>
            </a:r>
            <a:r>
              <a:rPr lang="en-US" sz="2400">
                <a:solidFill>
                  <a:schemeClr val="accent5"/>
                </a:solidFill>
                <a:cs typeface="+mn-cs"/>
              </a:rPr>
              <a:t>(nhưng không bắt buộc) lập </a:t>
            </a:r>
            <a:r>
              <a:rPr lang="vi-VN" sz="2400">
                <a:solidFill>
                  <a:schemeClr val="accent5"/>
                </a:solidFill>
                <a:cs typeface="+mn-cs"/>
              </a:rPr>
              <a:t>Báo cáo lưu chuyển tiền tệ cho từng phân đoạn có thể báo cáo</a:t>
            </a:r>
            <a:r>
              <a:rPr lang="en-US" sz="2400">
                <a:solidFill>
                  <a:schemeClr val="accent5"/>
                </a:solidFill>
                <a:cs typeface="+mn-cs"/>
              </a:rPr>
              <a:t> theo IAS7</a:t>
            </a:r>
            <a:r>
              <a:rPr lang="vi-VN" sz="2400">
                <a:solidFill>
                  <a:schemeClr val="accent5"/>
                </a:solidFill>
                <a:cs typeface="+mn-cs"/>
              </a:rPr>
              <a:t>.</a:t>
            </a:r>
            <a:endParaRPr lang="en-US" sz="2400">
              <a:solidFill>
                <a:schemeClr val="accent5"/>
              </a:solidFill>
              <a:cs typeface="+mn-cs"/>
            </a:endParaRPr>
          </a:p>
          <a:p>
            <a:endParaRPr lang="en-US">
              <a:solidFill>
                <a:srgbClr val="FF0000"/>
              </a:solidFill>
            </a:endParaRPr>
          </a:p>
          <a:p>
            <a:pPr>
              <a:buFont typeface="Wingdings" panose="05000000000000000000" pitchFamily="2" charset="2"/>
              <a:buNone/>
            </a:pPr>
            <a:endParaRPr lang="vi" altLang="en-US"/>
          </a:p>
        </p:txBody>
      </p:sp>
    </p:spTree>
    <p:extLst>
      <p:ext uri="{BB962C8B-B14F-4D97-AF65-F5344CB8AC3E}">
        <p14:creationId xmlns:p14="http://schemas.microsoft.com/office/powerpoint/2010/main" val="2336043624"/>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a:bodyPr>
          <a:lstStyle/>
          <a:p>
            <a:r>
              <a:rPr lang="en-US">
                <a:solidFill>
                  <a:schemeClr val="accent5"/>
                </a:solidFill>
                <a:effectLst/>
              </a:rPr>
              <a:t>Công bố thông tin </a:t>
            </a:r>
            <a:r>
              <a:rPr lang="vi-VN">
                <a:solidFill>
                  <a:schemeClr val="accent5"/>
                </a:solidFill>
                <a:effectLst/>
              </a:rPr>
              <a:t>theo IFRS 8</a:t>
            </a:r>
            <a:endParaRPr lang="en-US">
              <a:solidFill>
                <a:schemeClr val="accent5"/>
              </a:solidFill>
              <a:effectLst/>
            </a:endParaRPr>
          </a:p>
        </p:txBody>
      </p:sp>
      <p:sp>
        <p:nvSpPr>
          <p:cNvPr id="9219" name="Rectangle 3"/>
          <p:cNvSpPr>
            <a:spLocks noGrp="1" noChangeArrowheads="1"/>
          </p:cNvSpPr>
          <p:nvPr>
            <p:ph idx="1"/>
          </p:nvPr>
        </p:nvSpPr>
        <p:spPr>
          <a:xfrm>
            <a:off x="457200" y="1371602"/>
            <a:ext cx="8229600" cy="4835524"/>
          </a:xfrm>
        </p:spPr>
        <p:txBody>
          <a:bodyPr>
            <a:normAutofit fontScale="77500" lnSpcReduction="20000"/>
          </a:bodyPr>
          <a:lstStyle/>
          <a:p>
            <a:r>
              <a:rPr lang="en-US">
                <a:solidFill>
                  <a:srgbClr val="FF0000"/>
                </a:solidFill>
              </a:rPr>
              <a:t>Đối chiếu (Reconciliations)</a:t>
            </a:r>
          </a:p>
          <a:p>
            <a:pPr marL="171450" lvl="1">
              <a:lnSpc>
                <a:spcPct val="114000"/>
              </a:lnSpc>
              <a:spcBef>
                <a:spcPts val="750"/>
              </a:spcBef>
            </a:pPr>
            <a:r>
              <a:rPr lang="vi-VN" sz="2400">
                <a:solidFill>
                  <a:schemeClr val="accent5"/>
                </a:solidFill>
                <a:cs typeface="+mn-cs"/>
              </a:rPr>
              <a:t>Đơn vị phải cung cấp các đ</a:t>
            </a:r>
            <a:r>
              <a:rPr lang="en-US" sz="2400">
                <a:solidFill>
                  <a:schemeClr val="accent5"/>
                </a:solidFill>
                <a:cs typeface="+mn-cs"/>
              </a:rPr>
              <a:t>ối chiếu </a:t>
            </a:r>
            <a:r>
              <a:rPr lang="vi-VN" sz="2400">
                <a:solidFill>
                  <a:schemeClr val="accent5"/>
                </a:solidFill>
                <a:cs typeface="+mn-cs"/>
              </a:rPr>
              <a:t>nhất định giữa thông tin được công bố cho các phân đoạn có thể báo cáo và thông tin được đưa ra trong báo cáo tài chính. Các đ</a:t>
            </a:r>
            <a:r>
              <a:rPr lang="en-US" sz="2400">
                <a:solidFill>
                  <a:schemeClr val="accent5"/>
                </a:solidFill>
                <a:cs typeface="+mn-cs"/>
              </a:rPr>
              <a:t>ối chiếu </a:t>
            </a:r>
            <a:r>
              <a:rPr lang="vi-VN" sz="2400">
                <a:solidFill>
                  <a:schemeClr val="accent5"/>
                </a:solidFill>
                <a:cs typeface="+mn-cs"/>
              </a:rPr>
              <a:t>bắt buộc như sau:</a:t>
            </a:r>
            <a:endParaRPr lang="en-US" sz="2400">
              <a:solidFill>
                <a:schemeClr val="accent5"/>
              </a:solidFill>
              <a:cs typeface="+mn-cs"/>
            </a:endParaRPr>
          </a:p>
          <a:p>
            <a:pPr marL="171450" lvl="1">
              <a:lnSpc>
                <a:spcPct val="114000"/>
              </a:lnSpc>
              <a:spcBef>
                <a:spcPts val="750"/>
              </a:spcBef>
            </a:pPr>
            <a:r>
              <a:rPr lang="vi-VN" sz="2400">
                <a:solidFill>
                  <a:schemeClr val="accent5"/>
                </a:solidFill>
                <a:cs typeface="+mn-cs"/>
              </a:rPr>
              <a:t>(a) tổng doanh thu của các phân đoạn có thể báo cáo với doanh thu của đơn vị</a:t>
            </a:r>
            <a:endParaRPr lang="en-US" sz="2400">
              <a:solidFill>
                <a:schemeClr val="accent5"/>
              </a:solidFill>
              <a:cs typeface="+mn-cs"/>
            </a:endParaRPr>
          </a:p>
          <a:p>
            <a:pPr marL="171450" lvl="1">
              <a:lnSpc>
                <a:spcPct val="114000"/>
              </a:lnSpc>
              <a:spcBef>
                <a:spcPts val="750"/>
              </a:spcBef>
            </a:pPr>
            <a:r>
              <a:rPr lang="vi-VN" sz="2400">
                <a:solidFill>
                  <a:schemeClr val="accent5"/>
                </a:solidFill>
                <a:cs typeface="+mn-cs"/>
              </a:rPr>
              <a:t>(b) tổng lãi hoặc lỗ của các phân đoạn có thể báo cáo vào lãi hoặc lỗ của đơn vị</a:t>
            </a:r>
            <a:endParaRPr lang="en-US" sz="2400">
              <a:solidFill>
                <a:schemeClr val="accent5"/>
              </a:solidFill>
              <a:cs typeface="+mn-cs"/>
            </a:endParaRPr>
          </a:p>
          <a:p>
            <a:pPr marL="171450" lvl="1">
              <a:lnSpc>
                <a:spcPct val="114000"/>
              </a:lnSpc>
              <a:spcBef>
                <a:spcPts val="750"/>
              </a:spcBef>
            </a:pPr>
            <a:r>
              <a:rPr lang="vi-VN" sz="2400">
                <a:solidFill>
                  <a:schemeClr val="accent5"/>
                </a:solidFill>
                <a:cs typeface="+mn-cs"/>
              </a:rPr>
              <a:t>(c) tổng tài sản của các phân đoạn có thể báo cáo (nếu được công bố) đối với tài sản của đơn vị</a:t>
            </a:r>
            <a:endParaRPr lang="en-US" sz="2400">
              <a:solidFill>
                <a:schemeClr val="accent5"/>
              </a:solidFill>
              <a:cs typeface="+mn-cs"/>
            </a:endParaRPr>
          </a:p>
          <a:p>
            <a:pPr marL="171450" lvl="1">
              <a:lnSpc>
                <a:spcPct val="114000"/>
              </a:lnSpc>
              <a:spcBef>
                <a:spcPts val="750"/>
              </a:spcBef>
            </a:pPr>
            <a:r>
              <a:rPr lang="vi-VN" sz="2400">
                <a:solidFill>
                  <a:schemeClr val="accent5"/>
                </a:solidFill>
                <a:cs typeface="+mn-cs"/>
              </a:rPr>
              <a:t>(d) tổng nợ phải trả của các phân đoạn có thể báo cáo (nếu được công bố) so với nợ phải trả của đơn vị.</a:t>
            </a:r>
            <a:endParaRPr lang="en-US" sz="2400">
              <a:solidFill>
                <a:schemeClr val="accent5"/>
              </a:solidFill>
              <a:cs typeface="+mn-cs"/>
            </a:endParaRPr>
          </a:p>
          <a:p>
            <a:pPr marL="171450" lvl="1">
              <a:lnSpc>
                <a:spcPct val="114000"/>
              </a:lnSpc>
              <a:spcBef>
                <a:spcPts val="750"/>
              </a:spcBef>
            </a:pPr>
            <a:r>
              <a:rPr lang="vi-VN" sz="2400">
                <a:solidFill>
                  <a:schemeClr val="accent5"/>
                </a:solidFill>
                <a:cs typeface="+mn-cs"/>
              </a:rPr>
              <a:t>Đối với mọi khoản mục trọng yếu khác trong báo cáo phân đoạn, phải cung cấp bản đ</a:t>
            </a:r>
            <a:r>
              <a:rPr lang="en-US" sz="2400">
                <a:solidFill>
                  <a:schemeClr val="accent5"/>
                </a:solidFill>
                <a:cs typeface="+mn-cs"/>
              </a:rPr>
              <a:t>ối chiếu </a:t>
            </a:r>
            <a:r>
              <a:rPr lang="vi-VN" sz="2400">
                <a:solidFill>
                  <a:schemeClr val="accent5"/>
                </a:solidFill>
                <a:cs typeface="+mn-cs"/>
              </a:rPr>
              <a:t>giữa tổng số tiền của </a:t>
            </a:r>
            <a:r>
              <a:rPr lang="en-US" sz="2400">
                <a:solidFill>
                  <a:schemeClr val="accent5"/>
                </a:solidFill>
                <a:cs typeface="+mn-cs"/>
              </a:rPr>
              <a:t>khoản mục </a:t>
            </a:r>
            <a:r>
              <a:rPr lang="vi-VN" sz="2400">
                <a:solidFill>
                  <a:schemeClr val="accent5"/>
                </a:solidFill>
                <a:cs typeface="+mn-cs"/>
              </a:rPr>
              <a:t>đó cho các phân đoạn có thể báo cáo và số tiền tương ứng cho đơn vị.</a:t>
            </a:r>
            <a:endParaRPr lang="en-US" sz="2400">
              <a:solidFill>
                <a:schemeClr val="accent5"/>
              </a:solidFill>
              <a:cs typeface="+mn-cs"/>
            </a:endParaRPr>
          </a:p>
          <a:p>
            <a:endParaRPr lang="en-US">
              <a:solidFill>
                <a:srgbClr val="FF0000"/>
              </a:solidFill>
            </a:endParaRPr>
          </a:p>
          <a:p>
            <a:pPr>
              <a:buFont typeface="Wingdings" panose="05000000000000000000" pitchFamily="2" charset="2"/>
              <a:buNone/>
            </a:pPr>
            <a:endParaRPr lang="vi" altLang="en-US"/>
          </a:p>
        </p:txBody>
      </p:sp>
    </p:spTree>
    <p:extLst>
      <p:ext uri="{BB962C8B-B14F-4D97-AF65-F5344CB8AC3E}">
        <p14:creationId xmlns:p14="http://schemas.microsoft.com/office/powerpoint/2010/main" val="2570687798"/>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a:bodyPr>
          <a:lstStyle/>
          <a:p>
            <a:r>
              <a:rPr lang="en-US">
                <a:solidFill>
                  <a:schemeClr val="accent5"/>
                </a:solidFill>
                <a:effectLst/>
              </a:rPr>
              <a:t>Công bố thông tin </a:t>
            </a:r>
            <a:r>
              <a:rPr lang="vi-VN">
                <a:solidFill>
                  <a:schemeClr val="accent5"/>
                </a:solidFill>
                <a:effectLst/>
              </a:rPr>
              <a:t>theo IFRS 8</a:t>
            </a:r>
            <a:endParaRPr lang="en-US">
              <a:solidFill>
                <a:schemeClr val="accent5"/>
              </a:solidFill>
              <a:effectLst/>
            </a:endParaRPr>
          </a:p>
        </p:txBody>
      </p:sp>
      <p:sp>
        <p:nvSpPr>
          <p:cNvPr id="9219" name="Rectangle 3"/>
          <p:cNvSpPr>
            <a:spLocks noGrp="1" noChangeArrowheads="1"/>
          </p:cNvSpPr>
          <p:nvPr>
            <p:ph idx="1"/>
          </p:nvPr>
        </p:nvSpPr>
        <p:spPr>
          <a:xfrm>
            <a:off x="457200" y="1371602"/>
            <a:ext cx="8229600" cy="4835524"/>
          </a:xfrm>
        </p:spPr>
        <p:txBody>
          <a:bodyPr>
            <a:normAutofit fontScale="85000" lnSpcReduction="10000"/>
          </a:bodyPr>
          <a:lstStyle/>
          <a:p>
            <a:r>
              <a:rPr lang="vi-VN" sz="2800">
                <a:solidFill>
                  <a:srgbClr val="FF0000"/>
                </a:solidFill>
                <a:cs typeface="+mn-cs"/>
              </a:rPr>
              <a:t>Thông tin toàn thực thể</a:t>
            </a:r>
            <a:endParaRPr lang="en-US" sz="2800">
              <a:solidFill>
                <a:srgbClr val="FF0000"/>
              </a:solidFill>
              <a:cs typeface="+mn-cs"/>
            </a:endParaRPr>
          </a:p>
          <a:p>
            <a:pPr marL="171450" lvl="1">
              <a:lnSpc>
                <a:spcPct val="114000"/>
              </a:lnSpc>
              <a:spcBef>
                <a:spcPts val="750"/>
              </a:spcBef>
            </a:pPr>
            <a:r>
              <a:rPr lang="en-US" sz="2400">
                <a:solidFill>
                  <a:schemeClr val="accent5"/>
                </a:solidFill>
                <a:cs typeface="+mn-cs"/>
              </a:rPr>
              <a:t>Báo cáo </a:t>
            </a:r>
            <a:r>
              <a:rPr lang="vi-VN" sz="2400">
                <a:solidFill>
                  <a:schemeClr val="accent5"/>
                </a:solidFill>
                <a:cs typeface="+mn-cs"/>
              </a:rPr>
              <a:t>ba loại </a:t>
            </a:r>
            <a:r>
              <a:rPr lang="en-US" sz="2400">
                <a:solidFill>
                  <a:schemeClr val="accent5"/>
                </a:solidFill>
                <a:cs typeface="+mn-cs"/>
              </a:rPr>
              <a:t>thông tin </a:t>
            </a:r>
            <a:r>
              <a:rPr lang="vi-VN" sz="2400">
                <a:solidFill>
                  <a:schemeClr val="accent5"/>
                </a:solidFill>
                <a:cs typeface="+mn-cs"/>
              </a:rPr>
              <a:t>"toàn </a:t>
            </a:r>
            <a:r>
              <a:rPr lang="en-US" sz="2400">
                <a:solidFill>
                  <a:schemeClr val="accent5"/>
                </a:solidFill>
                <a:cs typeface="+mn-cs"/>
              </a:rPr>
              <a:t>thực thể</a:t>
            </a:r>
            <a:r>
              <a:rPr lang="vi-VN" sz="2400">
                <a:solidFill>
                  <a:schemeClr val="accent5"/>
                </a:solidFill>
                <a:cs typeface="+mn-cs"/>
              </a:rPr>
              <a:t>" theo yêu cầu </a:t>
            </a:r>
            <a:r>
              <a:rPr lang="en-US" sz="2400">
                <a:solidFill>
                  <a:schemeClr val="accent5"/>
                </a:solidFill>
                <a:cs typeface="+mn-cs"/>
              </a:rPr>
              <a:t>gồm: </a:t>
            </a:r>
          </a:p>
          <a:p>
            <a:pPr marL="171450" lvl="1">
              <a:lnSpc>
                <a:spcPct val="114000"/>
              </a:lnSpc>
              <a:spcBef>
                <a:spcPts val="750"/>
              </a:spcBef>
            </a:pPr>
            <a:r>
              <a:rPr lang="vi-VN" sz="2400">
                <a:solidFill>
                  <a:schemeClr val="accent5"/>
                </a:solidFill>
                <a:cs typeface="+mn-cs"/>
              </a:rPr>
              <a:t>(a) Sản phẩm và dịch vụ</a:t>
            </a:r>
            <a:r>
              <a:rPr lang="en-US" sz="2400">
                <a:solidFill>
                  <a:schemeClr val="accent5"/>
                </a:solidFill>
                <a:cs typeface="+mn-cs"/>
              </a:rPr>
              <a:t>: </a:t>
            </a:r>
            <a:r>
              <a:rPr lang="vi-VN" sz="2400">
                <a:solidFill>
                  <a:schemeClr val="accent5"/>
                </a:solidFill>
                <a:cs typeface="+mn-cs"/>
              </a:rPr>
              <a:t>phải báo cáo doanh thu từ các khách hàng bên ngoài đối với từng sản phẩm và dịch vụ (hoặc từng nhóm sản phẩm và dịch vụ có liên quan) trừ khi thông tin này không có sẵn hoặc tốn quá nhiều chi phí để thu thập. Số lượng doanh thu được báo cáo phải dựa trên thông tin được sử dụng để lập báo cáo tài chính của đơn vị.</a:t>
            </a:r>
            <a:endParaRPr lang="en-US" sz="2400">
              <a:solidFill>
                <a:schemeClr val="accent5"/>
              </a:solidFill>
              <a:cs typeface="+mn-cs"/>
            </a:endParaRPr>
          </a:p>
          <a:p>
            <a:pPr marL="171450" lvl="1">
              <a:lnSpc>
                <a:spcPct val="114000"/>
              </a:lnSpc>
              <a:spcBef>
                <a:spcPts val="750"/>
              </a:spcBef>
            </a:pPr>
            <a:r>
              <a:rPr lang="vi-VN" sz="2400">
                <a:solidFill>
                  <a:schemeClr val="accent5"/>
                </a:solidFill>
                <a:cs typeface="+mn-cs"/>
              </a:rPr>
              <a:t>(b) Khu vực địa lý. Đơn vị phải báo cáo thông tin địa lý sau trừ khi thông tin này không có sẵn hoặc sẽ tốn quá nhiều chi phí để </a:t>
            </a:r>
            <a:r>
              <a:rPr lang="en-US" sz="2400">
                <a:solidFill>
                  <a:schemeClr val="accent5"/>
                </a:solidFill>
                <a:cs typeface="+mn-cs"/>
              </a:rPr>
              <a:t>thu thập</a:t>
            </a:r>
            <a:r>
              <a:rPr lang="vi-VN" sz="2400">
                <a:solidFill>
                  <a:schemeClr val="accent5"/>
                </a:solidFill>
                <a:cs typeface="+mn-cs"/>
              </a:rPr>
              <a:t>:</a:t>
            </a:r>
            <a:endParaRPr lang="en-US" sz="2400">
              <a:solidFill>
                <a:schemeClr val="accent5"/>
              </a:solidFill>
              <a:cs typeface="+mn-cs"/>
            </a:endParaRPr>
          </a:p>
          <a:p>
            <a:pPr marL="171450" lvl="1">
              <a:lnSpc>
                <a:spcPct val="114000"/>
              </a:lnSpc>
              <a:spcBef>
                <a:spcPts val="750"/>
              </a:spcBef>
            </a:pPr>
            <a:r>
              <a:rPr lang="vi-VN" sz="2400">
                <a:solidFill>
                  <a:schemeClr val="accent5"/>
                </a:solidFill>
                <a:cs typeface="+mn-cs"/>
              </a:rPr>
              <a:t>(i) doanh thu từ khách hàng bên ngoài </a:t>
            </a:r>
            <a:r>
              <a:rPr lang="en-US" sz="2400">
                <a:solidFill>
                  <a:schemeClr val="accent5"/>
                </a:solidFill>
                <a:cs typeface="+mn-cs"/>
              </a:rPr>
              <a:t>từ</a:t>
            </a:r>
            <a:r>
              <a:rPr lang="vi-VN" sz="2400">
                <a:solidFill>
                  <a:schemeClr val="accent5"/>
                </a:solidFill>
                <a:cs typeface="+mn-cs"/>
              </a:rPr>
              <a:t>:</a:t>
            </a:r>
            <a:endParaRPr lang="en-US" sz="2400">
              <a:solidFill>
                <a:schemeClr val="accent5"/>
              </a:solidFill>
              <a:cs typeface="+mn-cs"/>
            </a:endParaRPr>
          </a:p>
          <a:p>
            <a:pPr marL="171450" lvl="1">
              <a:lnSpc>
                <a:spcPct val="114000"/>
              </a:lnSpc>
              <a:spcBef>
                <a:spcPts val="750"/>
              </a:spcBef>
            </a:pPr>
            <a:r>
              <a:rPr lang="en-US" sz="2400">
                <a:solidFill>
                  <a:schemeClr val="accent5"/>
                </a:solidFill>
                <a:cs typeface="+mn-cs"/>
              </a:rPr>
              <a:t>	</a:t>
            </a:r>
            <a:r>
              <a:rPr lang="vi-VN" sz="2400">
                <a:solidFill>
                  <a:schemeClr val="accent5"/>
                </a:solidFill>
                <a:cs typeface="+mn-cs"/>
              </a:rPr>
              <a:t>- quê hương của tổ chức</a:t>
            </a:r>
            <a:endParaRPr lang="en-US" sz="2400">
              <a:solidFill>
                <a:schemeClr val="accent5"/>
              </a:solidFill>
              <a:cs typeface="+mn-cs"/>
            </a:endParaRPr>
          </a:p>
          <a:p>
            <a:pPr marL="171450" lvl="1">
              <a:lnSpc>
                <a:spcPct val="114000"/>
              </a:lnSpc>
              <a:spcBef>
                <a:spcPts val="750"/>
              </a:spcBef>
            </a:pPr>
            <a:r>
              <a:rPr lang="en-US" sz="2400">
                <a:solidFill>
                  <a:schemeClr val="accent5"/>
                </a:solidFill>
                <a:cs typeface="+mn-cs"/>
              </a:rPr>
              <a:t>	</a:t>
            </a:r>
            <a:r>
              <a:rPr lang="vi-VN" sz="2400">
                <a:solidFill>
                  <a:schemeClr val="accent5"/>
                </a:solidFill>
                <a:cs typeface="+mn-cs"/>
              </a:rPr>
              <a:t>- tất cả các </a:t>
            </a:r>
            <a:r>
              <a:rPr lang="en-US" sz="2400">
                <a:solidFill>
                  <a:schemeClr val="accent5"/>
                </a:solidFill>
                <a:cs typeface="+mn-cs"/>
              </a:rPr>
              <a:t>chi nhánh </a:t>
            </a:r>
            <a:r>
              <a:rPr lang="vi-VN" sz="2400">
                <a:solidFill>
                  <a:schemeClr val="accent5"/>
                </a:solidFill>
                <a:cs typeface="+mn-cs"/>
              </a:rPr>
              <a:t>nước ngoài (tổng cộng)</a:t>
            </a:r>
            <a:endParaRPr lang="en-US" sz="2400">
              <a:solidFill>
                <a:schemeClr val="accent5"/>
              </a:solidFill>
              <a:cs typeface="+mn-cs"/>
            </a:endParaRPr>
          </a:p>
          <a:p>
            <a:endParaRPr lang="en-US">
              <a:solidFill>
                <a:srgbClr val="FF0000"/>
              </a:solidFill>
            </a:endParaRPr>
          </a:p>
          <a:p>
            <a:pPr>
              <a:buFont typeface="Wingdings" panose="05000000000000000000" pitchFamily="2" charset="2"/>
              <a:buNone/>
            </a:pPr>
            <a:endParaRPr lang="vi" altLang="en-US"/>
          </a:p>
        </p:txBody>
      </p:sp>
    </p:spTree>
    <p:extLst>
      <p:ext uri="{BB962C8B-B14F-4D97-AF65-F5344CB8AC3E}">
        <p14:creationId xmlns:p14="http://schemas.microsoft.com/office/powerpoint/2010/main" val="848572311"/>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a:bodyPr>
          <a:lstStyle/>
          <a:p>
            <a:r>
              <a:rPr lang="en-US">
                <a:solidFill>
                  <a:schemeClr val="accent5"/>
                </a:solidFill>
                <a:effectLst/>
              </a:rPr>
              <a:t>Công bố thông tin </a:t>
            </a:r>
            <a:r>
              <a:rPr lang="vi-VN">
                <a:solidFill>
                  <a:schemeClr val="accent5"/>
                </a:solidFill>
                <a:effectLst/>
              </a:rPr>
              <a:t>theo IFRS 8</a:t>
            </a:r>
            <a:endParaRPr lang="en-US">
              <a:solidFill>
                <a:schemeClr val="accent5"/>
              </a:solidFill>
              <a:effectLst/>
            </a:endParaRPr>
          </a:p>
        </p:txBody>
      </p:sp>
      <p:sp>
        <p:nvSpPr>
          <p:cNvPr id="9219" name="Rectangle 3"/>
          <p:cNvSpPr>
            <a:spLocks noGrp="1" noChangeArrowheads="1"/>
          </p:cNvSpPr>
          <p:nvPr>
            <p:ph idx="1"/>
          </p:nvPr>
        </p:nvSpPr>
        <p:spPr>
          <a:xfrm>
            <a:off x="457200" y="1371602"/>
            <a:ext cx="8229600" cy="4835524"/>
          </a:xfrm>
        </p:spPr>
        <p:txBody>
          <a:bodyPr>
            <a:normAutofit fontScale="25000" lnSpcReduction="20000"/>
          </a:bodyPr>
          <a:lstStyle/>
          <a:p>
            <a:pPr>
              <a:lnSpc>
                <a:spcPct val="134000"/>
              </a:lnSpc>
            </a:pPr>
            <a:r>
              <a:rPr lang="vi-VN" sz="9600">
                <a:solidFill>
                  <a:srgbClr val="FF0000"/>
                </a:solidFill>
                <a:cs typeface="+mn-cs"/>
              </a:rPr>
              <a:t>Thông tin toàn thực thể</a:t>
            </a:r>
            <a:r>
              <a:rPr lang="en-US" sz="9600">
                <a:solidFill>
                  <a:srgbClr val="FF0000"/>
                </a:solidFill>
                <a:cs typeface="+mn-cs"/>
              </a:rPr>
              <a:t> (tiếp)</a:t>
            </a:r>
          </a:p>
          <a:p>
            <a:pPr>
              <a:lnSpc>
                <a:spcPct val="134000"/>
              </a:lnSpc>
            </a:pPr>
            <a:r>
              <a:rPr lang="vi-VN" sz="9600">
                <a:solidFill>
                  <a:schemeClr val="accent5"/>
                </a:solidFill>
                <a:cs typeface="+mn-cs"/>
              </a:rPr>
              <a:t>(ii) tài sản dài hạn nằm ở:</a:t>
            </a:r>
            <a:endParaRPr lang="en-US" sz="9600">
              <a:solidFill>
                <a:schemeClr val="accent5"/>
              </a:solidFill>
              <a:cs typeface="+mn-cs"/>
            </a:endParaRPr>
          </a:p>
          <a:p>
            <a:pPr lvl="1">
              <a:lnSpc>
                <a:spcPct val="134000"/>
              </a:lnSpc>
            </a:pPr>
            <a:r>
              <a:rPr lang="vi-VN" sz="9000">
                <a:solidFill>
                  <a:schemeClr val="accent5"/>
                </a:solidFill>
                <a:cs typeface="+mn-cs"/>
              </a:rPr>
              <a:t>quê hương của tổ chức</a:t>
            </a:r>
            <a:endParaRPr lang="en-US" sz="9000">
              <a:solidFill>
                <a:schemeClr val="accent5"/>
              </a:solidFill>
              <a:cs typeface="+mn-cs"/>
            </a:endParaRPr>
          </a:p>
          <a:p>
            <a:pPr lvl="1">
              <a:lnSpc>
                <a:spcPct val="134000"/>
              </a:lnSpc>
            </a:pPr>
            <a:r>
              <a:rPr lang="vi-VN" sz="9000">
                <a:solidFill>
                  <a:schemeClr val="accent5"/>
                </a:solidFill>
                <a:cs typeface="+mn-cs"/>
              </a:rPr>
              <a:t>tất cả các </a:t>
            </a:r>
            <a:r>
              <a:rPr lang="en-US" sz="9000">
                <a:solidFill>
                  <a:schemeClr val="accent5"/>
                </a:solidFill>
                <a:cs typeface="+mn-cs"/>
              </a:rPr>
              <a:t>chi nhánh </a:t>
            </a:r>
            <a:r>
              <a:rPr lang="vi-VN" sz="9000">
                <a:solidFill>
                  <a:schemeClr val="accent5"/>
                </a:solidFill>
                <a:cs typeface="+mn-cs"/>
              </a:rPr>
              <a:t>nước ngoài (tổng cộng)</a:t>
            </a:r>
            <a:endParaRPr lang="en-US" sz="9000">
              <a:solidFill>
                <a:schemeClr val="accent5"/>
              </a:solidFill>
              <a:cs typeface="+mn-cs"/>
            </a:endParaRPr>
          </a:p>
          <a:p>
            <a:pPr marL="171450" lvl="1">
              <a:lnSpc>
                <a:spcPct val="134000"/>
              </a:lnSpc>
              <a:spcBef>
                <a:spcPts val="750"/>
              </a:spcBef>
            </a:pPr>
            <a:r>
              <a:rPr lang="vi-VN" sz="9600">
                <a:solidFill>
                  <a:schemeClr val="accent5"/>
                </a:solidFill>
                <a:cs typeface="+mn-cs"/>
              </a:rPr>
              <a:t>Các số liệu được báo cáo phải dựa trên thông tin được sử dụng để lập báo cáo tài chính của đơn vị. Số tiền cho một quốc gia riêng lẻ nên được công bố riêng nếu quan trọng.</a:t>
            </a:r>
            <a:endParaRPr lang="en-US">
              <a:solidFill>
                <a:srgbClr val="FF0000"/>
              </a:solidFill>
            </a:endParaRPr>
          </a:p>
          <a:p>
            <a:pPr>
              <a:buFont typeface="Wingdings" panose="05000000000000000000" pitchFamily="2" charset="2"/>
              <a:buNone/>
            </a:pPr>
            <a:endParaRPr lang="vi" altLang="en-US"/>
          </a:p>
        </p:txBody>
      </p:sp>
    </p:spTree>
    <p:extLst>
      <p:ext uri="{BB962C8B-B14F-4D97-AF65-F5344CB8AC3E}">
        <p14:creationId xmlns:p14="http://schemas.microsoft.com/office/powerpoint/2010/main" val="4005138528"/>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a:bodyPr>
          <a:lstStyle/>
          <a:p>
            <a:r>
              <a:rPr lang="en-US">
                <a:solidFill>
                  <a:schemeClr val="accent5"/>
                </a:solidFill>
                <a:effectLst/>
              </a:rPr>
              <a:t>Công bố thông tin </a:t>
            </a:r>
            <a:r>
              <a:rPr lang="vi-VN">
                <a:solidFill>
                  <a:schemeClr val="accent5"/>
                </a:solidFill>
                <a:effectLst/>
              </a:rPr>
              <a:t>theo IFRS 8</a:t>
            </a:r>
            <a:endParaRPr lang="en-US">
              <a:solidFill>
                <a:schemeClr val="accent5"/>
              </a:solidFill>
              <a:effectLst/>
            </a:endParaRPr>
          </a:p>
        </p:txBody>
      </p:sp>
      <p:sp>
        <p:nvSpPr>
          <p:cNvPr id="9219" name="Rectangle 3"/>
          <p:cNvSpPr>
            <a:spLocks noGrp="1" noChangeArrowheads="1"/>
          </p:cNvSpPr>
          <p:nvPr>
            <p:ph idx="1"/>
          </p:nvPr>
        </p:nvSpPr>
        <p:spPr>
          <a:xfrm>
            <a:off x="457200" y="1371602"/>
            <a:ext cx="8229600" cy="4835524"/>
          </a:xfrm>
        </p:spPr>
        <p:txBody>
          <a:bodyPr>
            <a:normAutofit fontScale="25000" lnSpcReduction="20000"/>
          </a:bodyPr>
          <a:lstStyle/>
          <a:p>
            <a:pPr>
              <a:lnSpc>
                <a:spcPct val="134000"/>
              </a:lnSpc>
            </a:pPr>
            <a:r>
              <a:rPr lang="vi-VN" sz="9600">
                <a:solidFill>
                  <a:srgbClr val="FF0000"/>
                </a:solidFill>
                <a:cs typeface="+mn-cs"/>
              </a:rPr>
              <a:t>Thông tin toàn thực thể</a:t>
            </a:r>
            <a:r>
              <a:rPr lang="en-US" sz="9600">
                <a:solidFill>
                  <a:srgbClr val="FF0000"/>
                </a:solidFill>
                <a:cs typeface="+mn-cs"/>
              </a:rPr>
              <a:t> (tiếp)</a:t>
            </a:r>
          </a:p>
          <a:p>
            <a:pPr marL="171450" lvl="1">
              <a:lnSpc>
                <a:spcPct val="134000"/>
              </a:lnSpc>
              <a:spcBef>
                <a:spcPts val="750"/>
              </a:spcBef>
            </a:pPr>
            <a:r>
              <a:rPr lang="vi-VN" sz="9600">
                <a:solidFill>
                  <a:schemeClr val="accent5"/>
                </a:solidFill>
                <a:cs typeface="+mn-cs"/>
              </a:rPr>
              <a:t>(c) Khách hàng lớn. Đơn vị phải cung cấp thông tin về mức độ phụ thuộc vào các khách hàng lớn của mình. Cụ thể, nếu bất kỳ khách hàng đơn lẻ nào chiếm ít nhất 10% doanh thu bên ngoài của đơn vị, thì</a:t>
            </a:r>
            <a:r>
              <a:rPr lang="en-US" sz="9600">
                <a:solidFill>
                  <a:schemeClr val="accent5"/>
                </a:solidFill>
                <a:cs typeface="+mn-cs"/>
              </a:rPr>
              <a:t> nên công bố</a:t>
            </a:r>
            <a:r>
              <a:rPr lang="vi-VN" sz="9600">
                <a:solidFill>
                  <a:schemeClr val="accent5"/>
                </a:solidFill>
                <a:cs typeface="+mn-cs"/>
              </a:rPr>
              <a:t>:</a:t>
            </a:r>
            <a:endParaRPr lang="en-US" sz="9600">
              <a:solidFill>
                <a:schemeClr val="accent5"/>
              </a:solidFill>
              <a:cs typeface="+mn-cs"/>
            </a:endParaRPr>
          </a:p>
          <a:p>
            <a:pPr marL="171450" lvl="1">
              <a:lnSpc>
                <a:spcPct val="134000"/>
              </a:lnSpc>
              <a:spcBef>
                <a:spcPts val="750"/>
              </a:spcBef>
            </a:pPr>
            <a:r>
              <a:rPr lang="en-US" sz="9600">
                <a:solidFill>
                  <a:schemeClr val="accent5"/>
                </a:solidFill>
                <a:cs typeface="+mn-cs"/>
              </a:rPr>
              <a:t>	</a:t>
            </a:r>
            <a:r>
              <a:rPr lang="vi-VN" sz="9600">
                <a:solidFill>
                  <a:schemeClr val="accent5"/>
                </a:solidFill>
                <a:cs typeface="+mn-cs"/>
              </a:rPr>
              <a:t>(i) </a:t>
            </a:r>
            <a:r>
              <a:rPr lang="en-US" sz="9600">
                <a:solidFill>
                  <a:schemeClr val="accent5"/>
                </a:solidFill>
                <a:cs typeface="+mn-cs"/>
              </a:rPr>
              <a:t>doanh thu từ các khách hàng lớn</a:t>
            </a:r>
          </a:p>
          <a:p>
            <a:pPr marL="171450" lvl="1">
              <a:lnSpc>
                <a:spcPct val="134000"/>
              </a:lnSpc>
              <a:spcBef>
                <a:spcPts val="750"/>
              </a:spcBef>
            </a:pPr>
            <a:r>
              <a:rPr lang="en-US" sz="9600">
                <a:solidFill>
                  <a:schemeClr val="accent5"/>
                </a:solidFill>
                <a:cs typeface="+mn-cs"/>
              </a:rPr>
              <a:t>	</a:t>
            </a:r>
            <a:r>
              <a:rPr lang="vi-VN" sz="9600">
                <a:solidFill>
                  <a:schemeClr val="accent5"/>
                </a:solidFill>
                <a:cs typeface="+mn-cs"/>
              </a:rPr>
              <a:t>(ii) tổng doanh thu từ mỗi khách hàng </a:t>
            </a:r>
            <a:r>
              <a:rPr lang="en-US" sz="9600">
                <a:solidFill>
                  <a:schemeClr val="accent5"/>
                </a:solidFill>
                <a:cs typeface="+mn-cs"/>
              </a:rPr>
              <a:t>lớn</a:t>
            </a:r>
            <a:r>
              <a:rPr lang="vi-VN" sz="9600">
                <a:solidFill>
                  <a:schemeClr val="accent5"/>
                </a:solidFill>
                <a:cs typeface="+mn-cs"/>
              </a:rPr>
              <a:t>, cùng với danh tính của (các) phân đoạn mà doanh thu này được báo cáo.</a:t>
            </a:r>
            <a:endParaRPr lang="en-US" sz="9600">
              <a:solidFill>
                <a:schemeClr val="accent5"/>
              </a:solidFill>
              <a:cs typeface="+mn-cs"/>
            </a:endParaRPr>
          </a:p>
          <a:p>
            <a:pPr marL="171450" lvl="1">
              <a:lnSpc>
                <a:spcPct val="134000"/>
              </a:lnSpc>
              <a:spcBef>
                <a:spcPts val="750"/>
              </a:spcBef>
            </a:pPr>
            <a:r>
              <a:rPr lang="vi-VN" sz="9600">
                <a:solidFill>
                  <a:schemeClr val="accent5"/>
                </a:solidFill>
                <a:cs typeface="+mn-cs"/>
              </a:rPr>
              <a:t>Tuy nhiên, pháp nhân không bắt buộc phải công bố danh tính của các khách hàng lớn.</a:t>
            </a:r>
            <a:endParaRPr lang="en-US" sz="9600">
              <a:solidFill>
                <a:schemeClr val="accent5"/>
              </a:solidFill>
              <a:cs typeface="+mn-cs"/>
            </a:endParaRPr>
          </a:p>
          <a:p>
            <a:endParaRPr lang="en-US">
              <a:solidFill>
                <a:srgbClr val="FF0000"/>
              </a:solidFill>
            </a:endParaRPr>
          </a:p>
          <a:p>
            <a:pPr>
              <a:buFont typeface="Wingdings" panose="05000000000000000000" pitchFamily="2" charset="2"/>
              <a:buNone/>
            </a:pPr>
            <a:endParaRPr lang="vi" altLang="en-US"/>
          </a:p>
        </p:txBody>
      </p:sp>
    </p:spTree>
    <p:extLst>
      <p:ext uri="{BB962C8B-B14F-4D97-AF65-F5344CB8AC3E}">
        <p14:creationId xmlns:p14="http://schemas.microsoft.com/office/powerpoint/2010/main" val="2396654322"/>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vi" altLang="en-US"/>
              <a:t>CÔNG BỐ</a:t>
            </a:r>
            <a:r>
              <a:rPr lang="en-US" altLang="en-US"/>
              <a:t> KHÁCH HÀNG LỚN</a:t>
            </a:r>
            <a:endParaRPr lang="vi" altLang="en-US"/>
          </a:p>
        </p:txBody>
      </p:sp>
      <p:sp>
        <p:nvSpPr>
          <p:cNvPr id="21507" name="Rectangle 3"/>
          <p:cNvSpPr>
            <a:spLocks noGrp="1" noChangeArrowheads="1"/>
          </p:cNvSpPr>
          <p:nvPr>
            <p:ph idx="1"/>
          </p:nvPr>
        </p:nvSpPr>
        <p:spPr>
          <a:xfrm>
            <a:off x="457200" y="1295400"/>
            <a:ext cx="8229600" cy="4835525"/>
          </a:xfrm>
        </p:spPr>
        <p:txBody>
          <a:bodyPr/>
          <a:lstStyle/>
          <a:p>
            <a:pPr>
              <a:lnSpc>
                <a:spcPct val="114000"/>
              </a:lnSpc>
            </a:pPr>
            <a:r>
              <a:rPr lang="vi" altLang="en-US">
                <a:solidFill>
                  <a:schemeClr val="accent5"/>
                </a:solidFill>
                <a:cs typeface="+mn-cs"/>
              </a:rPr>
              <a:t>Chuẩn mực cũng đã đưa ra yêu cầu công bố thông tin về các giao dịch với các khách hàng lớn. </a:t>
            </a:r>
            <a:endParaRPr lang="en-US" altLang="en-US">
              <a:solidFill>
                <a:schemeClr val="accent5"/>
              </a:solidFill>
              <a:cs typeface="+mn-cs"/>
            </a:endParaRPr>
          </a:p>
          <a:p>
            <a:pPr>
              <a:lnSpc>
                <a:spcPct val="114000"/>
              </a:lnSpc>
            </a:pPr>
            <a:r>
              <a:rPr lang="vi" altLang="en-US">
                <a:solidFill>
                  <a:schemeClr val="accent5"/>
                </a:solidFill>
                <a:cs typeface="+mn-cs"/>
              </a:rPr>
              <a:t>Nếu doanh thu từ các giao dịch với một khách hàng bên ngoài duy nhất chiếm tới 10% doanh thu trở lên của đơn vị, thì tổng doanh thu từ mỗi khách hàng đó và </a:t>
            </a:r>
            <a:r>
              <a:rPr lang="en-US" altLang="en-US">
                <a:solidFill>
                  <a:schemeClr val="accent5"/>
                </a:solidFill>
                <a:cs typeface="+mn-cs"/>
              </a:rPr>
              <a:t>phân đoạn</a:t>
            </a:r>
            <a:r>
              <a:rPr lang="vi" altLang="en-US">
                <a:solidFill>
                  <a:schemeClr val="accent5"/>
                </a:solidFill>
                <a:cs typeface="+mn-cs"/>
              </a:rPr>
              <a:t> hoặc các </a:t>
            </a:r>
            <a:r>
              <a:rPr lang="en-US" altLang="en-US">
                <a:solidFill>
                  <a:schemeClr val="accent5"/>
                </a:solidFill>
                <a:cs typeface="+mn-cs"/>
              </a:rPr>
              <a:t>phân đoạn</a:t>
            </a:r>
            <a:r>
              <a:rPr lang="vi" altLang="en-US">
                <a:solidFill>
                  <a:schemeClr val="accent5"/>
                </a:solidFill>
                <a:cs typeface="+mn-cs"/>
              </a:rPr>
              <a:t> trong đó các khoản doanh thu đó được báo cáo phải được công bố.</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vi" altLang="en-US"/>
              <a:t>CÔNG BỐ</a:t>
            </a:r>
            <a:r>
              <a:rPr lang="en-US" altLang="en-US"/>
              <a:t> KHÁCH HÀNG LỚN</a:t>
            </a:r>
            <a:endParaRPr lang="vi" altLang="en-US"/>
          </a:p>
        </p:txBody>
      </p:sp>
      <p:sp>
        <p:nvSpPr>
          <p:cNvPr id="22531" name="Rectangle 3"/>
          <p:cNvSpPr>
            <a:spLocks noGrp="1" noChangeArrowheads="1"/>
          </p:cNvSpPr>
          <p:nvPr>
            <p:ph idx="1"/>
          </p:nvPr>
        </p:nvSpPr>
        <p:spPr>
          <a:xfrm>
            <a:off x="457200" y="1371600"/>
            <a:ext cx="8229600" cy="4530725"/>
          </a:xfrm>
        </p:spPr>
        <p:txBody>
          <a:bodyPr/>
          <a:lstStyle/>
          <a:p>
            <a:pPr>
              <a:lnSpc>
                <a:spcPct val="114000"/>
              </a:lnSpc>
            </a:pPr>
            <a:r>
              <a:rPr lang="vi" altLang="en-US">
                <a:solidFill>
                  <a:schemeClr val="accent5"/>
                </a:solidFill>
                <a:cs typeface="+mn-cs"/>
              </a:rPr>
              <a:t>Thực thể không cần tiết lộ danh tính của một khách hàng chính, cũng như số tiền doanh thu mà mỗi </a:t>
            </a:r>
            <a:r>
              <a:rPr lang="en-US" altLang="en-US">
                <a:solidFill>
                  <a:schemeClr val="accent5"/>
                </a:solidFill>
                <a:cs typeface="+mn-cs"/>
              </a:rPr>
              <a:t>phân đoạn</a:t>
            </a:r>
            <a:r>
              <a:rPr lang="vi" altLang="en-US">
                <a:solidFill>
                  <a:schemeClr val="accent5"/>
                </a:solidFill>
                <a:cs typeface="+mn-cs"/>
              </a:rPr>
              <a:t> báo cáo từ khách hàng đó. </a:t>
            </a:r>
            <a:endParaRPr lang="en-US" altLang="en-US">
              <a:solidFill>
                <a:schemeClr val="accent5"/>
              </a:solidFill>
              <a:cs typeface="+mn-cs"/>
            </a:endParaRPr>
          </a:p>
          <a:p>
            <a:pPr>
              <a:lnSpc>
                <a:spcPct val="114000"/>
              </a:lnSpc>
            </a:pPr>
            <a:r>
              <a:rPr lang="vi" altLang="en-US">
                <a:solidFill>
                  <a:schemeClr val="accent5"/>
                </a:solidFill>
                <a:cs typeface="+mn-cs"/>
              </a:rPr>
              <a:t>Vì mục đích này, một nhóm các thực thể mà thực thể báo cáo biết là nằm dưới sự kiểm soát chung sẽ được coi là một khách hàng duy nhất</a:t>
            </a:r>
            <a:r>
              <a:rPr lang="en-US" altLang="en-US">
                <a:solidFill>
                  <a:schemeClr val="accent5"/>
                </a:solidFill>
                <a:cs typeface="+mn-cs"/>
              </a:rPr>
              <a:t>,</a:t>
            </a:r>
            <a:r>
              <a:rPr lang="vi" altLang="en-US">
                <a:solidFill>
                  <a:schemeClr val="accent5"/>
                </a:solidFill>
                <a:cs typeface="+mn-cs"/>
              </a:rPr>
              <a:t> và</a:t>
            </a:r>
            <a:endParaRPr lang="en-US" altLang="en-US">
              <a:solidFill>
                <a:schemeClr val="accent5"/>
              </a:solidFill>
              <a:cs typeface="+mn-cs"/>
            </a:endParaRPr>
          </a:p>
          <a:p>
            <a:pPr>
              <a:lnSpc>
                <a:spcPct val="114000"/>
              </a:lnSpc>
            </a:pPr>
            <a:r>
              <a:rPr lang="en-US" altLang="en-US">
                <a:solidFill>
                  <a:schemeClr val="accent5"/>
                </a:solidFill>
                <a:cs typeface="+mn-cs"/>
              </a:rPr>
              <a:t>M</a:t>
            </a:r>
            <a:r>
              <a:rPr lang="vi" altLang="en-US">
                <a:solidFill>
                  <a:schemeClr val="accent5"/>
                </a:solidFill>
                <a:cs typeface="+mn-cs"/>
              </a:rPr>
              <a:t>ột </a:t>
            </a:r>
            <a:r>
              <a:rPr lang="en-US" altLang="en-US">
                <a:solidFill>
                  <a:schemeClr val="accent5"/>
                </a:solidFill>
                <a:cs typeface="+mn-cs"/>
              </a:rPr>
              <a:t>doanh nghiệp </a:t>
            </a:r>
            <a:r>
              <a:rPr lang="vi" altLang="en-US">
                <a:solidFill>
                  <a:schemeClr val="accent5"/>
                </a:solidFill>
                <a:cs typeface="+mn-cs"/>
              </a:rPr>
              <a:t>và các thực thể mà thực thể báo cáo biết là nằm dưới sự kiểm soát của </a:t>
            </a:r>
            <a:r>
              <a:rPr lang="en-US" altLang="en-US">
                <a:solidFill>
                  <a:schemeClr val="accent5"/>
                </a:solidFill>
                <a:cs typeface="+mn-cs"/>
              </a:rPr>
              <a:t>doanh nghiệp đó </a:t>
            </a:r>
            <a:r>
              <a:rPr lang="vi" altLang="en-US">
                <a:solidFill>
                  <a:schemeClr val="accent5"/>
                </a:solidFill>
                <a:cs typeface="+mn-cs"/>
              </a:rPr>
              <a:t>sẽ được coi là một khách hàng duy nhất.</a:t>
            </a:r>
          </a:p>
          <a:p>
            <a:pPr>
              <a:lnSpc>
                <a:spcPct val="90000"/>
              </a:lnSpc>
              <a:buFont typeface="Wingdings" panose="05000000000000000000" pitchFamily="2" charset="2"/>
              <a:buNone/>
            </a:pPr>
            <a:endParaRPr lang="en-US" altLang="en-US" sz="240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GIỚI THIỆU</a:t>
            </a:r>
          </a:p>
        </p:txBody>
      </p:sp>
      <p:sp>
        <p:nvSpPr>
          <p:cNvPr id="3" name="Content Placeholder 2"/>
          <p:cNvSpPr>
            <a:spLocks noGrp="1"/>
          </p:cNvSpPr>
          <p:nvPr>
            <p:ph idx="1"/>
          </p:nvPr>
        </p:nvSpPr>
        <p:spPr/>
        <p:txBody>
          <a:bodyPr/>
          <a:lstStyle/>
          <a:p>
            <a:pPr>
              <a:lnSpc>
                <a:spcPct val="114000"/>
              </a:lnSpc>
            </a:pPr>
            <a:r>
              <a:rPr lang="vi-VN">
                <a:solidFill>
                  <a:schemeClr val="accent5"/>
                </a:solidFill>
                <a:cs typeface="+mn-cs"/>
              </a:rPr>
              <a:t>Chuẩn mực quốc tế IFRS8 </a:t>
            </a:r>
            <a:r>
              <a:rPr lang="en-US">
                <a:solidFill>
                  <a:schemeClr val="accent5"/>
                </a:solidFill>
                <a:cs typeface="+mn-cs"/>
              </a:rPr>
              <a:t>“</a:t>
            </a:r>
            <a:r>
              <a:rPr lang="en-US" altLang="en-US">
                <a:solidFill>
                  <a:schemeClr val="accent5"/>
                </a:solidFill>
                <a:cs typeface="+mn-cs"/>
              </a:rPr>
              <a:t>Operating segments” </a:t>
            </a:r>
            <a:r>
              <a:rPr lang="vi-VN">
                <a:solidFill>
                  <a:schemeClr val="accent5"/>
                </a:solidFill>
                <a:cs typeface="+mn-cs"/>
              </a:rPr>
              <a:t>yêu cầu một đơn vị phải công bố thông tin cho phép người sử dụng báo cáo tài chính "đánh giá bản chất và ảnh hưởng tài chính của các hoạt động và môi trường kinh tế mà đơn vị đó tham gia</a:t>
            </a:r>
            <a:r>
              <a:rPr lang="en-US">
                <a:solidFill>
                  <a:schemeClr val="accent5"/>
                </a:solidFill>
                <a:cs typeface="+mn-cs"/>
              </a:rPr>
              <a:t> trong phạm vi của mình”</a:t>
            </a:r>
            <a:r>
              <a:rPr lang="vi-VN">
                <a:solidFill>
                  <a:schemeClr val="accent5"/>
                </a:solidFill>
                <a:cs typeface="+mn-cs"/>
              </a:rPr>
              <a:t>.</a:t>
            </a:r>
            <a:endParaRPr lang="en-US">
              <a:solidFill>
                <a:schemeClr val="accent5"/>
              </a:solidFill>
              <a:cs typeface="+mn-cs"/>
            </a:endParaRPr>
          </a:p>
          <a:p>
            <a:pPr algn="just">
              <a:lnSpc>
                <a:spcPct val="150000"/>
              </a:lnSpc>
            </a:pPr>
            <a:endParaRPr lang="en-US" sz="2800"/>
          </a:p>
        </p:txBody>
      </p:sp>
    </p:spTree>
    <p:extLst>
      <p:ext uri="{BB962C8B-B14F-4D97-AF65-F5344CB8AC3E}">
        <p14:creationId xmlns:p14="http://schemas.microsoft.com/office/powerpoint/2010/main" val="418367308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365127"/>
            <a:ext cx="8058150" cy="1006474"/>
          </a:xfrm>
        </p:spPr>
        <p:txBody>
          <a:bodyPr>
            <a:normAutofit fontScale="90000"/>
          </a:bodyPr>
          <a:lstStyle/>
          <a:p>
            <a:r>
              <a:rPr lang="en-US">
                <a:solidFill>
                  <a:schemeClr val="accent5"/>
                </a:solidFill>
                <a:effectLst/>
              </a:rPr>
              <a:t>Công bố thông tin </a:t>
            </a:r>
            <a:r>
              <a:rPr lang="vi-VN">
                <a:solidFill>
                  <a:schemeClr val="accent5"/>
                </a:solidFill>
                <a:effectLst/>
              </a:rPr>
              <a:t>theo IFRS 8</a:t>
            </a:r>
            <a:r>
              <a:rPr lang="en-US">
                <a:solidFill>
                  <a:schemeClr val="accent5"/>
                </a:solidFill>
                <a:effectLst/>
              </a:rPr>
              <a:t> – Ví dụ</a:t>
            </a:r>
          </a:p>
        </p:txBody>
      </p:sp>
      <p:sp>
        <p:nvSpPr>
          <p:cNvPr id="9219" name="Rectangle 3"/>
          <p:cNvSpPr>
            <a:spLocks noGrp="1" noChangeArrowheads="1"/>
          </p:cNvSpPr>
          <p:nvPr>
            <p:ph idx="1"/>
          </p:nvPr>
        </p:nvSpPr>
        <p:spPr>
          <a:xfrm>
            <a:off x="457200" y="1371602"/>
            <a:ext cx="8229600" cy="4835524"/>
          </a:xfrm>
        </p:spPr>
        <p:txBody>
          <a:bodyPr>
            <a:normAutofit/>
          </a:bodyPr>
          <a:lstStyle/>
          <a:p>
            <a:pPr>
              <a:lnSpc>
                <a:spcPct val="114000"/>
              </a:lnSpc>
            </a:pPr>
            <a:r>
              <a:rPr lang="vi-VN">
                <a:solidFill>
                  <a:schemeClr val="accent5"/>
                </a:solidFill>
                <a:cs typeface="+mn-cs"/>
              </a:rPr>
              <a:t>Bảng 1</a:t>
            </a:r>
            <a:r>
              <a:rPr lang="en-US">
                <a:solidFill>
                  <a:schemeClr val="accent5"/>
                </a:solidFill>
                <a:cs typeface="+mn-cs"/>
              </a:rPr>
              <a:t>. T</a:t>
            </a:r>
            <a:r>
              <a:rPr lang="vi-VN">
                <a:solidFill>
                  <a:schemeClr val="accent5"/>
                </a:solidFill>
                <a:cs typeface="+mn-cs"/>
              </a:rPr>
              <a:t>hông tin về các phân đoạn có thể báo cáo.</a:t>
            </a:r>
            <a:endParaRPr lang="en-US">
              <a:solidFill>
                <a:schemeClr val="accent5"/>
              </a:solidFill>
              <a:cs typeface="+mn-cs"/>
            </a:endParaRPr>
          </a:p>
          <a:p>
            <a:pPr>
              <a:lnSpc>
                <a:spcPct val="114000"/>
              </a:lnSpc>
            </a:pPr>
            <a:endParaRPr lang="en-US">
              <a:solidFill>
                <a:schemeClr val="accent5"/>
              </a:solidFill>
              <a:cs typeface="+mn-cs"/>
            </a:endParaRPr>
          </a:p>
          <a:p>
            <a:pPr>
              <a:buFont typeface="Wingdings" panose="05000000000000000000" pitchFamily="2" charset="2"/>
              <a:buNone/>
            </a:pPr>
            <a:endParaRPr lang="vi" altLang="en-US"/>
          </a:p>
        </p:txBody>
      </p:sp>
      <p:graphicFrame>
        <p:nvGraphicFramePr>
          <p:cNvPr id="2" name="Table 1"/>
          <p:cNvGraphicFramePr>
            <a:graphicFrameLocks noGrp="1"/>
          </p:cNvGraphicFramePr>
          <p:nvPr>
            <p:extLst>
              <p:ext uri="{D42A27DB-BD31-4B8C-83A1-F6EECF244321}">
                <p14:modId xmlns:p14="http://schemas.microsoft.com/office/powerpoint/2010/main" val="3994507530"/>
              </p:ext>
            </p:extLst>
          </p:nvPr>
        </p:nvGraphicFramePr>
        <p:xfrm>
          <a:off x="628649" y="1905000"/>
          <a:ext cx="7886702" cy="3334404"/>
        </p:xfrm>
        <a:graphic>
          <a:graphicData uri="http://schemas.openxmlformats.org/drawingml/2006/table">
            <a:tbl>
              <a:tblPr firstRow="1" firstCol="1" bandRow="1">
                <a:tableStyleId>{5C22544A-7EE6-4342-B048-85BDC9FD1C3A}</a:tableStyleId>
              </a:tblPr>
              <a:tblGrid>
                <a:gridCol w="3389935">
                  <a:extLst>
                    <a:ext uri="{9D8B030D-6E8A-4147-A177-3AD203B41FA5}">
                      <a16:colId xmlns:a16="http://schemas.microsoft.com/office/drawing/2014/main" val="3210686220"/>
                    </a:ext>
                  </a:extLst>
                </a:gridCol>
                <a:gridCol w="850483">
                  <a:extLst>
                    <a:ext uri="{9D8B030D-6E8A-4147-A177-3AD203B41FA5}">
                      <a16:colId xmlns:a16="http://schemas.microsoft.com/office/drawing/2014/main" val="2593114196"/>
                    </a:ext>
                  </a:extLst>
                </a:gridCol>
                <a:gridCol w="922133">
                  <a:extLst>
                    <a:ext uri="{9D8B030D-6E8A-4147-A177-3AD203B41FA5}">
                      <a16:colId xmlns:a16="http://schemas.microsoft.com/office/drawing/2014/main" val="1064776820"/>
                    </a:ext>
                  </a:extLst>
                </a:gridCol>
                <a:gridCol w="914400">
                  <a:extLst>
                    <a:ext uri="{9D8B030D-6E8A-4147-A177-3AD203B41FA5}">
                      <a16:colId xmlns:a16="http://schemas.microsoft.com/office/drawing/2014/main" val="2919900745"/>
                    </a:ext>
                  </a:extLst>
                </a:gridCol>
                <a:gridCol w="823806">
                  <a:extLst>
                    <a:ext uri="{9D8B030D-6E8A-4147-A177-3AD203B41FA5}">
                      <a16:colId xmlns:a16="http://schemas.microsoft.com/office/drawing/2014/main" val="2465511157"/>
                    </a:ext>
                  </a:extLst>
                </a:gridCol>
                <a:gridCol w="985945">
                  <a:extLst>
                    <a:ext uri="{9D8B030D-6E8A-4147-A177-3AD203B41FA5}">
                      <a16:colId xmlns:a16="http://schemas.microsoft.com/office/drawing/2014/main" val="2897097936"/>
                    </a:ext>
                  </a:extLst>
                </a:gridCol>
              </a:tblGrid>
              <a:tr h="574533">
                <a:tc>
                  <a:txBody>
                    <a:bodyPr/>
                    <a:lstStyle/>
                    <a:p>
                      <a:pPr algn="just">
                        <a:lnSpc>
                          <a:spcPct val="115000"/>
                        </a:lnSpc>
                        <a:spcAft>
                          <a:spcPts val="0"/>
                        </a:spcAft>
                      </a:pPr>
                      <a:r>
                        <a:rPr lang="vi-VN" sz="1800">
                          <a:effectLst/>
                        </a:rPr>
                        <a:t> </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tc>
                <a:tc>
                  <a:txBody>
                    <a:bodyPr/>
                    <a:lstStyle/>
                    <a:p>
                      <a:pPr algn="ctr">
                        <a:lnSpc>
                          <a:spcPct val="100000"/>
                        </a:lnSpc>
                        <a:spcAft>
                          <a:spcPts val="0"/>
                        </a:spcAft>
                      </a:pPr>
                      <a:r>
                        <a:rPr lang="en-US" sz="1800" b="0">
                          <a:effectLst/>
                          <a:latin typeface="Arial" panose="020B0604020202020204" pitchFamily="34" charset="0"/>
                          <a:cs typeface="Arial" panose="020B0604020202020204" pitchFamily="34" charset="0"/>
                        </a:rPr>
                        <a:t>Phân</a:t>
                      </a:r>
                      <a:r>
                        <a:rPr lang="en-US" sz="1800" b="0" baseline="0">
                          <a:effectLst/>
                          <a:latin typeface="Arial" panose="020B0604020202020204" pitchFamily="34" charset="0"/>
                          <a:cs typeface="Arial" panose="020B0604020202020204" pitchFamily="34" charset="0"/>
                        </a:rPr>
                        <a:t> đoạn </a:t>
                      </a:r>
                      <a:r>
                        <a:rPr lang="vi-VN" sz="1800" b="0">
                          <a:effectLst/>
                          <a:latin typeface="Arial" panose="020B0604020202020204" pitchFamily="34" charset="0"/>
                          <a:cs typeface="Arial" panose="020B0604020202020204" pitchFamily="34" charset="0"/>
                        </a:rPr>
                        <a:t>A</a:t>
                      </a:r>
                      <a:endParaRPr lang="en-US" sz="1800" b="0">
                        <a:solidFill>
                          <a:srgbClr val="000000"/>
                        </a:solidFill>
                        <a:effectLst/>
                        <a:latin typeface="Arial" panose="020B0604020202020204" pitchFamily="34" charset="0"/>
                        <a:ea typeface="Tahoma" panose="020B0604030504040204" pitchFamily="34" charset="0"/>
                        <a:cs typeface="Arial" panose="020B0604020202020204" pitchFamily="34" charset="0"/>
                      </a:endParaRPr>
                    </a:p>
                  </a:txBody>
                  <a:tcPr marL="6350" marR="6350" marT="0" marB="0" anchor="ctr"/>
                </a:tc>
                <a:tc>
                  <a:txBody>
                    <a:bodyPr/>
                    <a:lstStyle/>
                    <a:p>
                      <a:pPr algn="ctr">
                        <a:lnSpc>
                          <a:spcPct val="100000"/>
                        </a:lnSpc>
                        <a:spcAft>
                          <a:spcPts val="0"/>
                        </a:spcAft>
                      </a:pPr>
                      <a:r>
                        <a:rPr lang="en-US" sz="1800" b="0">
                          <a:effectLst/>
                          <a:latin typeface="Arial" panose="020B0604020202020204" pitchFamily="34" charset="0"/>
                          <a:cs typeface="Arial" panose="020B0604020202020204" pitchFamily="34" charset="0"/>
                        </a:rPr>
                        <a:t>Phân</a:t>
                      </a:r>
                      <a:r>
                        <a:rPr lang="en-US" sz="1800" b="0" baseline="0">
                          <a:effectLst/>
                          <a:latin typeface="Arial" panose="020B0604020202020204" pitchFamily="34" charset="0"/>
                          <a:cs typeface="Arial" panose="020B0604020202020204" pitchFamily="34" charset="0"/>
                        </a:rPr>
                        <a:t> đoạn </a:t>
                      </a:r>
                      <a:r>
                        <a:rPr lang="vi-VN" sz="1800" b="0">
                          <a:effectLst/>
                          <a:latin typeface="Arial" panose="020B0604020202020204" pitchFamily="34" charset="0"/>
                          <a:cs typeface="Arial" panose="020B0604020202020204" pitchFamily="34" charset="0"/>
                        </a:rPr>
                        <a:t>B</a:t>
                      </a:r>
                      <a:endParaRPr lang="en-US" sz="1800" b="0">
                        <a:solidFill>
                          <a:srgbClr val="000000"/>
                        </a:solidFill>
                        <a:effectLst/>
                        <a:latin typeface="Arial" panose="020B0604020202020204" pitchFamily="34" charset="0"/>
                        <a:ea typeface="Tahoma" panose="020B0604030504040204" pitchFamily="34" charset="0"/>
                        <a:cs typeface="Arial" panose="020B0604020202020204" pitchFamily="34" charset="0"/>
                      </a:endParaRPr>
                    </a:p>
                  </a:txBody>
                  <a:tcPr marL="6350" marR="6350" marT="0" marB="0" anchor="ctr"/>
                </a:tc>
                <a:tc>
                  <a:txBody>
                    <a:bodyPr/>
                    <a:lstStyle/>
                    <a:p>
                      <a:pPr algn="ctr">
                        <a:lnSpc>
                          <a:spcPct val="100000"/>
                        </a:lnSpc>
                        <a:spcAft>
                          <a:spcPts val="0"/>
                        </a:spcAft>
                      </a:pPr>
                      <a:r>
                        <a:rPr lang="en-US" sz="1800" b="0">
                          <a:effectLst/>
                          <a:latin typeface="Arial" panose="020B0604020202020204" pitchFamily="34" charset="0"/>
                          <a:cs typeface="Arial" panose="020B0604020202020204" pitchFamily="34" charset="0"/>
                        </a:rPr>
                        <a:t>Phân</a:t>
                      </a:r>
                      <a:r>
                        <a:rPr lang="en-US" sz="1800" b="0" baseline="0">
                          <a:effectLst/>
                          <a:latin typeface="Arial" panose="020B0604020202020204" pitchFamily="34" charset="0"/>
                          <a:cs typeface="Arial" panose="020B0604020202020204" pitchFamily="34" charset="0"/>
                        </a:rPr>
                        <a:t> đoạn </a:t>
                      </a:r>
                      <a:r>
                        <a:rPr lang="vi-VN" sz="1800" b="0">
                          <a:effectLst/>
                          <a:latin typeface="Arial" panose="020B0604020202020204" pitchFamily="34" charset="0"/>
                          <a:cs typeface="Arial" panose="020B0604020202020204" pitchFamily="34" charset="0"/>
                        </a:rPr>
                        <a:t>C</a:t>
                      </a:r>
                      <a:endParaRPr lang="en-US" sz="1800" b="0">
                        <a:solidFill>
                          <a:srgbClr val="000000"/>
                        </a:solidFill>
                        <a:effectLst/>
                        <a:latin typeface="Arial" panose="020B0604020202020204" pitchFamily="34" charset="0"/>
                        <a:ea typeface="Tahoma" panose="020B0604030504040204" pitchFamily="34" charset="0"/>
                        <a:cs typeface="Arial" panose="020B0604020202020204" pitchFamily="34" charset="0"/>
                      </a:endParaRPr>
                    </a:p>
                  </a:txBody>
                  <a:tcPr marL="6350" marR="6350" marT="0" marB="0" anchor="ctr"/>
                </a:tc>
                <a:tc>
                  <a:txBody>
                    <a:bodyPr/>
                    <a:lstStyle/>
                    <a:p>
                      <a:pPr algn="ctr">
                        <a:lnSpc>
                          <a:spcPct val="100000"/>
                        </a:lnSpc>
                        <a:spcAft>
                          <a:spcPts val="0"/>
                        </a:spcAft>
                      </a:pPr>
                      <a:r>
                        <a:rPr lang="en-US" sz="1800" b="0">
                          <a:effectLst/>
                          <a:latin typeface="Arial" panose="020B0604020202020204" pitchFamily="34" charset="0"/>
                          <a:cs typeface="Arial" panose="020B0604020202020204" pitchFamily="34" charset="0"/>
                        </a:rPr>
                        <a:t>Còn lại</a:t>
                      </a:r>
                      <a:endParaRPr lang="en-US" sz="1800" b="0">
                        <a:solidFill>
                          <a:srgbClr val="000000"/>
                        </a:solidFill>
                        <a:effectLst/>
                        <a:latin typeface="Arial" panose="020B0604020202020204" pitchFamily="34" charset="0"/>
                        <a:ea typeface="Tahoma" panose="020B0604030504040204" pitchFamily="34" charset="0"/>
                        <a:cs typeface="Arial" panose="020B0604020202020204" pitchFamily="34" charset="0"/>
                      </a:endParaRPr>
                    </a:p>
                  </a:txBody>
                  <a:tcPr marL="6350" marR="6350" marT="0" marB="0" anchor="ctr"/>
                </a:tc>
                <a:tc>
                  <a:txBody>
                    <a:bodyPr/>
                    <a:lstStyle/>
                    <a:p>
                      <a:pPr algn="ctr">
                        <a:lnSpc>
                          <a:spcPct val="100000"/>
                        </a:lnSpc>
                        <a:spcAft>
                          <a:spcPts val="0"/>
                        </a:spcAft>
                      </a:pPr>
                      <a:r>
                        <a:rPr lang="vi-VN" sz="1800" b="0">
                          <a:effectLst/>
                          <a:latin typeface="Arial" panose="020B0604020202020204" pitchFamily="34" charset="0"/>
                          <a:cs typeface="Arial" panose="020B0604020202020204" pitchFamily="34" charset="0"/>
                        </a:rPr>
                        <a:t>Tổng cộng</a:t>
                      </a:r>
                      <a:endParaRPr lang="en-US" sz="1800" b="0">
                        <a:solidFill>
                          <a:srgbClr val="000000"/>
                        </a:solidFill>
                        <a:effectLst/>
                        <a:latin typeface="Arial" panose="020B0604020202020204" pitchFamily="34" charset="0"/>
                        <a:ea typeface="Tahoma" panose="020B0604030504040204" pitchFamily="34" charset="0"/>
                        <a:cs typeface="Arial" panose="020B0604020202020204" pitchFamily="34" charset="0"/>
                      </a:endParaRPr>
                    </a:p>
                  </a:txBody>
                  <a:tcPr marL="6350" marR="6350" marT="0" marB="0" anchor="ctr"/>
                </a:tc>
                <a:extLst>
                  <a:ext uri="{0D108BD9-81ED-4DB2-BD59-A6C34878D82A}">
                    <a16:rowId xmlns:a16="http://schemas.microsoft.com/office/drawing/2014/main" val="3631326316"/>
                  </a:ext>
                </a:extLst>
              </a:tr>
              <a:tr h="207264">
                <a:tc>
                  <a:txBody>
                    <a:bodyPr/>
                    <a:lstStyle/>
                    <a:p>
                      <a:pPr marL="91440" algn="just">
                        <a:lnSpc>
                          <a:spcPct val="115000"/>
                        </a:lnSpc>
                        <a:spcAft>
                          <a:spcPts val="0"/>
                        </a:spcAft>
                      </a:pPr>
                      <a:r>
                        <a:rPr lang="vi-VN" sz="1800" b="0">
                          <a:effectLst/>
                        </a:rPr>
                        <a:t>Doanh thu từ bên ngoài</a:t>
                      </a:r>
                      <a:endParaRPr lang="en-US" sz="1800" b="0">
                        <a:solidFill>
                          <a:srgbClr val="000000"/>
                        </a:solidFill>
                        <a:effectLst/>
                        <a:latin typeface="Tahoma" panose="020B0604030504040204" pitchFamily="34" charset="0"/>
                        <a:ea typeface="Tahoma" panose="020B0604030504040204" pitchFamily="34" charset="0"/>
                      </a:endParaRPr>
                    </a:p>
                  </a:txBody>
                  <a:tcPr marL="6350" marR="6350" marT="0" marB="0"/>
                </a:tc>
                <a:tc>
                  <a:txBody>
                    <a:bodyPr/>
                    <a:lstStyle/>
                    <a:p>
                      <a:pPr marR="104775" algn="r">
                        <a:lnSpc>
                          <a:spcPct val="115000"/>
                        </a:lnSpc>
                        <a:spcAft>
                          <a:spcPts val="0"/>
                        </a:spcAft>
                      </a:pPr>
                      <a:r>
                        <a:rPr lang="vi-VN" sz="1800">
                          <a:effectLst/>
                        </a:rPr>
                        <a:t>800</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nchor="b"/>
                </a:tc>
                <a:tc>
                  <a:txBody>
                    <a:bodyPr/>
                    <a:lstStyle/>
                    <a:p>
                      <a:pPr marR="104775" algn="r">
                        <a:lnSpc>
                          <a:spcPct val="115000"/>
                        </a:lnSpc>
                        <a:spcAft>
                          <a:spcPts val="0"/>
                        </a:spcAft>
                      </a:pPr>
                      <a:r>
                        <a:rPr lang="vi-VN" sz="1800">
                          <a:effectLst/>
                        </a:rPr>
                        <a:t>950</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nchor="b"/>
                </a:tc>
                <a:tc>
                  <a:txBody>
                    <a:bodyPr/>
                    <a:lstStyle/>
                    <a:p>
                      <a:pPr marR="104775" algn="r">
                        <a:lnSpc>
                          <a:spcPct val="115000"/>
                        </a:lnSpc>
                        <a:spcAft>
                          <a:spcPts val="0"/>
                        </a:spcAft>
                      </a:pPr>
                      <a:r>
                        <a:rPr lang="vi-VN" sz="1800">
                          <a:effectLst/>
                        </a:rPr>
                        <a:t>1.700</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nchor="b"/>
                </a:tc>
                <a:tc>
                  <a:txBody>
                    <a:bodyPr/>
                    <a:lstStyle/>
                    <a:p>
                      <a:pPr marR="104775" algn="r">
                        <a:lnSpc>
                          <a:spcPct val="115000"/>
                        </a:lnSpc>
                        <a:spcAft>
                          <a:spcPts val="0"/>
                        </a:spcAft>
                      </a:pPr>
                      <a:r>
                        <a:rPr lang="vi-VN" sz="1800">
                          <a:effectLst/>
                        </a:rPr>
                        <a:t>100</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nchor="b"/>
                </a:tc>
                <a:tc>
                  <a:txBody>
                    <a:bodyPr/>
                    <a:lstStyle/>
                    <a:p>
                      <a:pPr marR="104775" algn="r">
                        <a:lnSpc>
                          <a:spcPct val="115000"/>
                        </a:lnSpc>
                        <a:spcAft>
                          <a:spcPts val="0"/>
                        </a:spcAft>
                      </a:pPr>
                      <a:r>
                        <a:rPr lang="vi-VN" sz="1800">
                          <a:effectLst/>
                        </a:rPr>
                        <a:t>3.550</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nchor="b"/>
                </a:tc>
                <a:extLst>
                  <a:ext uri="{0D108BD9-81ED-4DB2-BD59-A6C34878D82A}">
                    <a16:rowId xmlns:a16="http://schemas.microsoft.com/office/drawing/2014/main" val="3943749339"/>
                  </a:ext>
                </a:extLst>
              </a:tr>
              <a:tr h="317521">
                <a:tc>
                  <a:txBody>
                    <a:bodyPr/>
                    <a:lstStyle/>
                    <a:p>
                      <a:pPr marL="91440" algn="just">
                        <a:lnSpc>
                          <a:spcPct val="115000"/>
                        </a:lnSpc>
                        <a:spcAft>
                          <a:spcPts val="0"/>
                        </a:spcAft>
                      </a:pPr>
                      <a:r>
                        <a:rPr lang="vi-VN" sz="1800" b="0">
                          <a:effectLst/>
                        </a:rPr>
                        <a:t>Doanh thu </a:t>
                      </a:r>
                      <a:r>
                        <a:rPr lang="en-US" sz="1800" b="0">
                          <a:effectLst/>
                        </a:rPr>
                        <a:t>nội</a:t>
                      </a:r>
                      <a:r>
                        <a:rPr lang="en-US" sz="1800" b="0" baseline="0">
                          <a:effectLst/>
                        </a:rPr>
                        <a:t> bộ</a:t>
                      </a:r>
                      <a:endParaRPr lang="en-US" sz="1800" b="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04775" algn="r">
                        <a:lnSpc>
                          <a:spcPct val="115000"/>
                        </a:lnSpc>
                        <a:spcAft>
                          <a:spcPts val="0"/>
                        </a:spcAft>
                      </a:pPr>
                      <a:r>
                        <a:rPr lang="vi-VN" sz="1800">
                          <a:effectLst/>
                        </a:rPr>
                        <a:t>-</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04775" algn="r">
                        <a:lnSpc>
                          <a:spcPct val="115000"/>
                        </a:lnSpc>
                        <a:spcAft>
                          <a:spcPts val="0"/>
                        </a:spcAft>
                      </a:pPr>
                      <a:r>
                        <a:rPr lang="vi-VN" sz="1800">
                          <a:effectLst/>
                        </a:rPr>
                        <a:t>300</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04775" algn="r">
                        <a:lnSpc>
                          <a:spcPct val="115000"/>
                        </a:lnSpc>
                        <a:spcAft>
                          <a:spcPts val="0"/>
                        </a:spcAft>
                      </a:pPr>
                      <a:r>
                        <a:rPr lang="vi-VN" sz="1800">
                          <a:effectLst/>
                        </a:rPr>
                        <a:t>150</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04775" algn="r">
                        <a:lnSpc>
                          <a:spcPct val="115000"/>
                        </a:lnSpc>
                        <a:spcAft>
                          <a:spcPts val="0"/>
                        </a:spcAft>
                      </a:pPr>
                      <a:r>
                        <a:rPr lang="vi-VN" sz="1800">
                          <a:effectLst/>
                        </a:rPr>
                        <a:t>-</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04775" algn="r">
                        <a:lnSpc>
                          <a:spcPct val="115000"/>
                        </a:lnSpc>
                        <a:spcAft>
                          <a:spcPts val="0"/>
                        </a:spcAft>
                      </a:pPr>
                      <a:r>
                        <a:rPr lang="vi-VN" sz="1800">
                          <a:effectLst/>
                        </a:rPr>
                        <a:t>450</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nchor="ctr"/>
                </a:tc>
                <a:extLst>
                  <a:ext uri="{0D108BD9-81ED-4DB2-BD59-A6C34878D82A}">
                    <a16:rowId xmlns:a16="http://schemas.microsoft.com/office/drawing/2014/main" val="2292113175"/>
                  </a:ext>
                </a:extLst>
              </a:tr>
              <a:tr h="295748">
                <a:tc>
                  <a:txBody>
                    <a:bodyPr/>
                    <a:lstStyle/>
                    <a:p>
                      <a:pPr marL="91440" algn="just">
                        <a:lnSpc>
                          <a:spcPct val="115000"/>
                        </a:lnSpc>
                        <a:spcAft>
                          <a:spcPts val="0"/>
                        </a:spcAft>
                      </a:pPr>
                      <a:r>
                        <a:rPr lang="vi-VN" sz="1800" b="0">
                          <a:effectLst/>
                        </a:rPr>
                        <a:t>Doanh thu tiền lãi</a:t>
                      </a:r>
                      <a:endParaRPr lang="en-US" sz="1800" b="0">
                        <a:solidFill>
                          <a:srgbClr val="000000"/>
                        </a:solidFill>
                        <a:effectLst/>
                        <a:latin typeface="Tahoma" panose="020B0604030504040204" pitchFamily="34" charset="0"/>
                        <a:ea typeface="Tahoma" panose="020B0604030504040204" pitchFamily="34" charset="0"/>
                      </a:endParaRPr>
                    </a:p>
                  </a:txBody>
                  <a:tcPr marL="6350" marR="6350" marT="0" marB="0"/>
                </a:tc>
                <a:tc>
                  <a:txBody>
                    <a:bodyPr/>
                    <a:lstStyle/>
                    <a:p>
                      <a:pPr marR="104775" algn="r">
                        <a:lnSpc>
                          <a:spcPct val="115000"/>
                        </a:lnSpc>
                        <a:spcAft>
                          <a:spcPts val="0"/>
                        </a:spcAft>
                      </a:pPr>
                      <a:r>
                        <a:rPr lang="vi-VN" sz="1800">
                          <a:effectLst/>
                        </a:rPr>
                        <a:t>125</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tc>
                <a:tc>
                  <a:txBody>
                    <a:bodyPr/>
                    <a:lstStyle/>
                    <a:p>
                      <a:pPr marR="104775" algn="r">
                        <a:lnSpc>
                          <a:spcPct val="115000"/>
                        </a:lnSpc>
                        <a:spcAft>
                          <a:spcPts val="0"/>
                        </a:spcAft>
                      </a:pPr>
                      <a:r>
                        <a:rPr lang="vi-VN" sz="1800">
                          <a:effectLst/>
                        </a:rPr>
                        <a:t>100</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04775" algn="r">
                        <a:lnSpc>
                          <a:spcPct val="115000"/>
                        </a:lnSpc>
                        <a:spcAft>
                          <a:spcPts val="0"/>
                        </a:spcAft>
                      </a:pPr>
                      <a:r>
                        <a:rPr lang="vi-VN" sz="1800">
                          <a:effectLst/>
                        </a:rPr>
                        <a:t>250</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tc>
                <a:tc>
                  <a:txBody>
                    <a:bodyPr/>
                    <a:lstStyle/>
                    <a:p>
                      <a:pPr marR="104775" algn="r">
                        <a:lnSpc>
                          <a:spcPct val="115000"/>
                        </a:lnSpc>
                        <a:spcAft>
                          <a:spcPts val="0"/>
                        </a:spcAft>
                      </a:pPr>
                      <a:r>
                        <a:rPr lang="vi-VN" sz="1800">
                          <a:effectLst/>
                        </a:rPr>
                        <a:t>-</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tc>
                <a:tc>
                  <a:txBody>
                    <a:bodyPr/>
                    <a:lstStyle/>
                    <a:p>
                      <a:pPr marR="104775" algn="r">
                        <a:lnSpc>
                          <a:spcPct val="115000"/>
                        </a:lnSpc>
                        <a:spcAft>
                          <a:spcPts val="0"/>
                        </a:spcAft>
                      </a:pPr>
                      <a:r>
                        <a:rPr lang="vi-VN" sz="1800">
                          <a:effectLst/>
                        </a:rPr>
                        <a:t>475</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tc>
                <a:extLst>
                  <a:ext uri="{0D108BD9-81ED-4DB2-BD59-A6C34878D82A}">
                    <a16:rowId xmlns:a16="http://schemas.microsoft.com/office/drawing/2014/main" val="4290032331"/>
                  </a:ext>
                </a:extLst>
              </a:tr>
              <a:tr h="317521">
                <a:tc>
                  <a:txBody>
                    <a:bodyPr/>
                    <a:lstStyle/>
                    <a:p>
                      <a:pPr marL="91440" algn="just">
                        <a:lnSpc>
                          <a:spcPct val="115000"/>
                        </a:lnSpc>
                        <a:spcAft>
                          <a:spcPts val="0"/>
                        </a:spcAft>
                      </a:pPr>
                      <a:r>
                        <a:rPr lang="vi-VN" sz="1800" b="0">
                          <a:effectLst/>
                        </a:rPr>
                        <a:t>Chi phí lãi vay</a:t>
                      </a:r>
                      <a:endParaRPr lang="en-US" sz="1800" b="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04775" algn="r">
                        <a:lnSpc>
                          <a:spcPct val="115000"/>
                        </a:lnSpc>
                        <a:spcAft>
                          <a:spcPts val="0"/>
                        </a:spcAft>
                      </a:pPr>
                      <a:r>
                        <a:rPr lang="vi-VN" sz="1800">
                          <a:effectLst/>
                        </a:rPr>
                        <a:t>95</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04775" algn="r">
                        <a:lnSpc>
                          <a:spcPct val="115000"/>
                        </a:lnSpc>
                        <a:spcAft>
                          <a:spcPts val="0"/>
                        </a:spcAft>
                      </a:pPr>
                      <a:r>
                        <a:rPr lang="vi-VN" sz="1800">
                          <a:effectLst/>
                        </a:rPr>
                        <a:t>70</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04775" algn="r">
                        <a:lnSpc>
                          <a:spcPct val="115000"/>
                        </a:lnSpc>
                        <a:spcAft>
                          <a:spcPts val="0"/>
                        </a:spcAft>
                      </a:pPr>
                      <a:r>
                        <a:rPr lang="vi-VN" sz="1800">
                          <a:effectLst/>
                        </a:rPr>
                        <a:t>110</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04775" algn="r">
                        <a:lnSpc>
                          <a:spcPct val="115000"/>
                        </a:lnSpc>
                        <a:spcAft>
                          <a:spcPts val="0"/>
                        </a:spcAft>
                      </a:pPr>
                      <a:r>
                        <a:rPr lang="vi-VN" sz="1800">
                          <a:effectLst/>
                        </a:rPr>
                        <a:t>-</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04775" algn="r">
                        <a:lnSpc>
                          <a:spcPct val="115000"/>
                        </a:lnSpc>
                        <a:spcAft>
                          <a:spcPts val="0"/>
                        </a:spcAft>
                      </a:pPr>
                      <a:r>
                        <a:rPr lang="vi-VN" sz="1800">
                          <a:effectLst/>
                        </a:rPr>
                        <a:t>275</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nchor="ctr"/>
                </a:tc>
                <a:extLst>
                  <a:ext uri="{0D108BD9-81ED-4DB2-BD59-A6C34878D82A}">
                    <a16:rowId xmlns:a16="http://schemas.microsoft.com/office/drawing/2014/main" val="556967782"/>
                  </a:ext>
                </a:extLst>
              </a:tr>
              <a:tr h="304820">
                <a:tc>
                  <a:txBody>
                    <a:bodyPr/>
                    <a:lstStyle/>
                    <a:p>
                      <a:pPr marL="91440" algn="just">
                        <a:lnSpc>
                          <a:spcPct val="115000"/>
                        </a:lnSpc>
                        <a:spcAft>
                          <a:spcPts val="0"/>
                        </a:spcAft>
                      </a:pPr>
                      <a:r>
                        <a:rPr lang="vi-VN" sz="1800" b="0">
                          <a:effectLst/>
                        </a:rPr>
                        <a:t>Khấu hao</a:t>
                      </a:r>
                      <a:endParaRPr lang="en-US" sz="1800" b="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04775" algn="r">
                        <a:lnSpc>
                          <a:spcPct val="115000"/>
                        </a:lnSpc>
                        <a:spcAft>
                          <a:spcPts val="0"/>
                        </a:spcAft>
                      </a:pPr>
                      <a:r>
                        <a:rPr lang="vi-VN" sz="1800">
                          <a:effectLst/>
                        </a:rPr>
                        <a:t>30</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04775" algn="r">
                        <a:lnSpc>
                          <a:spcPct val="115000"/>
                        </a:lnSpc>
                        <a:spcAft>
                          <a:spcPts val="0"/>
                        </a:spcAft>
                      </a:pPr>
                      <a:r>
                        <a:rPr lang="vi-VN" sz="1800">
                          <a:effectLst/>
                        </a:rPr>
                        <a:t>5</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04775" algn="r">
                        <a:lnSpc>
                          <a:spcPct val="115000"/>
                        </a:lnSpc>
                        <a:spcAft>
                          <a:spcPts val="0"/>
                        </a:spcAft>
                      </a:pPr>
                      <a:r>
                        <a:rPr lang="vi-VN" sz="1800">
                          <a:effectLst/>
                        </a:rPr>
                        <a:t>260</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04775" algn="r">
                        <a:lnSpc>
                          <a:spcPct val="115000"/>
                        </a:lnSpc>
                        <a:spcAft>
                          <a:spcPts val="0"/>
                        </a:spcAft>
                      </a:pPr>
                      <a:r>
                        <a:rPr lang="vi-VN" sz="1800">
                          <a:effectLst/>
                        </a:rPr>
                        <a:t>-</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04775" algn="r">
                        <a:lnSpc>
                          <a:spcPct val="115000"/>
                        </a:lnSpc>
                        <a:spcAft>
                          <a:spcPts val="0"/>
                        </a:spcAft>
                      </a:pPr>
                      <a:r>
                        <a:rPr lang="vi-VN" sz="1800">
                          <a:effectLst/>
                        </a:rPr>
                        <a:t>295</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nchor="ctr"/>
                </a:tc>
                <a:extLst>
                  <a:ext uri="{0D108BD9-81ED-4DB2-BD59-A6C34878D82A}">
                    <a16:rowId xmlns:a16="http://schemas.microsoft.com/office/drawing/2014/main" val="1456130006"/>
                  </a:ext>
                </a:extLst>
              </a:tr>
              <a:tr h="313893">
                <a:tc>
                  <a:txBody>
                    <a:bodyPr/>
                    <a:lstStyle/>
                    <a:p>
                      <a:pPr marL="91440" algn="just">
                        <a:lnSpc>
                          <a:spcPct val="115000"/>
                        </a:lnSpc>
                        <a:spcAft>
                          <a:spcPts val="0"/>
                        </a:spcAft>
                      </a:pPr>
                      <a:r>
                        <a:rPr lang="vi-VN" sz="1800" b="0">
                          <a:effectLst/>
                        </a:rPr>
                        <a:t>Lợi nhuận phân đoạn</a:t>
                      </a:r>
                      <a:endParaRPr lang="en-US" sz="1800" b="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04775" algn="r">
                        <a:lnSpc>
                          <a:spcPct val="115000"/>
                        </a:lnSpc>
                        <a:spcAft>
                          <a:spcPts val="0"/>
                        </a:spcAft>
                      </a:pPr>
                      <a:r>
                        <a:rPr lang="vi-VN" sz="1800">
                          <a:effectLst/>
                        </a:rPr>
                        <a:t>27</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04775" algn="r">
                        <a:lnSpc>
                          <a:spcPct val="115000"/>
                        </a:lnSpc>
                        <a:spcAft>
                          <a:spcPts val="0"/>
                        </a:spcAft>
                      </a:pPr>
                      <a:r>
                        <a:rPr lang="vi-VN" sz="1800">
                          <a:effectLst/>
                        </a:rPr>
                        <a:t>90</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04775" algn="r">
                        <a:lnSpc>
                          <a:spcPct val="115000"/>
                        </a:lnSpc>
                        <a:spcAft>
                          <a:spcPts val="0"/>
                        </a:spcAft>
                      </a:pPr>
                      <a:r>
                        <a:rPr lang="vi-VN" sz="1800">
                          <a:effectLst/>
                        </a:rPr>
                        <a:t>280</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04775" algn="r">
                        <a:lnSpc>
                          <a:spcPct val="115000"/>
                        </a:lnSpc>
                        <a:spcAft>
                          <a:spcPts val="0"/>
                        </a:spcAft>
                      </a:pPr>
                      <a:r>
                        <a:rPr lang="vi-VN" sz="1800">
                          <a:effectLst/>
                        </a:rPr>
                        <a:t>10</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04775" algn="r">
                        <a:lnSpc>
                          <a:spcPct val="115000"/>
                        </a:lnSpc>
                        <a:spcAft>
                          <a:spcPts val="0"/>
                        </a:spcAft>
                      </a:pPr>
                      <a:r>
                        <a:rPr lang="vi-VN" sz="1800">
                          <a:effectLst/>
                        </a:rPr>
                        <a:t>407</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nchor="ctr"/>
                </a:tc>
                <a:extLst>
                  <a:ext uri="{0D108BD9-81ED-4DB2-BD59-A6C34878D82A}">
                    <a16:rowId xmlns:a16="http://schemas.microsoft.com/office/drawing/2014/main" val="78822340"/>
                  </a:ext>
                </a:extLst>
              </a:tr>
              <a:tr h="300284">
                <a:tc>
                  <a:txBody>
                    <a:bodyPr/>
                    <a:lstStyle/>
                    <a:p>
                      <a:pPr marL="91440" algn="just">
                        <a:lnSpc>
                          <a:spcPct val="115000"/>
                        </a:lnSpc>
                        <a:spcAft>
                          <a:spcPts val="0"/>
                        </a:spcAft>
                      </a:pPr>
                      <a:r>
                        <a:rPr lang="en-US" sz="1800" b="0">
                          <a:effectLst/>
                          <a:latin typeface="Arial" panose="020B0604020202020204" pitchFamily="34" charset="0"/>
                          <a:cs typeface="Arial" panose="020B0604020202020204" pitchFamily="34" charset="0"/>
                        </a:rPr>
                        <a:t>Tài</a:t>
                      </a:r>
                      <a:r>
                        <a:rPr lang="en-US" sz="1800" b="0" baseline="0">
                          <a:effectLst/>
                          <a:latin typeface="Arial" panose="020B0604020202020204" pitchFamily="34" charset="0"/>
                          <a:cs typeface="Arial" panose="020B0604020202020204" pitchFamily="34" charset="0"/>
                        </a:rPr>
                        <a:t> sản </a:t>
                      </a:r>
                      <a:r>
                        <a:rPr lang="vi-VN" sz="1800" b="0">
                          <a:effectLst/>
                        </a:rPr>
                        <a:t>phân đoạn</a:t>
                      </a:r>
                      <a:endParaRPr lang="en-US" sz="1800" b="0">
                        <a:solidFill>
                          <a:srgbClr val="000000"/>
                        </a:solidFill>
                        <a:effectLst/>
                        <a:latin typeface="Tahoma" panose="020B0604030504040204" pitchFamily="34" charset="0"/>
                        <a:ea typeface="Tahoma" panose="020B0604030504040204" pitchFamily="34" charset="0"/>
                      </a:endParaRPr>
                    </a:p>
                  </a:txBody>
                  <a:tcPr marL="6350" marR="6350" marT="0" marB="0"/>
                </a:tc>
                <a:tc>
                  <a:txBody>
                    <a:bodyPr/>
                    <a:lstStyle/>
                    <a:p>
                      <a:pPr marR="104775" algn="r">
                        <a:lnSpc>
                          <a:spcPct val="115000"/>
                        </a:lnSpc>
                        <a:spcAft>
                          <a:spcPts val="0"/>
                        </a:spcAft>
                      </a:pPr>
                      <a:r>
                        <a:rPr lang="vi-VN" sz="1800">
                          <a:effectLst/>
                        </a:rPr>
                        <a:t>700</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tc>
                <a:tc>
                  <a:txBody>
                    <a:bodyPr/>
                    <a:lstStyle/>
                    <a:p>
                      <a:pPr marR="104775" algn="r">
                        <a:lnSpc>
                          <a:spcPct val="115000"/>
                        </a:lnSpc>
                        <a:spcAft>
                          <a:spcPts val="0"/>
                        </a:spcAft>
                      </a:pPr>
                      <a:r>
                        <a:rPr lang="vi-VN" sz="1800">
                          <a:effectLst/>
                        </a:rPr>
                        <a:t>300</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tc>
                <a:tc>
                  <a:txBody>
                    <a:bodyPr/>
                    <a:lstStyle/>
                    <a:p>
                      <a:pPr marR="104775" algn="r">
                        <a:lnSpc>
                          <a:spcPct val="115000"/>
                        </a:lnSpc>
                        <a:spcAft>
                          <a:spcPts val="0"/>
                        </a:spcAft>
                      </a:pPr>
                      <a:r>
                        <a:rPr lang="vi-VN" sz="1800">
                          <a:effectLst/>
                        </a:rPr>
                        <a:t>6.900</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tc>
                <a:tc>
                  <a:txBody>
                    <a:bodyPr/>
                    <a:lstStyle/>
                    <a:p>
                      <a:pPr marR="104775" algn="r">
                        <a:lnSpc>
                          <a:spcPct val="115000"/>
                        </a:lnSpc>
                        <a:spcAft>
                          <a:spcPts val="0"/>
                        </a:spcAft>
                      </a:pPr>
                      <a:r>
                        <a:rPr lang="vi-VN" sz="1800">
                          <a:effectLst/>
                        </a:rPr>
                        <a:t>200</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nchor="b"/>
                </a:tc>
                <a:tc>
                  <a:txBody>
                    <a:bodyPr/>
                    <a:lstStyle/>
                    <a:p>
                      <a:pPr marR="104775" algn="r">
                        <a:lnSpc>
                          <a:spcPct val="115000"/>
                        </a:lnSpc>
                        <a:spcAft>
                          <a:spcPts val="0"/>
                        </a:spcAft>
                      </a:pPr>
                      <a:r>
                        <a:rPr lang="vi-VN" sz="1800">
                          <a:effectLst/>
                        </a:rPr>
                        <a:t>8.100</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nchor="b"/>
                </a:tc>
                <a:extLst>
                  <a:ext uri="{0D108BD9-81ED-4DB2-BD59-A6C34878D82A}">
                    <a16:rowId xmlns:a16="http://schemas.microsoft.com/office/drawing/2014/main" val="2480513013"/>
                  </a:ext>
                </a:extLst>
              </a:tr>
              <a:tr h="295748">
                <a:tc>
                  <a:txBody>
                    <a:bodyPr/>
                    <a:lstStyle/>
                    <a:p>
                      <a:pPr marL="91440" algn="just">
                        <a:lnSpc>
                          <a:spcPct val="115000"/>
                        </a:lnSpc>
                        <a:spcAft>
                          <a:spcPts val="0"/>
                        </a:spcAft>
                      </a:pPr>
                      <a:r>
                        <a:rPr lang="vi-VN" sz="1800" b="0">
                          <a:effectLst/>
                        </a:rPr>
                        <a:t>Bổ sung tài sản dài hạn</a:t>
                      </a:r>
                      <a:endParaRPr lang="en-US" sz="1800" b="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04775" algn="r">
                        <a:lnSpc>
                          <a:spcPct val="115000"/>
                        </a:lnSpc>
                        <a:spcAft>
                          <a:spcPts val="0"/>
                        </a:spcAft>
                      </a:pPr>
                      <a:r>
                        <a:rPr lang="vi-VN" sz="1800">
                          <a:effectLst/>
                        </a:rPr>
                        <a:t>100</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nchor="b"/>
                </a:tc>
                <a:tc>
                  <a:txBody>
                    <a:bodyPr/>
                    <a:lstStyle/>
                    <a:p>
                      <a:pPr marR="104775" algn="r">
                        <a:lnSpc>
                          <a:spcPct val="115000"/>
                        </a:lnSpc>
                        <a:spcAft>
                          <a:spcPts val="0"/>
                        </a:spcAft>
                      </a:pPr>
                      <a:r>
                        <a:rPr lang="vi-VN" sz="1800">
                          <a:effectLst/>
                        </a:rPr>
                        <a:t>50</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04775" algn="r">
                        <a:lnSpc>
                          <a:spcPct val="115000"/>
                        </a:lnSpc>
                        <a:spcAft>
                          <a:spcPts val="0"/>
                        </a:spcAft>
                      </a:pPr>
                      <a:r>
                        <a:rPr lang="vi-VN" sz="1800">
                          <a:effectLst/>
                        </a:rPr>
                        <a:t>140</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04775" algn="r">
                        <a:lnSpc>
                          <a:spcPct val="115000"/>
                        </a:lnSpc>
                        <a:spcAft>
                          <a:spcPts val="0"/>
                        </a:spcAft>
                      </a:pPr>
                      <a:r>
                        <a:rPr lang="vi-VN" sz="1800">
                          <a:effectLst/>
                        </a:rPr>
                        <a:t>-</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04775" algn="r">
                        <a:lnSpc>
                          <a:spcPct val="115000"/>
                        </a:lnSpc>
                        <a:spcAft>
                          <a:spcPts val="0"/>
                        </a:spcAft>
                      </a:pPr>
                      <a:r>
                        <a:rPr lang="vi-VN" sz="1800">
                          <a:effectLst/>
                        </a:rPr>
                        <a:t>290</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nchor="ctr"/>
                </a:tc>
                <a:extLst>
                  <a:ext uri="{0D108BD9-81ED-4DB2-BD59-A6C34878D82A}">
                    <a16:rowId xmlns:a16="http://schemas.microsoft.com/office/drawing/2014/main" val="572589812"/>
                  </a:ext>
                </a:extLst>
              </a:tr>
              <a:tr h="326617">
                <a:tc>
                  <a:txBody>
                    <a:bodyPr/>
                    <a:lstStyle/>
                    <a:p>
                      <a:pPr marL="91440" algn="just">
                        <a:lnSpc>
                          <a:spcPct val="115000"/>
                        </a:lnSpc>
                        <a:spcAft>
                          <a:spcPts val="0"/>
                        </a:spcAft>
                      </a:pPr>
                      <a:r>
                        <a:rPr lang="vi-VN" sz="1800" b="0">
                          <a:effectLst/>
                        </a:rPr>
                        <a:t>Nợ</a:t>
                      </a:r>
                      <a:r>
                        <a:rPr lang="vi-VN" sz="1800" b="0">
                          <a:effectLst/>
                          <a:latin typeface="Arial" panose="020B0604020202020204" pitchFamily="34" charset="0"/>
                          <a:cs typeface="Arial" panose="020B0604020202020204" pitchFamily="34" charset="0"/>
                        </a:rPr>
                        <a:t> </a:t>
                      </a:r>
                      <a:r>
                        <a:rPr lang="en-US" sz="1800" b="0">
                          <a:effectLst/>
                          <a:latin typeface="Arial" panose="020B0604020202020204" pitchFamily="34" charset="0"/>
                          <a:cs typeface="Arial" panose="020B0604020202020204" pitchFamily="34" charset="0"/>
                        </a:rPr>
                        <a:t>phân</a:t>
                      </a:r>
                      <a:r>
                        <a:rPr lang="en-US" sz="1800" b="0" baseline="0">
                          <a:effectLst/>
                          <a:latin typeface="Arial" panose="020B0604020202020204" pitchFamily="34" charset="0"/>
                          <a:cs typeface="Arial" panose="020B0604020202020204" pitchFamily="34" charset="0"/>
                        </a:rPr>
                        <a:t> đoạn</a:t>
                      </a:r>
                      <a:endParaRPr lang="en-US" sz="1800" b="0">
                        <a:solidFill>
                          <a:srgbClr val="000000"/>
                        </a:solidFill>
                        <a:effectLst/>
                        <a:latin typeface="Arial" panose="020B0604020202020204" pitchFamily="34" charset="0"/>
                        <a:ea typeface="Tahoma" panose="020B0604030504040204" pitchFamily="34" charset="0"/>
                        <a:cs typeface="Arial" panose="020B0604020202020204" pitchFamily="34" charset="0"/>
                      </a:endParaRPr>
                    </a:p>
                  </a:txBody>
                  <a:tcPr marL="6350" marR="6350" marT="0" marB="0" anchor="ctr"/>
                </a:tc>
                <a:tc>
                  <a:txBody>
                    <a:bodyPr/>
                    <a:lstStyle/>
                    <a:p>
                      <a:pPr marR="104775" algn="r">
                        <a:lnSpc>
                          <a:spcPct val="115000"/>
                        </a:lnSpc>
                        <a:spcAft>
                          <a:spcPts val="0"/>
                        </a:spcAft>
                      </a:pPr>
                      <a:r>
                        <a:rPr lang="vi-VN" sz="1800">
                          <a:effectLst/>
                        </a:rPr>
                        <a:t>405</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04775" algn="r">
                        <a:lnSpc>
                          <a:spcPct val="115000"/>
                        </a:lnSpc>
                        <a:spcAft>
                          <a:spcPts val="0"/>
                        </a:spcAft>
                      </a:pPr>
                      <a:r>
                        <a:rPr lang="vi-VN" sz="1800">
                          <a:effectLst/>
                        </a:rPr>
                        <a:t>180</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04775" algn="r">
                        <a:lnSpc>
                          <a:spcPct val="115000"/>
                        </a:lnSpc>
                        <a:spcAft>
                          <a:spcPts val="0"/>
                        </a:spcAft>
                      </a:pPr>
                      <a:r>
                        <a:rPr lang="vi-VN" sz="1800">
                          <a:effectLst/>
                        </a:rPr>
                        <a:t>3.800</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04775" algn="r">
                        <a:lnSpc>
                          <a:spcPct val="115000"/>
                        </a:lnSpc>
                        <a:spcAft>
                          <a:spcPts val="0"/>
                        </a:spcAft>
                      </a:pPr>
                      <a:r>
                        <a:rPr lang="vi-VN" sz="1800">
                          <a:effectLst/>
                        </a:rPr>
                        <a:t>-</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nchor="ctr"/>
                </a:tc>
                <a:tc>
                  <a:txBody>
                    <a:bodyPr/>
                    <a:lstStyle/>
                    <a:p>
                      <a:pPr marR="104775" algn="r">
                        <a:lnSpc>
                          <a:spcPct val="115000"/>
                        </a:lnSpc>
                        <a:spcAft>
                          <a:spcPts val="0"/>
                        </a:spcAft>
                      </a:pPr>
                      <a:r>
                        <a:rPr lang="vi-VN" sz="1800">
                          <a:effectLst/>
                        </a:rPr>
                        <a:t>4.385</a:t>
                      </a:r>
                      <a:endParaRPr lang="en-US" sz="1800">
                        <a:solidFill>
                          <a:srgbClr val="000000"/>
                        </a:solidFill>
                        <a:effectLst/>
                        <a:latin typeface="Tahoma" panose="020B0604030504040204" pitchFamily="34" charset="0"/>
                        <a:ea typeface="Tahoma" panose="020B0604030504040204" pitchFamily="34" charset="0"/>
                      </a:endParaRPr>
                    </a:p>
                  </a:txBody>
                  <a:tcPr marL="6350" marR="6350" marT="0" marB="0" anchor="ctr"/>
                </a:tc>
                <a:extLst>
                  <a:ext uri="{0D108BD9-81ED-4DB2-BD59-A6C34878D82A}">
                    <a16:rowId xmlns:a16="http://schemas.microsoft.com/office/drawing/2014/main" val="2423324699"/>
                  </a:ext>
                </a:extLst>
              </a:tr>
            </a:tbl>
          </a:graphicData>
        </a:graphic>
      </p:graphicFrame>
    </p:spTree>
    <p:extLst>
      <p:ext uri="{BB962C8B-B14F-4D97-AF65-F5344CB8AC3E}">
        <p14:creationId xmlns:p14="http://schemas.microsoft.com/office/powerpoint/2010/main" val="979895901"/>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365127"/>
            <a:ext cx="8058150" cy="1006474"/>
          </a:xfrm>
        </p:spPr>
        <p:txBody>
          <a:bodyPr>
            <a:normAutofit fontScale="90000"/>
          </a:bodyPr>
          <a:lstStyle/>
          <a:p>
            <a:r>
              <a:rPr lang="en-US">
                <a:solidFill>
                  <a:schemeClr val="accent5"/>
                </a:solidFill>
                <a:effectLst/>
              </a:rPr>
              <a:t>Công bố thông tin </a:t>
            </a:r>
            <a:r>
              <a:rPr lang="vi-VN">
                <a:solidFill>
                  <a:schemeClr val="accent5"/>
                </a:solidFill>
                <a:effectLst/>
              </a:rPr>
              <a:t>theo IFRS 8</a:t>
            </a:r>
            <a:r>
              <a:rPr lang="en-US">
                <a:solidFill>
                  <a:schemeClr val="accent5"/>
                </a:solidFill>
                <a:effectLst/>
              </a:rPr>
              <a:t> – Ví dụ</a:t>
            </a:r>
          </a:p>
        </p:txBody>
      </p:sp>
      <p:sp>
        <p:nvSpPr>
          <p:cNvPr id="9219" name="Rectangle 3"/>
          <p:cNvSpPr>
            <a:spLocks noGrp="1" noChangeArrowheads="1"/>
          </p:cNvSpPr>
          <p:nvPr>
            <p:ph idx="1"/>
          </p:nvPr>
        </p:nvSpPr>
        <p:spPr>
          <a:xfrm>
            <a:off x="457200" y="1371602"/>
            <a:ext cx="8229600" cy="4835524"/>
          </a:xfrm>
        </p:spPr>
        <p:txBody>
          <a:bodyPr>
            <a:normAutofit/>
          </a:bodyPr>
          <a:lstStyle/>
          <a:p>
            <a:pPr>
              <a:lnSpc>
                <a:spcPct val="114000"/>
              </a:lnSpc>
            </a:pPr>
            <a:r>
              <a:rPr lang="en-US">
                <a:solidFill>
                  <a:schemeClr val="accent5"/>
                </a:solidFill>
                <a:cs typeface="+mn-cs"/>
              </a:rPr>
              <a:t>Bảng 2. Điều chỉnh doanh thu </a:t>
            </a:r>
          </a:p>
          <a:p>
            <a:pPr>
              <a:buFont typeface="Wingdings" panose="05000000000000000000" pitchFamily="2" charset="2"/>
              <a:buNone/>
            </a:pPr>
            <a:endParaRPr lang="vi" altLang="en-US"/>
          </a:p>
        </p:txBody>
      </p:sp>
      <p:graphicFrame>
        <p:nvGraphicFramePr>
          <p:cNvPr id="3" name="Table 2"/>
          <p:cNvGraphicFramePr>
            <a:graphicFrameLocks noGrp="1"/>
          </p:cNvGraphicFramePr>
          <p:nvPr>
            <p:extLst>
              <p:ext uri="{D42A27DB-BD31-4B8C-83A1-F6EECF244321}">
                <p14:modId xmlns:p14="http://schemas.microsoft.com/office/powerpoint/2010/main" val="1665360274"/>
              </p:ext>
            </p:extLst>
          </p:nvPr>
        </p:nvGraphicFramePr>
        <p:xfrm>
          <a:off x="1066797" y="1828800"/>
          <a:ext cx="7010403" cy="1447800"/>
        </p:xfrm>
        <a:graphic>
          <a:graphicData uri="http://schemas.openxmlformats.org/drawingml/2006/table">
            <a:tbl>
              <a:tblPr firstRow="1" firstCol="1" bandRow="1">
                <a:tableStyleId>{5C22544A-7EE6-4342-B048-85BDC9FD1C3A}</a:tableStyleId>
              </a:tblPr>
              <a:tblGrid>
                <a:gridCol w="6213767">
                  <a:extLst>
                    <a:ext uri="{9D8B030D-6E8A-4147-A177-3AD203B41FA5}">
                      <a16:colId xmlns:a16="http://schemas.microsoft.com/office/drawing/2014/main" val="2509482701"/>
                    </a:ext>
                  </a:extLst>
                </a:gridCol>
                <a:gridCol w="796636">
                  <a:extLst>
                    <a:ext uri="{9D8B030D-6E8A-4147-A177-3AD203B41FA5}">
                      <a16:colId xmlns:a16="http://schemas.microsoft.com/office/drawing/2014/main" val="2735629837"/>
                    </a:ext>
                  </a:extLst>
                </a:gridCol>
              </a:tblGrid>
              <a:tr h="326271">
                <a:tc>
                  <a:txBody>
                    <a:bodyPr/>
                    <a:lstStyle/>
                    <a:p>
                      <a:pPr algn="just">
                        <a:lnSpc>
                          <a:spcPct val="115000"/>
                        </a:lnSpc>
                        <a:spcAft>
                          <a:spcPts val="0"/>
                        </a:spcAft>
                      </a:pPr>
                      <a:r>
                        <a:rPr lang="vi-VN" sz="2000" b="0">
                          <a:effectLst/>
                          <a:latin typeface="Arial" panose="020B0604020202020204" pitchFamily="34" charset="0"/>
                          <a:cs typeface="Arial" panose="020B0604020202020204" pitchFamily="34" charset="0"/>
                        </a:rPr>
                        <a:t>Tổng doanh thu </a:t>
                      </a:r>
                      <a:r>
                        <a:rPr lang="en-US" sz="2000" b="0">
                          <a:effectLst/>
                          <a:latin typeface="Arial" panose="020B0604020202020204" pitchFamily="34" charset="0"/>
                          <a:cs typeface="Arial" panose="020B0604020202020204" pitchFamily="34" charset="0"/>
                        </a:rPr>
                        <a:t>của </a:t>
                      </a:r>
                      <a:r>
                        <a:rPr lang="vi-VN" sz="2000" b="0">
                          <a:effectLst/>
                          <a:latin typeface="Arial" panose="020B0604020202020204" pitchFamily="34" charset="0"/>
                          <a:cs typeface="Arial" panose="020B0604020202020204" pitchFamily="34" charset="0"/>
                        </a:rPr>
                        <a:t>các phân đoạn </a:t>
                      </a:r>
                      <a:r>
                        <a:rPr lang="en-US" sz="2000" b="0">
                          <a:effectLst/>
                          <a:latin typeface="Arial" panose="020B0604020202020204" pitchFamily="34" charset="0"/>
                          <a:cs typeface="Arial" panose="020B0604020202020204" pitchFamily="34" charset="0"/>
                        </a:rPr>
                        <a:t>phải </a:t>
                      </a:r>
                      <a:r>
                        <a:rPr lang="vi-VN" sz="2000" b="0">
                          <a:effectLst/>
                          <a:latin typeface="Arial" panose="020B0604020202020204" pitchFamily="34" charset="0"/>
                          <a:cs typeface="Arial" panose="020B0604020202020204" pitchFamily="34" charset="0"/>
                        </a:rPr>
                        <a:t>báo cáo</a:t>
                      </a:r>
                      <a:endParaRPr lang="en-US" sz="2000" b="0">
                        <a:solidFill>
                          <a:srgbClr val="000000"/>
                        </a:solidFill>
                        <a:effectLst/>
                        <a:latin typeface="Arial" panose="020B0604020202020204" pitchFamily="34" charset="0"/>
                        <a:ea typeface="Tahoma" panose="020B0604030504040204" pitchFamily="34" charset="0"/>
                        <a:cs typeface="Arial" panose="020B0604020202020204" pitchFamily="34" charset="0"/>
                      </a:endParaRPr>
                    </a:p>
                  </a:txBody>
                  <a:tcPr marL="6350" marR="6350" marT="0" marB="0" anchor="b"/>
                </a:tc>
                <a:tc>
                  <a:txBody>
                    <a:bodyPr/>
                    <a:lstStyle/>
                    <a:p>
                      <a:pPr algn="r">
                        <a:lnSpc>
                          <a:spcPct val="115000"/>
                        </a:lnSpc>
                        <a:spcAft>
                          <a:spcPts val="0"/>
                        </a:spcAft>
                      </a:pPr>
                      <a:r>
                        <a:rPr lang="vi-VN" sz="2000" b="0">
                          <a:effectLst/>
                        </a:rPr>
                        <a:t>3.900</a:t>
                      </a:r>
                      <a:endParaRPr lang="en-US" sz="2000" b="0">
                        <a:solidFill>
                          <a:srgbClr val="000000"/>
                        </a:solidFill>
                        <a:effectLst/>
                        <a:latin typeface="Tahoma" panose="020B0604030504040204" pitchFamily="34" charset="0"/>
                        <a:ea typeface="Tahoma" panose="020B0604030504040204" pitchFamily="34" charset="0"/>
                      </a:endParaRPr>
                    </a:p>
                  </a:txBody>
                  <a:tcPr marL="6350" marR="6350" marT="0" marB="0" anchor="b"/>
                </a:tc>
                <a:extLst>
                  <a:ext uri="{0D108BD9-81ED-4DB2-BD59-A6C34878D82A}">
                    <a16:rowId xmlns:a16="http://schemas.microsoft.com/office/drawing/2014/main" val="1446642323"/>
                  </a:ext>
                </a:extLst>
              </a:tr>
              <a:tr h="326271">
                <a:tc>
                  <a:txBody>
                    <a:bodyPr/>
                    <a:lstStyle/>
                    <a:p>
                      <a:pPr algn="just">
                        <a:lnSpc>
                          <a:spcPct val="115000"/>
                        </a:lnSpc>
                        <a:spcAft>
                          <a:spcPts val="0"/>
                        </a:spcAft>
                      </a:pPr>
                      <a:r>
                        <a:rPr lang="vi-VN" sz="2000" b="0">
                          <a:effectLst/>
                          <a:latin typeface="Arial" panose="020B0604020202020204" pitchFamily="34" charset="0"/>
                          <a:cs typeface="Arial" panose="020B0604020202020204" pitchFamily="34" charset="0"/>
                        </a:rPr>
                        <a:t>Doanh thu khác</a:t>
                      </a:r>
                      <a:endParaRPr lang="en-US" sz="2000" b="0">
                        <a:solidFill>
                          <a:srgbClr val="000000"/>
                        </a:solidFill>
                        <a:effectLst/>
                        <a:latin typeface="Arial" panose="020B0604020202020204" pitchFamily="34" charset="0"/>
                        <a:ea typeface="Tahoma" panose="020B0604030504040204" pitchFamily="34" charset="0"/>
                        <a:cs typeface="Arial" panose="020B0604020202020204" pitchFamily="34" charset="0"/>
                      </a:endParaRPr>
                    </a:p>
                  </a:txBody>
                  <a:tcPr marL="6350" marR="6350" marT="0" marB="0"/>
                </a:tc>
                <a:tc>
                  <a:txBody>
                    <a:bodyPr/>
                    <a:lstStyle/>
                    <a:p>
                      <a:pPr algn="r">
                        <a:lnSpc>
                          <a:spcPct val="115000"/>
                        </a:lnSpc>
                        <a:spcAft>
                          <a:spcPts val="0"/>
                        </a:spcAft>
                      </a:pPr>
                      <a:r>
                        <a:rPr lang="vi-VN" sz="2000" b="0">
                          <a:effectLst/>
                        </a:rPr>
                        <a:t>100</a:t>
                      </a:r>
                      <a:endParaRPr lang="en-US" sz="2000" b="0">
                        <a:solidFill>
                          <a:srgbClr val="000000"/>
                        </a:solidFill>
                        <a:effectLst/>
                        <a:latin typeface="Tahoma" panose="020B0604030504040204" pitchFamily="34" charset="0"/>
                        <a:ea typeface="Tahoma" panose="020B0604030504040204" pitchFamily="34" charset="0"/>
                      </a:endParaRPr>
                    </a:p>
                  </a:txBody>
                  <a:tcPr marL="6350" marR="6350" marT="0" marB="0" anchor="b"/>
                </a:tc>
                <a:extLst>
                  <a:ext uri="{0D108BD9-81ED-4DB2-BD59-A6C34878D82A}">
                    <a16:rowId xmlns:a16="http://schemas.microsoft.com/office/drawing/2014/main" val="2888143696"/>
                  </a:ext>
                </a:extLst>
              </a:tr>
              <a:tr h="326879">
                <a:tc>
                  <a:txBody>
                    <a:bodyPr/>
                    <a:lstStyle/>
                    <a:p>
                      <a:pPr algn="just">
                        <a:lnSpc>
                          <a:spcPct val="115000"/>
                        </a:lnSpc>
                        <a:spcAft>
                          <a:spcPts val="0"/>
                        </a:spcAft>
                      </a:pPr>
                      <a:r>
                        <a:rPr lang="en-US" sz="2000" b="0">
                          <a:effectLst/>
                          <a:latin typeface="Arial" panose="020B0604020202020204" pitchFamily="34" charset="0"/>
                          <a:cs typeface="Arial" panose="020B0604020202020204" pitchFamily="34" charset="0"/>
                        </a:rPr>
                        <a:t>Doanh thu giữa các </a:t>
                      </a:r>
                      <a:r>
                        <a:rPr lang="vi-VN" sz="2000" b="0">
                          <a:effectLst/>
                          <a:latin typeface="Arial" panose="020B0604020202020204" pitchFamily="34" charset="0"/>
                          <a:cs typeface="Arial" panose="020B0604020202020204" pitchFamily="34" charset="0"/>
                        </a:rPr>
                        <a:t>phân đoạn</a:t>
                      </a:r>
                      <a:r>
                        <a:rPr lang="en-US" sz="2000" b="0">
                          <a:effectLst/>
                          <a:latin typeface="Arial" panose="020B0604020202020204" pitchFamily="34" charset="0"/>
                          <a:cs typeface="Arial" panose="020B0604020202020204" pitchFamily="34" charset="0"/>
                        </a:rPr>
                        <a:t> (nội</a:t>
                      </a:r>
                      <a:r>
                        <a:rPr lang="en-US" sz="2000" b="0" baseline="0">
                          <a:effectLst/>
                          <a:latin typeface="Arial" panose="020B0604020202020204" pitchFamily="34" charset="0"/>
                          <a:cs typeface="Arial" panose="020B0604020202020204" pitchFamily="34" charset="0"/>
                        </a:rPr>
                        <a:t> bộ)</a:t>
                      </a:r>
                      <a:endParaRPr lang="en-US" sz="2000" b="0">
                        <a:solidFill>
                          <a:srgbClr val="000000"/>
                        </a:solidFill>
                        <a:effectLst/>
                        <a:latin typeface="Arial" panose="020B0604020202020204" pitchFamily="34" charset="0"/>
                        <a:ea typeface="Tahoma" panose="020B0604030504040204" pitchFamily="34" charset="0"/>
                        <a:cs typeface="Arial" panose="020B0604020202020204" pitchFamily="34" charset="0"/>
                      </a:endParaRPr>
                    </a:p>
                  </a:txBody>
                  <a:tcPr marL="6350" marR="6350" marT="0" marB="0"/>
                </a:tc>
                <a:tc>
                  <a:txBody>
                    <a:bodyPr/>
                    <a:lstStyle/>
                    <a:p>
                      <a:pPr algn="r">
                        <a:lnSpc>
                          <a:spcPct val="115000"/>
                        </a:lnSpc>
                        <a:spcAft>
                          <a:spcPts val="0"/>
                        </a:spcAft>
                      </a:pPr>
                      <a:r>
                        <a:rPr lang="vi-VN" sz="2000" b="0">
                          <a:effectLst/>
                        </a:rPr>
                        <a:t>(450)</a:t>
                      </a:r>
                      <a:endParaRPr lang="en-US" sz="2000" b="0">
                        <a:solidFill>
                          <a:srgbClr val="000000"/>
                        </a:solidFill>
                        <a:effectLst/>
                        <a:latin typeface="Tahoma" panose="020B0604030504040204" pitchFamily="34" charset="0"/>
                        <a:ea typeface="Tahoma" panose="020B0604030504040204" pitchFamily="34" charset="0"/>
                      </a:endParaRPr>
                    </a:p>
                  </a:txBody>
                  <a:tcPr marL="6350" marR="6350" marT="0" marB="0"/>
                </a:tc>
                <a:extLst>
                  <a:ext uri="{0D108BD9-81ED-4DB2-BD59-A6C34878D82A}">
                    <a16:rowId xmlns:a16="http://schemas.microsoft.com/office/drawing/2014/main" val="3575971696"/>
                  </a:ext>
                </a:extLst>
              </a:tr>
              <a:tr h="468379">
                <a:tc>
                  <a:txBody>
                    <a:bodyPr/>
                    <a:lstStyle/>
                    <a:p>
                      <a:pPr algn="just">
                        <a:lnSpc>
                          <a:spcPct val="115000"/>
                        </a:lnSpc>
                        <a:spcAft>
                          <a:spcPts val="0"/>
                        </a:spcAft>
                      </a:pPr>
                      <a:r>
                        <a:rPr lang="vi-VN" sz="2000" b="0">
                          <a:effectLst/>
                          <a:latin typeface="Arial" panose="020B0604020202020204" pitchFamily="34" charset="0"/>
                          <a:cs typeface="Arial" panose="020B0604020202020204" pitchFamily="34" charset="0"/>
                        </a:rPr>
                        <a:t>Doanh thu của tổ chức</a:t>
                      </a:r>
                      <a:endParaRPr lang="en-US" sz="2000" b="0">
                        <a:solidFill>
                          <a:srgbClr val="000000"/>
                        </a:solidFill>
                        <a:effectLst/>
                        <a:latin typeface="Arial" panose="020B0604020202020204" pitchFamily="34" charset="0"/>
                        <a:ea typeface="Tahoma" panose="020B0604030504040204" pitchFamily="34" charset="0"/>
                        <a:cs typeface="Arial" panose="020B0604020202020204" pitchFamily="34" charset="0"/>
                      </a:endParaRPr>
                    </a:p>
                  </a:txBody>
                  <a:tcPr marL="6350" marR="6350" marT="0" marB="0"/>
                </a:tc>
                <a:tc>
                  <a:txBody>
                    <a:bodyPr/>
                    <a:lstStyle/>
                    <a:p>
                      <a:pPr algn="r">
                        <a:lnSpc>
                          <a:spcPct val="115000"/>
                        </a:lnSpc>
                        <a:spcAft>
                          <a:spcPts val="0"/>
                        </a:spcAft>
                      </a:pPr>
                      <a:r>
                        <a:rPr lang="vi-VN" sz="2000" b="0">
                          <a:effectLst/>
                        </a:rPr>
                        <a:t>3.550</a:t>
                      </a:r>
                      <a:endParaRPr lang="en-US" sz="2000" b="0">
                        <a:solidFill>
                          <a:srgbClr val="000000"/>
                        </a:solidFill>
                        <a:effectLst/>
                        <a:latin typeface="Tahoma" panose="020B0604030504040204" pitchFamily="34" charset="0"/>
                        <a:ea typeface="Tahoma" panose="020B0604030504040204" pitchFamily="34" charset="0"/>
                      </a:endParaRPr>
                    </a:p>
                  </a:txBody>
                  <a:tcPr marL="6350" marR="6350" marT="0" marB="0"/>
                </a:tc>
                <a:extLst>
                  <a:ext uri="{0D108BD9-81ED-4DB2-BD59-A6C34878D82A}">
                    <a16:rowId xmlns:a16="http://schemas.microsoft.com/office/drawing/2014/main" val="1669742877"/>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948330969"/>
              </p:ext>
            </p:extLst>
          </p:nvPr>
        </p:nvGraphicFramePr>
        <p:xfrm>
          <a:off x="1066798" y="3815038"/>
          <a:ext cx="7010402" cy="2330822"/>
        </p:xfrm>
        <a:graphic>
          <a:graphicData uri="http://schemas.openxmlformats.org/drawingml/2006/table">
            <a:tbl>
              <a:tblPr firstRow="1" firstCol="1" bandRow="1">
                <a:tableStyleId>{5C22544A-7EE6-4342-B048-85BDC9FD1C3A}</a:tableStyleId>
              </a:tblPr>
              <a:tblGrid>
                <a:gridCol w="2438403">
                  <a:extLst>
                    <a:ext uri="{9D8B030D-6E8A-4147-A177-3AD203B41FA5}">
                      <a16:colId xmlns:a16="http://schemas.microsoft.com/office/drawing/2014/main" val="3594326415"/>
                    </a:ext>
                  </a:extLst>
                </a:gridCol>
                <a:gridCol w="2057400">
                  <a:extLst>
                    <a:ext uri="{9D8B030D-6E8A-4147-A177-3AD203B41FA5}">
                      <a16:colId xmlns:a16="http://schemas.microsoft.com/office/drawing/2014/main" val="3750907454"/>
                    </a:ext>
                  </a:extLst>
                </a:gridCol>
                <a:gridCol w="2514599">
                  <a:extLst>
                    <a:ext uri="{9D8B030D-6E8A-4147-A177-3AD203B41FA5}">
                      <a16:colId xmlns:a16="http://schemas.microsoft.com/office/drawing/2014/main" val="1172805729"/>
                    </a:ext>
                  </a:extLst>
                </a:gridCol>
              </a:tblGrid>
              <a:tr h="308863">
                <a:tc>
                  <a:txBody>
                    <a:bodyPr/>
                    <a:lstStyle/>
                    <a:p>
                      <a:pPr algn="just">
                        <a:lnSpc>
                          <a:spcPct val="115000"/>
                        </a:lnSpc>
                        <a:spcAft>
                          <a:spcPts val="0"/>
                        </a:spcAft>
                      </a:pPr>
                      <a:endParaRPr lang="en-US" sz="2000" b="0">
                        <a:solidFill>
                          <a:srgbClr val="000000"/>
                        </a:solidFill>
                        <a:effectLst/>
                        <a:latin typeface="Arial" panose="020B0604020202020204" pitchFamily="34" charset="0"/>
                        <a:ea typeface="Tahoma" panose="020B0604030504040204" pitchFamily="34" charset="0"/>
                        <a:cs typeface="Arial" panose="020B0604020202020204" pitchFamily="34" charset="0"/>
                      </a:endParaRPr>
                    </a:p>
                  </a:txBody>
                  <a:tcPr marL="6350" marR="6350" marT="0" marB="0"/>
                </a:tc>
                <a:tc>
                  <a:txBody>
                    <a:bodyPr/>
                    <a:lstStyle/>
                    <a:p>
                      <a:pPr marL="274320" marR="470535" algn="ctr">
                        <a:lnSpc>
                          <a:spcPct val="115000"/>
                        </a:lnSpc>
                        <a:spcAft>
                          <a:spcPts val="0"/>
                        </a:spcAft>
                      </a:pPr>
                      <a:r>
                        <a:rPr lang="vi-VN" sz="2000" b="0">
                          <a:effectLst/>
                          <a:latin typeface="Arial" panose="020B0604020202020204" pitchFamily="34" charset="0"/>
                          <a:cs typeface="Arial" panose="020B0604020202020204" pitchFamily="34" charset="0"/>
                        </a:rPr>
                        <a:t>Doanh thu</a:t>
                      </a:r>
                      <a:endParaRPr lang="en-US" sz="2000" b="0">
                        <a:solidFill>
                          <a:srgbClr val="000000"/>
                        </a:solidFill>
                        <a:effectLst/>
                        <a:latin typeface="Arial" panose="020B0604020202020204" pitchFamily="34" charset="0"/>
                        <a:ea typeface="Tahoma" panose="020B0604030504040204" pitchFamily="34" charset="0"/>
                        <a:cs typeface="Arial" panose="020B0604020202020204" pitchFamily="34" charset="0"/>
                      </a:endParaRPr>
                    </a:p>
                  </a:txBody>
                  <a:tcPr marL="6350" marR="6350" marT="0" marB="0" anchor="b"/>
                </a:tc>
                <a:tc>
                  <a:txBody>
                    <a:bodyPr/>
                    <a:lstStyle/>
                    <a:p>
                      <a:pPr marL="274320" marR="470535" algn="ctr">
                        <a:lnSpc>
                          <a:spcPct val="115000"/>
                        </a:lnSpc>
                        <a:spcAft>
                          <a:spcPts val="0"/>
                        </a:spcAft>
                      </a:pPr>
                      <a:r>
                        <a:rPr lang="en-US" sz="2000" b="0">
                          <a:effectLst/>
                          <a:latin typeface="Arial" panose="020B0604020202020204" pitchFamily="34" charset="0"/>
                          <a:cs typeface="Arial" panose="020B0604020202020204" pitchFamily="34" charset="0"/>
                        </a:rPr>
                        <a:t>Tài sản dài hạn</a:t>
                      </a:r>
                      <a:endParaRPr lang="en-US" sz="2000" b="0">
                        <a:solidFill>
                          <a:srgbClr val="000000"/>
                        </a:solidFill>
                        <a:effectLst/>
                        <a:latin typeface="Arial" panose="020B0604020202020204" pitchFamily="34" charset="0"/>
                        <a:ea typeface="Tahoma" panose="020B0604030504040204" pitchFamily="34" charset="0"/>
                        <a:cs typeface="Arial" panose="020B0604020202020204" pitchFamily="34" charset="0"/>
                      </a:endParaRPr>
                    </a:p>
                  </a:txBody>
                  <a:tcPr marL="6350" marR="6350" marT="0" marB="0" anchor="b"/>
                </a:tc>
                <a:extLst>
                  <a:ext uri="{0D108BD9-81ED-4DB2-BD59-A6C34878D82A}">
                    <a16:rowId xmlns:a16="http://schemas.microsoft.com/office/drawing/2014/main" val="3514217348"/>
                  </a:ext>
                </a:extLst>
              </a:tr>
              <a:tr h="224442">
                <a:tc>
                  <a:txBody>
                    <a:bodyPr/>
                    <a:lstStyle/>
                    <a:p>
                      <a:pPr algn="just">
                        <a:lnSpc>
                          <a:spcPct val="115000"/>
                        </a:lnSpc>
                        <a:spcAft>
                          <a:spcPts val="0"/>
                        </a:spcAft>
                      </a:pPr>
                      <a:r>
                        <a:rPr lang="vi-VN" sz="2000" b="0">
                          <a:effectLst/>
                          <a:latin typeface="Arial" panose="020B0604020202020204" pitchFamily="34" charset="0"/>
                          <a:cs typeface="Arial" panose="020B0604020202020204" pitchFamily="34" charset="0"/>
                        </a:rPr>
                        <a:t>Hoa Kỳ</a:t>
                      </a:r>
                      <a:endParaRPr lang="en-US" sz="2000" b="0">
                        <a:solidFill>
                          <a:srgbClr val="000000"/>
                        </a:solidFill>
                        <a:effectLst/>
                        <a:latin typeface="Arial" panose="020B0604020202020204" pitchFamily="34" charset="0"/>
                        <a:ea typeface="Tahoma" panose="020B0604030504040204" pitchFamily="34" charset="0"/>
                        <a:cs typeface="Arial" panose="020B0604020202020204" pitchFamily="34" charset="0"/>
                      </a:endParaRPr>
                    </a:p>
                  </a:txBody>
                  <a:tcPr marL="6350" marR="6350" marT="0" marB="0" anchor="b"/>
                </a:tc>
                <a:tc>
                  <a:txBody>
                    <a:bodyPr/>
                    <a:lstStyle/>
                    <a:p>
                      <a:pPr marR="470535" algn="r" defTabSz="457200">
                        <a:lnSpc>
                          <a:spcPct val="115000"/>
                        </a:lnSpc>
                        <a:spcAft>
                          <a:spcPts val="0"/>
                        </a:spcAft>
                      </a:pPr>
                      <a:r>
                        <a:rPr lang="vi-VN" sz="2000" b="0">
                          <a:effectLst/>
                          <a:latin typeface="Arial" panose="020B0604020202020204" pitchFamily="34" charset="0"/>
                          <a:cs typeface="Arial" panose="020B0604020202020204" pitchFamily="34" charset="0"/>
                        </a:rPr>
                        <a:t>1.900</a:t>
                      </a:r>
                      <a:endParaRPr lang="en-US" sz="2000" b="0">
                        <a:solidFill>
                          <a:srgbClr val="000000"/>
                        </a:solidFill>
                        <a:effectLst/>
                        <a:latin typeface="Arial" panose="020B0604020202020204" pitchFamily="34" charset="0"/>
                        <a:ea typeface="Tahoma" panose="020B0604030504040204" pitchFamily="34" charset="0"/>
                        <a:cs typeface="Arial" panose="020B0604020202020204" pitchFamily="34" charset="0"/>
                      </a:endParaRPr>
                    </a:p>
                  </a:txBody>
                  <a:tcPr marL="6350" marR="6350" marT="0" marB="0" anchor="b"/>
                </a:tc>
                <a:tc>
                  <a:txBody>
                    <a:bodyPr/>
                    <a:lstStyle/>
                    <a:p>
                      <a:pPr marR="470535" algn="r">
                        <a:lnSpc>
                          <a:spcPct val="115000"/>
                        </a:lnSpc>
                        <a:spcAft>
                          <a:spcPts val="0"/>
                        </a:spcAft>
                      </a:pPr>
                      <a:r>
                        <a:rPr lang="vi-VN" sz="2000" b="0">
                          <a:effectLst/>
                          <a:latin typeface="Arial" panose="020B0604020202020204" pitchFamily="34" charset="0"/>
                          <a:cs typeface="Arial" panose="020B0604020202020204" pitchFamily="34" charset="0"/>
                        </a:rPr>
                        <a:t>1.100</a:t>
                      </a:r>
                      <a:endParaRPr lang="en-US" sz="2000" b="0">
                        <a:solidFill>
                          <a:srgbClr val="000000"/>
                        </a:solidFill>
                        <a:effectLst/>
                        <a:latin typeface="Arial" panose="020B0604020202020204" pitchFamily="34" charset="0"/>
                        <a:ea typeface="Tahoma" panose="020B0604030504040204" pitchFamily="34" charset="0"/>
                        <a:cs typeface="Arial" panose="020B0604020202020204" pitchFamily="34" charset="0"/>
                      </a:endParaRPr>
                    </a:p>
                  </a:txBody>
                  <a:tcPr marL="6350" marR="6350" marT="0" marB="0" anchor="b"/>
                </a:tc>
                <a:extLst>
                  <a:ext uri="{0D108BD9-81ED-4DB2-BD59-A6C34878D82A}">
                    <a16:rowId xmlns:a16="http://schemas.microsoft.com/office/drawing/2014/main" val="1489396455"/>
                  </a:ext>
                </a:extLst>
              </a:tr>
              <a:tr h="224442">
                <a:tc>
                  <a:txBody>
                    <a:bodyPr/>
                    <a:lstStyle/>
                    <a:p>
                      <a:pPr algn="just">
                        <a:lnSpc>
                          <a:spcPct val="115000"/>
                        </a:lnSpc>
                        <a:spcAft>
                          <a:spcPts val="0"/>
                        </a:spcAft>
                      </a:pPr>
                      <a:r>
                        <a:rPr lang="vi-VN" sz="2000" b="0">
                          <a:effectLst/>
                          <a:latin typeface="Arial" panose="020B0604020202020204" pitchFamily="34" charset="0"/>
                          <a:cs typeface="Arial" panose="020B0604020202020204" pitchFamily="34" charset="0"/>
                        </a:rPr>
                        <a:t>Canada</a:t>
                      </a:r>
                      <a:endParaRPr lang="en-US" sz="2000" b="0">
                        <a:solidFill>
                          <a:srgbClr val="000000"/>
                        </a:solidFill>
                        <a:effectLst/>
                        <a:latin typeface="Arial" panose="020B0604020202020204" pitchFamily="34" charset="0"/>
                        <a:ea typeface="Tahoma" panose="020B0604030504040204" pitchFamily="34" charset="0"/>
                        <a:cs typeface="Arial" panose="020B0604020202020204" pitchFamily="34" charset="0"/>
                      </a:endParaRPr>
                    </a:p>
                  </a:txBody>
                  <a:tcPr marL="6350" marR="6350" marT="0" marB="0" anchor="b"/>
                </a:tc>
                <a:tc>
                  <a:txBody>
                    <a:bodyPr/>
                    <a:lstStyle/>
                    <a:p>
                      <a:pPr marR="470535" algn="r" defTabSz="457200">
                        <a:lnSpc>
                          <a:spcPct val="115000"/>
                        </a:lnSpc>
                        <a:spcAft>
                          <a:spcPts val="0"/>
                        </a:spcAft>
                      </a:pPr>
                      <a:r>
                        <a:rPr lang="vi-VN" sz="2000" b="0">
                          <a:effectLst/>
                          <a:latin typeface="Arial" panose="020B0604020202020204" pitchFamily="34" charset="0"/>
                          <a:cs typeface="Arial" panose="020B0604020202020204" pitchFamily="34" charset="0"/>
                        </a:rPr>
                        <a:t>420</a:t>
                      </a:r>
                      <a:endParaRPr lang="en-US" sz="2000" b="0">
                        <a:solidFill>
                          <a:srgbClr val="000000"/>
                        </a:solidFill>
                        <a:effectLst/>
                        <a:latin typeface="Arial" panose="020B0604020202020204" pitchFamily="34" charset="0"/>
                        <a:ea typeface="Tahoma" panose="020B0604030504040204" pitchFamily="34" charset="0"/>
                        <a:cs typeface="Arial" panose="020B0604020202020204" pitchFamily="34" charset="0"/>
                      </a:endParaRPr>
                    </a:p>
                  </a:txBody>
                  <a:tcPr marL="6350" marR="6350" marT="0" marB="0" anchor="b"/>
                </a:tc>
                <a:tc>
                  <a:txBody>
                    <a:bodyPr/>
                    <a:lstStyle/>
                    <a:p>
                      <a:pPr marR="470535" algn="r">
                        <a:lnSpc>
                          <a:spcPct val="115000"/>
                        </a:lnSpc>
                        <a:spcAft>
                          <a:spcPts val="0"/>
                        </a:spcAft>
                      </a:pPr>
                      <a:r>
                        <a:rPr lang="vi-VN" sz="2000" b="0">
                          <a:effectLst/>
                          <a:latin typeface="Arial" panose="020B0604020202020204" pitchFamily="34" charset="0"/>
                          <a:cs typeface="Arial" panose="020B0604020202020204" pitchFamily="34" charset="0"/>
                        </a:rPr>
                        <a:t>-</a:t>
                      </a:r>
                      <a:endParaRPr lang="en-US" sz="2000" b="0">
                        <a:solidFill>
                          <a:srgbClr val="000000"/>
                        </a:solidFill>
                        <a:effectLst/>
                        <a:latin typeface="Arial" panose="020B0604020202020204" pitchFamily="34" charset="0"/>
                        <a:ea typeface="Tahoma" panose="020B0604030504040204" pitchFamily="34" charset="0"/>
                        <a:cs typeface="Arial" panose="020B0604020202020204" pitchFamily="34" charset="0"/>
                      </a:endParaRPr>
                    </a:p>
                  </a:txBody>
                  <a:tcPr marL="6350" marR="6350" marT="0" marB="0"/>
                </a:tc>
                <a:extLst>
                  <a:ext uri="{0D108BD9-81ED-4DB2-BD59-A6C34878D82A}">
                    <a16:rowId xmlns:a16="http://schemas.microsoft.com/office/drawing/2014/main" val="185466506"/>
                  </a:ext>
                </a:extLst>
              </a:tr>
              <a:tr h="224442">
                <a:tc>
                  <a:txBody>
                    <a:bodyPr/>
                    <a:lstStyle/>
                    <a:p>
                      <a:pPr algn="just">
                        <a:lnSpc>
                          <a:spcPct val="115000"/>
                        </a:lnSpc>
                        <a:spcAft>
                          <a:spcPts val="0"/>
                        </a:spcAft>
                      </a:pPr>
                      <a:r>
                        <a:rPr lang="vi-VN" sz="2000" b="0">
                          <a:effectLst/>
                          <a:latin typeface="Arial" panose="020B0604020202020204" pitchFamily="34" charset="0"/>
                          <a:cs typeface="Arial" panose="020B0604020202020204" pitchFamily="34" charset="0"/>
                        </a:rPr>
                        <a:t>Trung Quốc</a:t>
                      </a:r>
                      <a:endParaRPr lang="en-US" sz="2000" b="0">
                        <a:solidFill>
                          <a:srgbClr val="000000"/>
                        </a:solidFill>
                        <a:effectLst/>
                        <a:latin typeface="Arial" panose="020B0604020202020204" pitchFamily="34" charset="0"/>
                        <a:ea typeface="Tahoma" panose="020B0604030504040204" pitchFamily="34" charset="0"/>
                        <a:cs typeface="Arial" panose="020B0604020202020204" pitchFamily="34" charset="0"/>
                      </a:endParaRPr>
                    </a:p>
                  </a:txBody>
                  <a:tcPr marL="6350" marR="6350" marT="0" marB="0"/>
                </a:tc>
                <a:tc>
                  <a:txBody>
                    <a:bodyPr/>
                    <a:lstStyle/>
                    <a:p>
                      <a:pPr marR="470535" algn="r" defTabSz="457200">
                        <a:lnSpc>
                          <a:spcPct val="115000"/>
                        </a:lnSpc>
                        <a:spcAft>
                          <a:spcPts val="0"/>
                        </a:spcAft>
                      </a:pPr>
                      <a:r>
                        <a:rPr lang="vi-VN" sz="2000" b="0">
                          <a:effectLst/>
                          <a:latin typeface="Arial" panose="020B0604020202020204" pitchFamily="34" charset="0"/>
                          <a:cs typeface="Arial" panose="020B0604020202020204" pitchFamily="34" charset="0"/>
                        </a:rPr>
                        <a:t>340</a:t>
                      </a:r>
                      <a:endParaRPr lang="en-US" sz="2000" b="0">
                        <a:solidFill>
                          <a:srgbClr val="000000"/>
                        </a:solidFill>
                        <a:effectLst/>
                        <a:latin typeface="Arial" panose="020B0604020202020204" pitchFamily="34" charset="0"/>
                        <a:ea typeface="Tahoma" panose="020B0604030504040204" pitchFamily="34" charset="0"/>
                        <a:cs typeface="Arial" panose="020B0604020202020204" pitchFamily="34" charset="0"/>
                      </a:endParaRPr>
                    </a:p>
                  </a:txBody>
                  <a:tcPr marL="6350" marR="6350" marT="0" marB="0"/>
                </a:tc>
                <a:tc>
                  <a:txBody>
                    <a:bodyPr/>
                    <a:lstStyle/>
                    <a:p>
                      <a:pPr marR="470535" algn="r">
                        <a:lnSpc>
                          <a:spcPct val="115000"/>
                        </a:lnSpc>
                        <a:spcAft>
                          <a:spcPts val="0"/>
                        </a:spcAft>
                      </a:pPr>
                      <a:r>
                        <a:rPr lang="vi-VN" sz="2000" b="0">
                          <a:effectLst/>
                          <a:latin typeface="Arial" panose="020B0604020202020204" pitchFamily="34" charset="0"/>
                          <a:cs typeface="Arial" panose="020B0604020202020204" pitchFamily="34" charset="0"/>
                        </a:rPr>
                        <a:t>650</a:t>
                      </a:r>
                      <a:endParaRPr lang="en-US" sz="2000" b="0">
                        <a:solidFill>
                          <a:srgbClr val="000000"/>
                        </a:solidFill>
                        <a:effectLst/>
                        <a:latin typeface="Arial" panose="020B0604020202020204" pitchFamily="34" charset="0"/>
                        <a:ea typeface="Tahoma" panose="020B0604030504040204" pitchFamily="34" charset="0"/>
                        <a:cs typeface="Arial" panose="020B0604020202020204" pitchFamily="34" charset="0"/>
                      </a:endParaRPr>
                    </a:p>
                  </a:txBody>
                  <a:tcPr marL="6350" marR="6350" marT="0" marB="0"/>
                </a:tc>
                <a:extLst>
                  <a:ext uri="{0D108BD9-81ED-4DB2-BD59-A6C34878D82A}">
                    <a16:rowId xmlns:a16="http://schemas.microsoft.com/office/drawing/2014/main" val="2795047170"/>
                  </a:ext>
                </a:extLst>
              </a:tr>
              <a:tr h="224442">
                <a:tc>
                  <a:txBody>
                    <a:bodyPr/>
                    <a:lstStyle/>
                    <a:p>
                      <a:pPr algn="just">
                        <a:lnSpc>
                          <a:spcPct val="115000"/>
                        </a:lnSpc>
                        <a:spcAft>
                          <a:spcPts val="0"/>
                        </a:spcAft>
                      </a:pPr>
                      <a:r>
                        <a:rPr lang="vi-VN" sz="2000" b="0">
                          <a:effectLst/>
                          <a:latin typeface="Arial" panose="020B0604020202020204" pitchFamily="34" charset="0"/>
                          <a:cs typeface="Arial" panose="020B0604020202020204" pitchFamily="34" charset="0"/>
                        </a:rPr>
                        <a:t>Nhật Bản</a:t>
                      </a:r>
                      <a:endParaRPr lang="en-US" sz="2000" b="0">
                        <a:solidFill>
                          <a:srgbClr val="000000"/>
                        </a:solidFill>
                        <a:effectLst/>
                        <a:latin typeface="Arial" panose="020B0604020202020204" pitchFamily="34" charset="0"/>
                        <a:ea typeface="Tahoma" panose="020B0604030504040204" pitchFamily="34" charset="0"/>
                        <a:cs typeface="Arial" panose="020B0604020202020204" pitchFamily="34" charset="0"/>
                      </a:endParaRPr>
                    </a:p>
                  </a:txBody>
                  <a:tcPr marL="6350" marR="6350" marT="0" marB="0" anchor="b"/>
                </a:tc>
                <a:tc>
                  <a:txBody>
                    <a:bodyPr/>
                    <a:lstStyle/>
                    <a:p>
                      <a:pPr marR="470535" algn="r" defTabSz="457200">
                        <a:lnSpc>
                          <a:spcPct val="115000"/>
                        </a:lnSpc>
                        <a:spcAft>
                          <a:spcPts val="0"/>
                        </a:spcAft>
                      </a:pPr>
                      <a:r>
                        <a:rPr lang="vi-VN" sz="2000" b="0">
                          <a:effectLst/>
                          <a:latin typeface="Arial" panose="020B0604020202020204" pitchFamily="34" charset="0"/>
                          <a:cs typeface="Arial" panose="020B0604020202020204" pitchFamily="34" charset="0"/>
                        </a:rPr>
                        <a:t>290</a:t>
                      </a:r>
                      <a:endParaRPr lang="en-US" sz="2000" b="0">
                        <a:solidFill>
                          <a:srgbClr val="000000"/>
                        </a:solidFill>
                        <a:effectLst/>
                        <a:latin typeface="Arial" panose="020B0604020202020204" pitchFamily="34" charset="0"/>
                        <a:ea typeface="Tahoma" panose="020B0604030504040204" pitchFamily="34" charset="0"/>
                        <a:cs typeface="Arial" panose="020B0604020202020204" pitchFamily="34" charset="0"/>
                      </a:endParaRPr>
                    </a:p>
                  </a:txBody>
                  <a:tcPr marL="6350" marR="6350" marT="0" marB="0" anchor="b"/>
                </a:tc>
                <a:tc>
                  <a:txBody>
                    <a:bodyPr/>
                    <a:lstStyle/>
                    <a:p>
                      <a:pPr marR="470535" algn="r">
                        <a:lnSpc>
                          <a:spcPct val="115000"/>
                        </a:lnSpc>
                        <a:spcAft>
                          <a:spcPts val="0"/>
                        </a:spcAft>
                      </a:pPr>
                      <a:r>
                        <a:rPr lang="vi-VN" sz="2000" b="0">
                          <a:effectLst/>
                          <a:latin typeface="Arial" panose="020B0604020202020204" pitchFamily="34" charset="0"/>
                          <a:cs typeface="Arial" panose="020B0604020202020204" pitchFamily="34" charset="0"/>
                        </a:rPr>
                        <a:t>350</a:t>
                      </a:r>
                      <a:endParaRPr lang="en-US" sz="2000" b="0">
                        <a:solidFill>
                          <a:srgbClr val="000000"/>
                        </a:solidFill>
                        <a:effectLst/>
                        <a:latin typeface="Arial" panose="020B0604020202020204" pitchFamily="34" charset="0"/>
                        <a:ea typeface="Tahoma" panose="020B0604030504040204" pitchFamily="34" charset="0"/>
                        <a:cs typeface="Arial" panose="020B0604020202020204" pitchFamily="34" charset="0"/>
                      </a:endParaRPr>
                    </a:p>
                  </a:txBody>
                  <a:tcPr marL="6350" marR="6350" marT="0" marB="0" anchor="b"/>
                </a:tc>
                <a:extLst>
                  <a:ext uri="{0D108BD9-81ED-4DB2-BD59-A6C34878D82A}">
                    <a16:rowId xmlns:a16="http://schemas.microsoft.com/office/drawing/2014/main" val="2044655299"/>
                  </a:ext>
                </a:extLst>
              </a:tr>
              <a:tr h="245913">
                <a:tc>
                  <a:txBody>
                    <a:bodyPr/>
                    <a:lstStyle/>
                    <a:p>
                      <a:pPr algn="just">
                        <a:lnSpc>
                          <a:spcPct val="115000"/>
                        </a:lnSpc>
                        <a:spcAft>
                          <a:spcPts val="0"/>
                        </a:spcAft>
                      </a:pPr>
                      <a:r>
                        <a:rPr lang="vi-VN" sz="2000" b="0">
                          <a:effectLst/>
                          <a:latin typeface="Arial" panose="020B0604020202020204" pitchFamily="34" charset="0"/>
                          <a:cs typeface="Arial" panose="020B0604020202020204" pitchFamily="34" charset="0"/>
                        </a:rPr>
                        <a:t>Các nước khác</a:t>
                      </a:r>
                      <a:endParaRPr lang="en-US" sz="2000" b="0">
                        <a:solidFill>
                          <a:srgbClr val="000000"/>
                        </a:solidFill>
                        <a:effectLst/>
                        <a:latin typeface="Arial" panose="020B0604020202020204" pitchFamily="34" charset="0"/>
                        <a:ea typeface="Tahoma" panose="020B0604030504040204" pitchFamily="34" charset="0"/>
                        <a:cs typeface="Arial" panose="020B0604020202020204" pitchFamily="34" charset="0"/>
                      </a:endParaRPr>
                    </a:p>
                  </a:txBody>
                  <a:tcPr marL="6350" marR="6350" marT="0" marB="0"/>
                </a:tc>
                <a:tc>
                  <a:txBody>
                    <a:bodyPr/>
                    <a:lstStyle/>
                    <a:p>
                      <a:pPr marR="470535" algn="r" defTabSz="457200">
                        <a:lnSpc>
                          <a:spcPct val="115000"/>
                        </a:lnSpc>
                        <a:spcAft>
                          <a:spcPts val="0"/>
                        </a:spcAft>
                      </a:pPr>
                      <a:r>
                        <a:rPr lang="vi-VN" sz="2000" b="0">
                          <a:effectLst/>
                          <a:latin typeface="Arial" panose="020B0604020202020204" pitchFamily="34" charset="0"/>
                          <a:cs typeface="Arial" panose="020B0604020202020204" pitchFamily="34" charset="0"/>
                        </a:rPr>
                        <a:t>600</a:t>
                      </a:r>
                      <a:endParaRPr lang="en-US" sz="2000" b="0">
                        <a:solidFill>
                          <a:srgbClr val="000000"/>
                        </a:solidFill>
                        <a:effectLst/>
                        <a:latin typeface="Arial" panose="020B0604020202020204" pitchFamily="34" charset="0"/>
                        <a:ea typeface="Tahoma" panose="020B0604030504040204" pitchFamily="34" charset="0"/>
                        <a:cs typeface="Arial" panose="020B0604020202020204" pitchFamily="34" charset="0"/>
                      </a:endParaRPr>
                    </a:p>
                  </a:txBody>
                  <a:tcPr marL="6350" marR="6350" marT="0" marB="0" anchor="ctr"/>
                </a:tc>
                <a:tc>
                  <a:txBody>
                    <a:bodyPr/>
                    <a:lstStyle/>
                    <a:p>
                      <a:pPr marR="470535" algn="r">
                        <a:lnSpc>
                          <a:spcPct val="115000"/>
                        </a:lnSpc>
                        <a:spcAft>
                          <a:spcPts val="0"/>
                        </a:spcAft>
                      </a:pPr>
                      <a:r>
                        <a:rPr lang="vi-VN" sz="2000" b="0">
                          <a:effectLst/>
                          <a:latin typeface="Arial" panose="020B0604020202020204" pitchFamily="34" charset="0"/>
                          <a:cs typeface="Arial" panose="020B0604020202020204" pitchFamily="34" charset="0"/>
                        </a:rPr>
                        <a:t>300</a:t>
                      </a:r>
                      <a:endParaRPr lang="en-US" sz="2000" b="0">
                        <a:solidFill>
                          <a:srgbClr val="000000"/>
                        </a:solidFill>
                        <a:effectLst/>
                        <a:latin typeface="Arial" panose="020B0604020202020204" pitchFamily="34" charset="0"/>
                        <a:ea typeface="Tahoma" panose="020B0604030504040204" pitchFamily="34" charset="0"/>
                        <a:cs typeface="Arial" panose="020B0604020202020204" pitchFamily="34" charset="0"/>
                      </a:endParaRPr>
                    </a:p>
                  </a:txBody>
                  <a:tcPr marL="6350" marR="6350" marT="0" marB="0"/>
                </a:tc>
                <a:extLst>
                  <a:ext uri="{0D108BD9-81ED-4DB2-BD59-A6C34878D82A}">
                    <a16:rowId xmlns:a16="http://schemas.microsoft.com/office/drawing/2014/main" val="1647529525"/>
                  </a:ext>
                </a:extLst>
              </a:tr>
              <a:tr h="406388">
                <a:tc>
                  <a:txBody>
                    <a:bodyPr/>
                    <a:lstStyle/>
                    <a:p>
                      <a:pPr algn="just">
                        <a:lnSpc>
                          <a:spcPct val="115000"/>
                        </a:lnSpc>
                        <a:spcAft>
                          <a:spcPts val="0"/>
                        </a:spcAft>
                      </a:pPr>
                      <a:r>
                        <a:rPr lang="vi-VN" sz="2000" b="0">
                          <a:effectLst/>
                          <a:latin typeface="Arial" panose="020B0604020202020204" pitchFamily="34" charset="0"/>
                          <a:cs typeface="Arial" panose="020B0604020202020204" pitchFamily="34" charset="0"/>
                        </a:rPr>
                        <a:t>Tổng cộng</a:t>
                      </a:r>
                      <a:endParaRPr lang="en-US" sz="2000" b="0">
                        <a:solidFill>
                          <a:srgbClr val="000000"/>
                        </a:solidFill>
                        <a:effectLst/>
                        <a:latin typeface="Arial" panose="020B0604020202020204" pitchFamily="34" charset="0"/>
                        <a:ea typeface="Tahoma" panose="020B0604030504040204" pitchFamily="34" charset="0"/>
                        <a:cs typeface="Arial" panose="020B0604020202020204" pitchFamily="34" charset="0"/>
                      </a:endParaRPr>
                    </a:p>
                  </a:txBody>
                  <a:tcPr marL="6350" marR="6350" marT="0" marB="0" anchor="ctr"/>
                </a:tc>
                <a:tc>
                  <a:txBody>
                    <a:bodyPr/>
                    <a:lstStyle/>
                    <a:p>
                      <a:pPr marR="470535" algn="r" defTabSz="457200">
                        <a:lnSpc>
                          <a:spcPct val="115000"/>
                        </a:lnSpc>
                        <a:spcAft>
                          <a:spcPts val="0"/>
                        </a:spcAft>
                      </a:pPr>
                      <a:r>
                        <a:rPr lang="vi-VN" sz="2000" b="0">
                          <a:effectLst/>
                          <a:latin typeface="Arial" panose="020B0604020202020204" pitchFamily="34" charset="0"/>
                          <a:cs typeface="Arial" panose="020B0604020202020204" pitchFamily="34" charset="0"/>
                        </a:rPr>
                        <a:t>3.550</a:t>
                      </a:r>
                      <a:endParaRPr lang="en-US" sz="2000" b="0">
                        <a:solidFill>
                          <a:srgbClr val="000000"/>
                        </a:solidFill>
                        <a:effectLst/>
                        <a:latin typeface="Arial" panose="020B0604020202020204" pitchFamily="34" charset="0"/>
                        <a:ea typeface="Tahoma" panose="020B0604030504040204" pitchFamily="34" charset="0"/>
                        <a:cs typeface="Arial" panose="020B0604020202020204" pitchFamily="34" charset="0"/>
                      </a:endParaRPr>
                    </a:p>
                  </a:txBody>
                  <a:tcPr marL="6350" marR="6350" marT="0" marB="0" anchor="ctr"/>
                </a:tc>
                <a:tc>
                  <a:txBody>
                    <a:bodyPr/>
                    <a:lstStyle/>
                    <a:p>
                      <a:pPr marR="470535" algn="r">
                        <a:lnSpc>
                          <a:spcPct val="115000"/>
                        </a:lnSpc>
                        <a:spcAft>
                          <a:spcPts val="0"/>
                        </a:spcAft>
                      </a:pPr>
                      <a:r>
                        <a:rPr lang="vi-VN" sz="2000" b="0">
                          <a:effectLst/>
                          <a:latin typeface="Arial" panose="020B0604020202020204" pitchFamily="34" charset="0"/>
                          <a:cs typeface="Arial" panose="020B0604020202020204" pitchFamily="34" charset="0"/>
                        </a:rPr>
                        <a:t>2.400</a:t>
                      </a:r>
                      <a:endParaRPr lang="en-US" sz="2000" b="0">
                        <a:solidFill>
                          <a:srgbClr val="000000"/>
                        </a:solidFill>
                        <a:effectLst/>
                        <a:latin typeface="Arial" panose="020B0604020202020204" pitchFamily="34" charset="0"/>
                        <a:ea typeface="Tahoma" panose="020B0604030504040204" pitchFamily="34" charset="0"/>
                        <a:cs typeface="Arial" panose="020B0604020202020204" pitchFamily="34" charset="0"/>
                      </a:endParaRPr>
                    </a:p>
                  </a:txBody>
                  <a:tcPr marL="6350" marR="6350" marT="0" marB="0" anchor="ctr"/>
                </a:tc>
                <a:extLst>
                  <a:ext uri="{0D108BD9-81ED-4DB2-BD59-A6C34878D82A}">
                    <a16:rowId xmlns:a16="http://schemas.microsoft.com/office/drawing/2014/main" val="1476674620"/>
                  </a:ext>
                </a:extLst>
              </a:tr>
            </a:tbl>
          </a:graphicData>
        </a:graphic>
      </p:graphicFrame>
      <p:sp>
        <p:nvSpPr>
          <p:cNvPr id="5" name="Rectangle 4"/>
          <p:cNvSpPr/>
          <p:nvPr/>
        </p:nvSpPr>
        <p:spPr>
          <a:xfrm>
            <a:off x="533400" y="3325036"/>
            <a:ext cx="3702488" cy="480901"/>
          </a:xfrm>
          <a:prstGeom prst="rect">
            <a:avLst/>
          </a:prstGeom>
        </p:spPr>
        <p:txBody>
          <a:bodyPr wrap="none">
            <a:spAutoFit/>
          </a:bodyPr>
          <a:lstStyle/>
          <a:p>
            <a:pPr marL="171450" indent="-171450" defTabSz="685800" eaLnBrk="1" hangingPunct="1">
              <a:lnSpc>
                <a:spcPct val="114000"/>
              </a:lnSpc>
              <a:spcBef>
                <a:spcPts val="750"/>
              </a:spcBef>
              <a:spcAft>
                <a:spcPts val="0"/>
              </a:spcAft>
              <a:buFont typeface="Arial" panose="020B0604020202020204" pitchFamily="34" charset="0"/>
              <a:buChar char="•"/>
            </a:pPr>
            <a:r>
              <a:rPr lang="vi-VN" sz="2400">
                <a:solidFill>
                  <a:schemeClr val="accent5"/>
                </a:solidFill>
                <a:latin typeface="Arial" panose="020B0604020202020204" pitchFamily="34" charset="0"/>
              </a:rPr>
              <a:t>Bảng 3: Thông tin địa lý</a:t>
            </a:r>
            <a:endParaRPr lang="en-US" sz="2400">
              <a:solidFill>
                <a:schemeClr val="accent5"/>
              </a:solidFill>
              <a:latin typeface="Arial" panose="020B0604020202020204" pitchFamily="34" charset="0"/>
            </a:endParaRPr>
          </a:p>
        </p:txBody>
      </p:sp>
    </p:spTree>
    <p:extLst>
      <p:ext uri="{BB962C8B-B14F-4D97-AF65-F5344CB8AC3E}">
        <p14:creationId xmlns:p14="http://schemas.microsoft.com/office/powerpoint/2010/main" val="687257221"/>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865187"/>
          </a:xfrm>
        </p:spPr>
        <p:txBody>
          <a:bodyPr/>
          <a:lstStyle/>
          <a:p>
            <a:r>
              <a:rPr lang="en-US"/>
              <a:t>MỤC TIÊU</a:t>
            </a:r>
          </a:p>
        </p:txBody>
      </p:sp>
      <p:sp>
        <p:nvSpPr>
          <p:cNvPr id="3" name="Content Placeholder 2"/>
          <p:cNvSpPr>
            <a:spLocks noGrp="1"/>
          </p:cNvSpPr>
          <p:nvPr>
            <p:ph idx="1"/>
          </p:nvPr>
        </p:nvSpPr>
        <p:spPr>
          <a:xfrm>
            <a:off x="228600" y="1143000"/>
            <a:ext cx="8458200" cy="4530725"/>
          </a:xfrm>
        </p:spPr>
        <p:txBody>
          <a:bodyPr>
            <a:normAutofit/>
          </a:bodyPr>
          <a:lstStyle/>
          <a:p>
            <a:pPr>
              <a:lnSpc>
                <a:spcPct val="114000"/>
              </a:lnSpc>
            </a:pPr>
            <a:r>
              <a:rPr lang="en-US">
                <a:solidFill>
                  <a:schemeClr val="accent5"/>
                </a:solidFill>
                <a:cs typeface="+mn-cs"/>
              </a:rPr>
              <a:t>G</a:t>
            </a:r>
            <a:r>
              <a:rPr lang="vi-VN">
                <a:solidFill>
                  <a:schemeClr val="accent5"/>
                </a:solidFill>
                <a:cs typeface="+mn-cs"/>
              </a:rPr>
              <a:t>iải thích thuật ngữ "phân đoạn </a:t>
            </a:r>
            <a:r>
              <a:rPr lang="en-US">
                <a:solidFill>
                  <a:schemeClr val="accent5"/>
                </a:solidFill>
                <a:cs typeface="+mn-cs"/>
              </a:rPr>
              <a:t>kinh doanh</a:t>
            </a:r>
            <a:r>
              <a:rPr lang="vi-VN">
                <a:solidFill>
                  <a:schemeClr val="accent5"/>
                </a:solidFill>
                <a:cs typeface="+mn-cs"/>
              </a:rPr>
              <a:t>" </a:t>
            </a:r>
            <a:r>
              <a:rPr lang="en-US">
                <a:solidFill>
                  <a:schemeClr val="accent5"/>
                </a:solidFill>
                <a:cs typeface="+mn-cs"/>
              </a:rPr>
              <a:t>theo </a:t>
            </a:r>
            <a:r>
              <a:rPr lang="vi-VN">
                <a:solidFill>
                  <a:schemeClr val="accent5"/>
                </a:solidFill>
                <a:cs typeface="+mn-cs"/>
              </a:rPr>
              <a:t>IFRS</a:t>
            </a:r>
            <a:r>
              <a:rPr lang="en-US">
                <a:solidFill>
                  <a:schemeClr val="accent5"/>
                </a:solidFill>
                <a:cs typeface="+mn-cs"/>
              </a:rPr>
              <a:t> </a:t>
            </a:r>
            <a:r>
              <a:rPr lang="vi-VN">
                <a:solidFill>
                  <a:schemeClr val="accent5"/>
                </a:solidFill>
                <a:cs typeface="+mn-cs"/>
              </a:rPr>
              <a:t>8</a:t>
            </a:r>
            <a:endParaRPr lang="en-US">
              <a:solidFill>
                <a:schemeClr val="accent5"/>
              </a:solidFill>
              <a:cs typeface="+mn-cs"/>
            </a:endParaRPr>
          </a:p>
          <a:p>
            <a:pPr>
              <a:lnSpc>
                <a:spcPct val="114000"/>
              </a:lnSpc>
            </a:pPr>
            <a:r>
              <a:rPr lang="en-US">
                <a:solidFill>
                  <a:schemeClr val="accent5"/>
                </a:solidFill>
                <a:cs typeface="+mn-cs"/>
              </a:rPr>
              <a:t>G</a:t>
            </a:r>
            <a:r>
              <a:rPr lang="vi-VN">
                <a:solidFill>
                  <a:schemeClr val="accent5"/>
                </a:solidFill>
                <a:cs typeface="+mn-cs"/>
              </a:rPr>
              <a:t>iải thích thuật ngữ "phân đoạn có thể báo cáo" theo IFRS</a:t>
            </a:r>
            <a:r>
              <a:rPr lang="en-US">
                <a:solidFill>
                  <a:schemeClr val="accent5"/>
                </a:solidFill>
                <a:cs typeface="+mn-cs"/>
              </a:rPr>
              <a:t> </a:t>
            </a:r>
            <a:r>
              <a:rPr lang="vi-VN">
                <a:solidFill>
                  <a:schemeClr val="accent5"/>
                </a:solidFill>
                <a:cs typeface="+mn-cs"/>
              </a:rPr>
              <a:t>8</a:t>
            </a:r>
            <a:endParaRPr lang="en-US">
              <a:solidFill>
                <a:schemeClr val="accent5"/>
              </a:solidFill>
              <a:cs typeface="+mn-cs"/>
            </a:endParaRPr>
          </a:p>
          <a:p>
            <a:pPr>
              <a:lnSpc>
                <a:spcPct val="114000"/>
              </a:lnSpc>
            </a:pPr>
            <a:r>
              <a:rPr lang="en-US">
                <a:solidFill>
                  <a:schemeClr val="accent5"/>
                </a:solidFill>
                <a:cs typeface="+mn-cs"/>
              </a:rPr>
              <a:t>X</a:t>
            </a:r>
            <a:r>
              <a:rPr lang="vi-VN">
                <a:solidFill>
                  <a:schemeClr val="accent5"/>
                </a:solidFill>
                <a:cs typeface="+mn-cs"/>
              </a:rPr>
              <a:t>ác định các phân đoạn có thể báo cáo của một thực thể</a:t>
            </a:r>
            <a:endParaRPr lang="en-US">
              <a:solidFill>
                <a:schemeClr val="accent5"/>
              </a:solidFill>
              <a:cs typeface="+mn-cs"/>
            </a:endParaRPr>
          </a:p>
          <a:p>
            <a:pPr>
              <a:lnSpc>
                <a:spcPct val="114000"/>
              </a:lnSpc>
            </a:pPr>
            <a:r>
              <a:rPr lang="en-US">
                <a:solidFill>
                  <a:schemeClr val="accent5"/>
                </a:solidFill>
                <a:cs typeface="+mn-cs"/>
              </a:rPr>
              <a:t>C</a:t>
            </a:r>
            <a:r>
              <a:rPr lang="vi-VN">
                <a:solidFill>
                  <a:schemeClr val="accent5"/>
                </a:solidFill>
                <a:cs typeface="+mn-cs"/>
              </a:rPr>
              <a:t>ác công bố theo yêu cầu của IFRS</a:t>
            </a:r>
            <a:r>
              <a:rPr lang="en-US">
                <a:solidFill>
                  <a:schemeClr val="accent5"/>
                </a:solidFill>
                <a:cs typeface="+mn-cs"/>
              </a:rPr>
              <a:t> </a:t>
            </a:r>
            <a:r>
              <a:rPr lang="vi-VN">
                <a:solidFill>
                  <a:schemeClr val="accent5"/>
                </a:solidFill>
                <a:cs typeface="+mn-cs"/>
              </a:rPr>
              <a:t>8 cho mỗi phân đoạn có thể báo cáo</a:t>
            </a:r>
            <a:endParaRPr lang="en-US">
              <a:solidFill>
                <a:schemeClr val="accent5"/>
              </a:solidFill>
              <a:cs typeface="+mn-cs"/>
            </a:endParaRPr>
          </a:p>
          <a:p>
            <a:pPr>
              <a:lnSpc>
                <a:spcPct val="114000"/>
              </a:lnSpc>
            </a:pPr>
            <a:r>
              <a:rPr lang="en-US">
                <a:solidFill>
                  <a:schemeClr val="accent5"/>
                </a:solidFill>
                <a:cs typeface="+mn-cs"/>
              </a:rPr>
              <a:t>G</a:t>
            </a:r>
            <a:r>
              <a:rPr lang="vi-VN">
                <a:solidFill>
                  <a:schemeClr val="accent5"/>
                </a:solidFill>
                <a:cs typeface="+mn-cs"/>
              </a:rPr>
              <a:t>iải thích các đối chiếu theo yêu cầu của IFRS 8</a:t>
            </a:r>
            <a:endParaRPr lang="en-US">
              <a:solidFill>
                <a:schemeClr val="accent5"/>
              </a:solidFill>
              <a:cs typeface="+mn-cs"/>
            </a:endParaRPr>
          </a:p>
          <a:p>
            <a:pPr>
              <a:lnSpc>
                <a:spcPct val="114000"/>
              </a:lnSpc>
            </a:pPr>
            <a:r>
              <a:rPr lang="en-US">
                <a:solidFill>
                  <a:schemeClr val="accent5"/>
                </a:solidFill>
                <a:cs typeface="+mn-cs"/>
              </a:rPr>
              <a:t>L</a:t>
            </a:r>
            <a:r>
              <a:rPr lang="vi-VN">
                <a:solidFill>
                  <a:schemeClr val="accent5"/>
                </a:solidFill>
                <a:cs typeface="+mn-cs"/>
              </a:rPr>
              <a:t>iệt kê các công bố toàn tổ chức theo yêu cầu của IFRS</a:t>
            </a:r>
            <a:r>
              <a:rPr lang="en-US">
                <a:solidFill>
                  <a:schemeClr val="accent5"/>
                </a:solidFill>
                <a:cs typeface="+mn-cs"/>
              </a:rPr>
              <a:t> </a:t>
            </a:r>
            <a:r>
              <a:rPr lang="vi-VN">
                <a:solidFill>
                  <a:schemeClr val="accent5"/>
                </a:solidFill>
                <a:cs typeface="+mn-cs"/>
              </a:rPr>
              <a:t>8</a:t>
            </a:r>
            <a:endParaRPr lang="en-US">
              <a:solidFill>
                <a:schemeClr val="accent5"/>
              </a:solidFill>
              <a:cs typeface="+mn-cs"/>
            </a:endParaRPr>
          </a:p>
          <a:p>
            <a:pPr>
              <a:lnSpc>
                <a:spcPct val="114000"/>
              </a:lnSpc>
            </a:pPr>
            <a:r>
              <a:rPr lang="en-US">
                <a:solidFill>
                  <a:schemeClr val="accent5"/>
                </a:solidFill>
                <a:cs typeface="+mn-cs"/>
              </a:rPr>
              <a:t>L</a:t>
            </a:r>
            <a:r>
              <a:rPr lang="vi-VN">
                <a:solidFill>
                  <a:schemeClr val="accent5"/>
                </a:solidFill>
                <a:cs typeface="+mn-cs"/>
              </a:rPr>
              <a:t>ập báo cáo phân đoạn.</a:t>
            </a:r>
            <a:endParaRPr lang="en-US">
              <a:solidFill>
                <a:schemeClr val="accent5"/>
              </a:solidFill>
              <a:cs typeface="+mn-cs"/>
            </a:endParaRPr>
          </a:p>
          <a:p>
            <a:pPr algn="just"/>
            <a:endParaRPr lang="en-US" sz="2400"/>
          </a:p>
        </p:txBody>
      </p:sp>
    </p:spTree>
    <p:extLst>
      <p:ext uri="{BB962C8B-B14F-4D97-AF65-F5344CB8AC3E}">
        <p14:creationId xmlns:p14="http://schemas.microsoft.com/office/powerpoint/2010/main" val="1460960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normAutofit/>
          </a:bodyPr>
          <a:lstStyle/>
          <a:p>
            <a:r>
              <a:rPr lang="en-US" altLang="en-US" sz="4000">
                <a:latin typeface="Arial" panose="020B0604020202020204" pitchFamily="34" charset="0"/>
                <a:cs typeface="Arial" panose="020B0604020202020204" pitchFamily="34" charset="0"/>
              </a:rPr>
              <a:t>N</a:t>
            </a:r>
            <a:r>
              <a:rPr lang="vi" altLang="en-US" sz="4000">
                <a:latin typeface="Arial" panose="020B0604020202020204" pitchFamily="34" charset="0"/>
                <a:cs typeface="Arial" panose="020B0604020202020204" pitchFamily="34" charset="0"/>
              </a:rPr>
              <a:t>GUYÊN TẮC CỐT LÕI </a:t>
            </a:r>
          </a:p>
        </p:txBody>
      </p:sp>
      <p:sp>
        <p:nvSpPr>
          <p:cNvPr id="55299" name="Rectangle 3"/>
          <p:cNvSpPr>
            <a:spLocks noGrp="1" noChangeArrowheads="1"/>
          </p:cNvSpPr>
          <p:nvPr>
            <p:ph idx="1"/>
          </p:nvPr>
        </p:nvSpPr>
        <p:spPr>
          <a:xfrm>
            <a:off x="457200" y="1295400"/>
            <a:ext cx="8229600" cy="4530725"/>
          </a:xfrm>
        </p:spPr>
        <p:txBody>
          <a:bodyPr>
            <a:normAutofit/>
          </a:bodyPr>
          <a:lstStyle/>
          <a:p>
            <a:pPr>
              <a:lnSpc>
                <a:spcPct val="114000"/>
              </a:lnSpc>
            </a:pPr>
            <a:r>
              <a:rPr lang="vi" altLang="en-US">
                <a:solidFill>
                  <a:schemeClr val="accent5"/>
                </a:solidFill>
                <a:cs typeface="+mn-cs"/>
              </a:rPr>
              <a:t>Nguyên tắc cốt lõi của IFRS 8 là một đơn vị phải công bố thông tin để cho phép người sử dụng báo cáo tài chính đánh giá bản chất và tác động tài chính của các loại hoạt động kinh doanh mà đơn vị tham gia và môi trường kinh tế mà đơn vị hoạt động.</a:t>
            </a:r>
          </a:p>
        </p:txBody>
      </p:sp>
    </p:spTree>
    <p:extLst>
      <p:ext uri="{BB962C8B-B14F-4D97-AF65-F5344CB8AC3E}">
        <p14:creationId xmlns:p14="http://schemas.microsoft.com/office/powerpoint/2010/main" val="3891168835"/>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277813"/>
            <a:ext cx="8229600" cy="865187"/>
          </a:xfrm>
        </p:spPr>
        <p:txBody>
          <a:bodyPr/>
          <a:lstStyle/>
          <a:p>
            <a:r>
              <a:rPr lang="vi" altLang="en-US">
                <a:solidFill>
                  <a:schemeClr val="accent5"/>
                </a:solidFill>
              </a:rPr>
              <a:t>ĐỊNH NGHĨA</a:t>
            </a:r>
          </a:p>
        </p:txBody>
      </p:sp>
      <p:sp>
        <p:nvSpPr>
          <p:cNvPr id="7171" name="Rectangle 3"/>
          <p:cNvSpPr>
            <a:spLocks noGrp="1" noChangeArrowheads="1"/>
          </p:cNvSpPr>
          <p:nvPr>
            <p:ph idx="1"/>
          </p:nvPr>
        </p:nvSpPr>
        <p:spPr>
          <a:xfrm>
            <a:off x="457200" y="1143000"/>
            <a:ext cx="8229600" cy="4983163"/>
          </a:xfrm>
        </p:spPr>
        <p:txBody>
          <a:bodyPr/>
          <a:lstStyle/>
          <a:p>
            <a:pPr>
              <a:lnSpc>
                <a:spcPct val="114000"/>
              </a:lnSpc>
            </a:pPr>
            <a:r>
              <a:rPr lang="en-US" altLang="en-US">
                <a:solidFill>
                  <a:schemeClr val="accent5"/>
                </a:solidFill>
                <a:cs typeface="+mn-cs"/>
              </a:rPr>
              <a:t>Phân đoạn kinh doanh</a:t>
            </a:r>
            <a:r>
              <a:rPr lang="vi" altLang="en-US">
                <a:solidFill>
                  <a:schemeClr val="accent5"/>
                </a:solidFill>
                <a:cs typeface="+mn-cs"/>
              </a:rPr>
              <a:t> là một </a:t>
            </a:r>
            <a:r>
              <a:rPr lang="en-US" altLang="en-US">
                <a:solidFill>
                  <a:schemeClr val="accent5"/>
                </a:solidFill>
                <a:cs typeface="+mn-cs"/>
              </a:rPr>
              <a:t>phân đoạn</a:t>
            </a:r>
            <a:r>
              <a:rPr lang="vi" altLang="en-US">
                <a:solidFill>
                  <a:schemeClr val="accent5"/>
                </a:solidFill>
                <a:cs typeface="+mn-cs"/>
              </a:rPr>
              <a:t> của một đơn vị</a:t>
            </a:r>
            <a:r>
              <a:rPr lang="en-US" altLang="en-US">
                <a:solidFill>
                  <a:schemeClr val="accent5"/>
                </a:solidFill>
                <a:cs typeface="+mn-cs"/>
              </a:rPr>
              <a:t>:</a:t>
            </a:r>
          </a:p>
          <a:p>
            <a:pPr>
              <a:lnSpc>
                <a:spcPct val="114000"/>
              </a:lnSpc>
            </a:pPr>
            <a:r>
              <a:rPr lang="vi-VN">
                <a:solidFill>
                  <a:schemeClr val="accent5"/>
                </a:solidFill>
                <a:cs typeface="+mn-cs"/>
              </a:rPr>
              <a:t>(a) tham gia vào các hoạt động kinh doanh </a:t>
            </a:r>
            <a:r>
              <a:rPr lang="en-US">
                <a:solidFill>
                  <a:schemeClr val="accent5"/>
                </a:solidFill>
                <a:cs typeface="+mn-cs"/>
              </a:rPr>
              <a:t>để </a:t>
            </a:r>
            <a:r>
              <a:rPr lang="vi-VN">
                <a:solidFill>
                  <a:schemeClr val="accent5"/>
                </a:solidFill>
                <a:cs typeface="+mn-cs"/>
              </a:rPr>
              <a:t>kiếm doanh thu và </a:t>
            </a:r>
            <a:r>
              <a:rPr lang="en-US">
                <a:solidFill>
                  <a:schemeClr val="accent5"/>
                </a:solidFill>
                <a:cs typeface="+mn-cs"/>
              </a:rPr>
              <a:t>làm </a:t>
            </a:r>
            <a:r>
              <a:rPr lang="vi-VN">
                <a:solidFill>
                  <a:schemeClr val="accent5"/>
                </a:solidFill>
                <a:cs typeface="+mn-cs"/>
              </a:rPr>
              <a:t>phát sinh chi phí (bao gồm cả doanh thu và chi phí liên quan đến các giao dịch </a:t>
            </a:r>
            <a:r>
              <a:rPr lang="en-US">
                <a:solidFill>
                  <a:schemeClr val="accent5"/>
                </a:solidFill>
                <a:cs typeface="+mn-cs"/>
              </a:rPr>
              <a:t>nội bộ</a:t>
            </a:r>
            <a:r>
              <a:rPr lang="vi-VN">
                <a:solidFill>
                  <a:schemeClr val="accent5"/>
                </a:solidFill>
                <a:cs typeface="+mn-cs"/>
              </a:rPr>
              <a:t>),</a:t>
            </a:r>
            <a:endParaRPr lang="en-US">
              <a:solidFill>
                <a:schemeClr val="accent5"/>
              </a:solidFill>
              <a:cs typeface="+mn-cs"/>
            </a:endParaRPr>
          </a:p>
          <a:p>
            <a:pPr>
              <a:lnSpc>
                <a:spcPct val="114000"/>
              </a:lnSpc>
            </a:pPr>
            <a:r>
              <a:rPr lang="vi-VN">
                <a:solidFill>
                  <a:schemeClr val="accent5"/>
                </a:solidFill>
                <a:cs typeface="+mn-cs"/>
              </a:rPr>
              <a:t>(b) có kết quả </a:t>
            </a:r>
            <a:r>
              <a:rPr lang="en-US">
                <a:solidFill>
                  <a:schemeClr val="accent5"/>
                </a:solidFill>
                <a:cs typeface="+mn-cs"/>
              </a:rPr>
              <a:t>kinh doanh </a:t>
            </a:r>
            <a:r>
              <a:rPr lang="vi-VN">
                <a:solidFill>
                  <a:schemeClr val="accent5"/>
                </a:solidFill>
                <a:cs typeface="+mn-cs"/>
              </a:rPr>
              <a:t>được người ra quyết định điều hành chính của đơn vị thường xuyên xem xét để đưa ra quyết định </a:t>
            </a:r>
            <a:r>
              <a:rPr lang="en-US">
                <a:solidFill>
                  <a:schemeClr val="accent5"/>
                </a:solidFill>
                <a:cs typeface="+mn-cs"/>
              </a:rPr>
              <a:t>phân bổ </a:t>
            </a:r>
            <a:r>
              <a:rPr lang="vi-VN">
                <a:solidFill>
                  <a:schemeClr val="accent5"/>
                </a:solidFill>
                <a:cs typeface="+mn-cs"/>
              </a:rPr>
              <a:t>nguồn lực cho phân đoạn và đánh giá kết quả hoạt động của phân đoạn đó, và</a:t>
            </a:r>
            <a:endParaRPr lang="en-US">
              <a:solidFill>
                <a:schemeClr val="accent5"/>
              </a:solidFill>
              <a:cs typeface="+mn-cs"/>
            </a:endParaRPr>
          </a:p>
          <a:p>
            <a:pPr>
              <a:lnSpc>
                <a:spcPct val="114000"/>
              </a:lnSpc>
            </a:pPr>
            <a:r>
              <a:rPr lang="vi-VN">
                <a:solidFill>
                  <a:schemeClr val="accent5"/>
                </a:solidFill>
                <a:cs typeface="+mn-cs"/>
              </a:rPr>
              <a:t>(c) có sẵn thông tin tài chính riêng biệt."</a:t>
            </a:r>
            <a:endParaRPr lang="en-US">
              <a:solidFill>
                <a:schemeClr val="accent5"/>
              </a:solidFill>
              <a:cs typeface="+mn-cs"/>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277813"/>
            <a:ext cx="8229600" cy="865187"/>
          </a:xfrm>
        </p:spPr>
        <p:txBody>
          <a:bodyPr/>
          <a:lstStyle/>
          <a:p>
            <a:r>
              <a:rPr lang="vi" altLang="en-US">
                <a:solidFill>
                  <a:schemeClr val="accent5"/>
                </a:solidFill>
              </a:rPr>
              <a:t>ĐỊNH NGHĨA</a:t>
            </a:r>
          </a:p>
        </p:txBody>
      </p:sp>
      <p:sp>
        <p:nvSpPr>
          <p:cNvPr id="8195" name="Rectangle 3"/>
          <p:cNvSpPr>
            <a:spLocks noGrp="1" noChangeArrowheads="1"/>
          </p:cNvSpPr>
          <p:nvPr>
            <p:ph idx="1"/>
          </p:nvPr>
        </p:nvSpPr>
        <p:spPr>
          <a:xfrm>
            <a:off x="457200" y="1143000"/>
            <a:ext cx="8229600" cy="4754563"/>
          </a:xfrm>
        </p:spPr>
        <p:txBody>
          <a:bodyPr/>
          <a:lstStyle/>
          <a:p>
            <a:pPr>
              <a:lnSpc>
                <a:spcPct val="114000"/>
              </a:lnSpc>
            </a:pPr>
            <a:r>
              <a:rPr lang="en-US">
                <a:solidFill>
                  <a:schemeClr val="accent5"/>
                </a:solidFill>
                <a:cs typeface="+mn-cs"/>
              </a:rPr>
              <a:t>K</a:t>
            </a:r>
            <a:r>
              <a:rPr lang="vi-VN">
                <a:solidFill>
                  <a:schemeClr val="accent5"/>
                </a:solidFill>
                <a:cs typeface="+mn-cs"/>
              </a:rPr>
              <a:t>hông phải mọi </a:t>
            </a:r>
            <a:r>
              <a:rPr lang="en-US">
                <a:solidFill>
                  <a:schemeClr val="accent5"/>
                </a:solidFill>
                <a:cs typeface="+mn-cs"/>
              </a:rPr>
              <a:t>phân đoạn </a:t>
            </a:r>
            <a:r>
              <a:rPr lang="vi-VN">
                <a:solidFill>
                  <a:schemeClr val="accent5"/>
                </a:solidFill>
                <a:cs typeface="+mn-cs"/>
              </a:rPr>
              <a:t>của một thực thể nhất thiết phải là một phân đoạn kinh doanh hoặc là một phần của phân đoạn kinh doanh. </a:t>
            </a:r>
            <a:endParaRPr lang="en-US">
              <a:solidFill>
                <a:schemeClr val="accent5"/>
              </a:solidFill>
              <a:cs typeface="+mn-cs"/>
            </a:endParaRPr>
          </a:p>
          <a:p>
            <a:pPr>
              <a:lnSpc>
                <a:spcPct val="114000"/>
              </a:lnSpc>
            </a:pPr>
            <a:r>
              <a:rPr lang="vi-VN">
                <a:solidFill>
                  <a:schemeClr val="accent5"/>
                </a:solidFill>
                <a:cs typeface="+mn-cs"/>
              </a:rPr>
              <a:t>Ví dụ, một trụ sở công ty có thể không kiếm được doanh thu và do đó sẽ không phải là một phân đoạn kinh doanh.</a:t>
            </a:r>
            <a:endParaRPr lang="en-US">
              <a:solidFill>
                <a:schemeClr val="accent5"/>
              </a:solidFill>
              <a:cs typeface="+mn-cs"/>
            </a:endParaRPr>
          </a:p>
          <a:p>
            <a:pPr>
              <a:lnSpc>
                <a:spcPct val="114000"/>
              </a:lnSpc>
            </a:pPr>
            <a:r>
              <a:rPr lang="vi" altLang="en-US">
                <a:solidFill>
                  <a:schemeClr val="accent5"/>
                </a:solidFill>
                <a:cs typeface="+mn-cs"/>
              </a:rPr>
              <a:t>Ngoài ra, IFRS 8 nêu cụ thể rằng các quỹ phúc lợi sau khi nghỉ hưu của một đơn vị không phải là các </a:t>
            </a:r>
            <a:r>
              <a:rPr lang="en-US" altLang="en-US">
                <a:solidFill>
                  <a:schemeClr val="accent5"/>
                </a:solidFill>
                <a:cs typeface="+mn-cs"/>
              </a:rPr>
              <a:t>phân đoạn kinh doanh</a:t>
            </a:r>
            <a:r>
              <a:rPr lang="vi" altLang="en-US">
                <a:solidFill>
                  <a:schemeClr val="accent5"/>
                </a:solidFill>
                <a:cs typeface="+mn-cs"/>
              </a:rPr>
              <a:t>.</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solidFill>
                  <a:schemeClr val="accent5"/>
                </a:solidFill>
              </a:rPr>
              <a:t>XÁC ĐỊNH PHÂN ĐOẠN BÁO CÁO</a:t>
            </a:r>
          </a:p>
        </p:txBody>
      </p:sp>
      <p:sp>
        <p:nvSpPr>
          <p:cNvPr id="3" name="Content Placeholder 2"/>
          <p:cNvSpPr>
            <a:spLocks noGrp="1"/>
          </p:cNvSpPr>
          <p:nvPr>
            <p:ph idx="1"/>
          </p:nvPr>
        </p:nvSpPr>
        <p:spPr>
          <a:xfrm>
            <a:off x="549402" y="1344169"/>
            <a:ext cx="8229600" cy="4530725"/>
          </a:xfrm>
        </p:spPr>
        <p:txBody>
          <a:bodyPr>
            <a:normAutofit fontScale="92500" lnSpcReduction="10000"/>
          </a:bodyPr>
          <a:lstStyle/>
          <a:p>
            <a:pPr>
              <a:lnSpc>
                <a:spcPct val="114000"/>
              </a:lnSpc>
            </a:pPr>
            <a:r>
              <a:rPr lang="vi-VN" sz="2600">
                <a:solidFill>
                  <a:schemeClr val="accent5"/>
                </a:solidFill>
                <a:cs typeface="+mn-cs"/>
              </a:rPr>
              <a:t>(a) Hai hoặc nhiều phân đoạn kinh doanh có thể được kết hợp thành một phân đoạn kinh doanh nếu các phân đoạn này có đặc điểm kinh tế giống nhau và giống nhau về từng khía cạnh sau:</a:t>
            </a:r>
            <a:endParaRPr lang="en-US" sz="2600">
              <a:solidFill>
                <a:schemeClr val="accent5"/>
              </a:solidFill>
              <a:cs typeface="+mn-cs"/>
            </a:endParaRPr>
          </a:p>
          <a:p>
            <a:pPr>
              <a:lnSpc>
                <a:spcPct val="114000"/>
              </a:lnSpc>
            </a:pPr>
            <a:r>
              <a:rPr lang="vi-VN" sz="2600">
                <a:solidFill>
                  <a:schemeClr val="accent5"/>
                </a:solidFill>
                <a:cs typeface="+mn-cs"/>
              </a:rPr>
              <a:t>- bản chất của các sản phẩm và dịch vụ liên quan</a:t>
            </a:r>
            <a:endParaRPr lang="en-US" sz="2600">
              <a:solidFill>
                <a:schemeClr val="accent5"/>
              </a:solidFill>
              <a:cs typeface="+mn-cs"/>
            </a:endParaRPr>
          </a:p>
          <a:p>
            <a:pPr>
              <a:lnSpc>
                <a:spcPct val="114000"/>
              </a:lnSpc>
            </a:pPr>
            <a:r>
              <a:rPr lang="vi-VN" sz="2600">
                <a:solidFill>
                  <a:schemeClr val="accent5"/>
                </a:solidFill>
                <a:cs typeface="+mn-cs"/>
              </a:rPr>
              <a:t>- bản chất của các quá trình sản xuất</a:t>
            </a:r>
            <a:endParaRPr lang="en-US" sz="2600">
              <a:solidFill>
                <a:schemeClr val="accent5"/>
              </a:solidFill>
              <a:cs typeface="+mn-cs"/>
            </a:endParaRPr>
          </a:p>
          <a:p>
            <a:pPr>
              <a:lnSpc>
                <a:spcPct val="114000"/>
              </a:lnSpc>
            </a:pPr>
            <a:r>
              <a:rPr lang="vi-VN" sz="2600">
                <a:solidFill>
                  <a:schemeClr val="accent5"/>
                </a:solidFill>
                <a:cs typeface="+mn-cs"/>
              </a:rPr>
              <a:t>- loại hoặc hạng khách hàng đối với các sản phẩm và dịch vụ</a:t>
            </a:r>
            <a:endParaRPr lang="en-US" sz="2600">
              <a:solidFill>
                <a:schemeClr val="accent5"/>
              </a:solidFill>
              <a:cs typeface="+mn-cs"/>
            </a:endParaRPr>
          </a:p>
          <a:p>
            <a:pPr>
              <a:lnSpc>
                <a:spcPct val="114000"/>
              </a:lnSpc>
            </a:pPr>
            <a:r>
              <a:rPr lang="vi-VN" sz="2600">
                <a:solidFill>
                  <a:schemeClr val="accent5"/>
                </a:solidFill>
                <a:cs typeface="+mn-cs"/>
              </a:rPr>
              <a:t>- các phương pháp phân phối được sử dụng</a:t>
            </a:r>
            <a:endParaRPr lang="en-US" sz="2600">
              <a:solidFill>
                <a:schemeClr val="accent5"/>
              </a:solidFill>
              <a:cs typeface="+mn-cs"/>
            </a:endParaRPr>
          </a:p>
          <a:p>
            <a:pPr>
              <a:lnSpc>
                <a:spcPct val="114000"/>
              </a:lnSpc>
            </a:pPr>
            <a:r>
              <a:rPr lang="vi-VN" sz="2600">
                <a:solidFill>
                  <a:schemeClr val="accent5"/>
                </a:solidFill>
                <a:cs typeface="+mn-cs"/>
              </a:rPr>
              <a:t>- bản chất của môi trường pháp lý áp dụng (nếu có).</a:t>
            </a:r>
            <a:endParaRPr lang="en-US" sz="2600">
              <a:solidFill>
                <a:schemeClr val="accent5"/>
              </a:solidFill>
              <a:cs typeface="+mn-cs"/>
            </a:endParaRPr>
          </a:p>
          <a:p>
            <a:endParaRPr lang="en-US"/>
          </a:p>
        </p:txBody>
      </p:sp>
    </p:spTree>
    <p:extLst>
      <p:ext uri="{BB962C8B-B14F-4D97-AF65-F5344CB8AC3E}">
        <p14:creationId xmlns:p14="http://schemas.microsoft.com/office/powerpoint/2010/main" val="21514901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solidFill>
                  <a:schemeClr val="accent5"/>
                </a:solidFill>
              </a:rPr>
              <a:t>XÁC ĐỊNH PHÂN ĐOẠN BÁO CÁO</a:t>
            </a:r>
          </a:p>
        </p:txBody>
      </p:sp>
      <p:sp>
        <p:nvSpPr>
          <p:cNvPr id="3" name="Content Placeholder 2"/>
          <p:cNvSpPr>
            <a:spLocks noGrp="1"/>
          </p:cNvSpPr>
          <p:nvPr>
            <p:ph idx="1"/>
          </p:nvPr>
        </p:nvSpPr>
        <p:spPr>
          <a:xfrm>
            <a:off x="457200" y="1524000"/>
            <a:ext cx="8229600" cy="4530725"/>
          </a:xfrm>
        </p:spPr>
        <p:txBody>
          <a:bodyPr>
            <a:normAutofit fontScale="92500" lnSpcReduction="20000"/>
          </a:bodyPr>
          <a:lstStyle/>
          <a:p>
            <a:pPr>
              <a:lnSpc>
                <a:spcPct val="114000"/>
              </a:lnSpc>
            </a:pPr>
            <a:r>
              <a:rPr lang="vi-VN">
                <a:solidFill>
                  <a:schemeClr val="accent5"/>
                </a:solidFill>
                <a:cs typeface="+mn-cs"/>
              </a:rPr>
              <a:t>(b) Phân đoạn có thể báo cáo là một phân đoạn kinh doanh đơn lẻ hoặc kết hợp đáp ứng bất kỳ "ngưỡng định lượng" nào sau đây:</a:t>
            </a:r>
            <a:endParaRPr lang="en-US">
              <a:solidFill>
                <a:schemeClr val="accent5"/>
              </a:solidFill>
              <a:cs typeface="+mn-cs"/>
            </a:endParaRPr>
          </a:p>
          <a:p>
            <a:pPr>
              <a:lnSpc>
                <a:spcPct val="114000"/>
              </a:lnSpc>
            </a:pPr>
            <a:r>
              <a:rPr lang="vi-VN">
                <a:solidFill>
                  <a:schemeClr val="accent5"/>
                </a:solidFill>
                <a:cs typeface="+mn-cs"/>
              </a:rPr>
              <a:t>(i) tổng doanh thu được báo cáo từ bán hàng cho khách hàng bên ngoài và bán hàng cho các phân đoạn kinh doanh khác ít nhất là 10% tổng doanh thu (bên ngoài và nội bộ) của tất cả các phân đoạn kinh doanh, hoặc</a:t>
            </a:r>
            <a:endParaRPr lang="en-US">
              <a:solidFill>
                <a:schemeClr val="accent5"/>
              </a:solidFill>
              <a:cs typeface="+mn-cs"/>
            </a:endParaRPr>
          </a:p>
          <a:p>
            <a:pPr>
              <a:lnSpc>
                <a:spcPct val="114000"/>
              </a:lnSpc>
            </a:pPr>
            <a:r>
              <a:rPr lang="vi-VN">
                <a:solidFill>
                  <a:schemeClr val="accent5"/>
                </a:solidFill>
                <a:cs typeface="+mn-cs"/>
              </a:rPr>
              <a:t>(ii) lợi nhuận hoặc lỗ được báo cáo của nó là ít nhất 10% tổng lợi nhuận của tất cả các mảng hoạt động đã báo cáo lãi hoặc lỗ tổng hợp của tất cả các mảng hoạt động đã báo cáo lỗ, tùy theo mức nào lớn hơn, hoặc</a:t>
            </a:r>
            <a:endParaRPr lang="en-US">
              <a:solidFill>
                <a:schemeClr val="accent5"/>
              </a:solidFill>
              <a:cs typeface="+mn-cs"/>
            </a:endParaRPr>
          </a:p>
          <a:p>
            <a:pPr>
              <a:lnSpc>
                <a:spcPct val="114000"/>
              </a:lnSpc>
            </a:pPr>
            <a:r>
              <a:rPr lang="vi-VN">
                <a:solidFill>
                  <a:schemeClr val="accent5"/>
                </a:solidFill>
                <a:cs typeface="+mn-cs"/>
              </a:rPr>
              <a:t>(iii) tài sản của công ty chiếm ít nhất 10% tổng tài sản của tất cả các mảng hoạt động.</a:t>
            </a:r>
            <a:endParaRPr lang="en-US">
              <a:solidFill>
                <a:schemeClr val="accent5"/>
              </a:solidFill>
              <a:cs typeface="+mn-cs"/>
            </a:endParaRPr>
          </a:p>
          <a:p>
            <a:endParaRPr lang="en-US">
              <a:effectLst/>
            </a:endParaRPr>
          </a:p>
        </p:txBody>
      </p:sp>
    </p:spTree>
    <p:extLst>
      <p:ext uri="{BB962C8B-B14F-4D97-AF65-F5344CB8AC3E}">
        <p14:creationId xmlns:p14="http://schemas.microsoft.com/office/powerpoint/2010/main" val="26099190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319</TotalTime>
  <Words>4297</Words>
  <Application>Microsoft Office PowerPoint</Application>
  <PresentationFormat>On-screen Show (4:3)</PresentationFormat>
  <Paragraphs>345</Paragraphs>
  <Slides>31</Slides>
  <Notes>15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31</vt:i4>
      </vt:variant>
    </vt:vector>
  </HeadingPairs>
  <TitlesOfParts>
    <vt:vector size="38" baseType="lpstr">
      <vt:lpstr>Arial</vt:lpstr>
      <vt:lpstr>Calibri</vt:lpstr>
      <vt:lpstr>Calibri Light</vt:lpstr>
      <vt:lpstr>Tahoma</vt:lpstr>
      <vt:lpstr>Verdana</vt:lpstr>
      <vt:lpstr>Wingdings</vt:lpstr>
      <vt:lpstr>Office Theme</vt:lpstr>
      <vt:lpstr>PowerPoint Presentation</vt:lpstr>
      <vt:lpstr>GIỚI THIỆU</vt:lpstr>
      <vt:lpstr>GIỚI THIỆU</vt:lpstr>
      <vt:lpstr>MỤC TIÊU</vt:lpstr>
      <vt:lpstr>NGUYÊN TẮC CỐT LÕI </vt:lpstr>
      <vt:lpstr>ĐỊNH NGHĨA</vt:lpstr>
      <vt:lpstr>ĐỊNH NGHĨA</vt:lpstr>
      <vt:lpstr>XÁC ĐỊNH PHÂN ĐOẠN BÁO CÁO</vt:lpstr>
      <vt:lpstr>XÁC ĐỊNH PHÂN ĐOẠN BÁO CÁO</vt:lpstr>
      <vt:lpstr>XÁC ĐỊNH PHÂN ĐOẠN BÁO CÁO</vt:lpstr>
      <vt:lpstr>XÁC ĐỊNH PHÂN ĐOẠN BÁO CÁO</vt:lpstr>
      <vt:lpstr>XÁC ĐỊNH PHÂN ĐOẠN BC – ví dụ</vt:lpstr>
      <vt:lpstr>XÁC ĐỊNH PHÂN ĐOẠN BC - ví dụ</vt:lpstr>
      <vt:lpstr>XÁC ĐỊNH PHÂN ĐOẠN BC - ví dụ</vt:lpstr>
      <vt:lpstr>CÔNG BỐ THÔNG TIN</vt:lpstr>
      <vt:lpstr>CÔNG BỐ THÔNG TIN CHUNG</vt:lpstr>
      <vt:lpstr>CÔNG BỐ THÔNG TIN</vt:lpstr>
      <vt:lpstr>Công bố thông tin theo IFRS 8</vt:lpstr>
      <vt:lpstr>Công bố thông tin theo IFRS 8</vt:lpstr>
      <vt:lpstr>Công bố thông tin theo IFRS 8</vt:lpstr>
      <vt:lpstr>ĐO LƯỜNG HOẠT ĐỘNG CỦA PHÂN ĐOẠN</vt:lpstr>
      <vt:lpstr>CÔNG BỐ DOANH THU</vt:lpstr>
      <vt:lpstr>Công bố thông tin theo IFRS 8</vt:lpstr>
      <vt:lpstr>Công bố thông tin theo IFRS 8</vt:lpstr>
      <vt:lpstr>Công bố thông tin theo IFRS 8</vt:lpstr>
      <vt:lpstr>Công bố thông tin theo IFRS 8</vt:lpstr>
      <vt:lpstr>Công bố thông tin theo IFRS 8</vt:lpstr>
      <vt:lpstr>CÔNG BỐ KHÁCH HÀNG LỚN</vt:lpstr>
      <vt:lpstr>CÔNG BỐ KHÁCH HÀNG LỚN</vt:lpstr>
      <vt:lpstr>Công bố thông tin theo IFRS 8 – Ví dụ</vt:lpstr>
      <vt:lpstr>Công bố thông tin theo IFRS 8 – Ví dụ</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Core principle</dc:title>
  <dc:creator>new</dc:creator>
  <cp:lastModifiedBy>Loi Nghiem</cp:lastModifiedBy>
  <cp:revision>55</cp:revision>
  <dcterms:created xsi:type="dcterms:W3CDTF">2007-09-25T18:36:43Z</dcterms:created>
  <dcterms:modified xsi:type="dcterms:W3CDTF">2023-09-27T00:28:56Z</dcterms:modified>
</cp:coreProperties>
</file>