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7" r:id="rId10"/>
    <p:sldId id="266" r:id="rId11"/>
    <p:sldId id="268" r:id="rId12"/>
    <p:sldId id="269" r:id="rId13"/>
    <p:sldId id="270" r:id="rId14"/>
    <p:sldId id="271" r:id="rId15"/>
    <p:sldId id="272" r:id="rId16"/>
    <p:sldId id="265" r:id="rId17"/>
  </p:sldIdLst>
  <p:sldSz cx="18288000" cy="10287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Bebas Neue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69A7E-54C1-4691-8FF8-6611A5634B64}" type="doc">
      <dgm:prSet loTypeId="urn:microsoft.com/office/officeart/2008/layout/VerticalCurvedList" loCatId="list" qsTypeId="urn:microsoft.com/office/officeart/2005/8/quickstyle/simple3" qsCatId="simple" csTypeId="urn:microsoft.com/office/officeart/2005/8/colors/accent5_4" csCatId="accent5" phldr="1"/>
      <dgm:spPr/>
      <dgm:t>
        <a:bodyPr/>
        <a:lstStyle/>
        <a:p>
          <a:endParaRPr lang="en-US"/>
        </a:p>
      </dgm:t>
    </dgm:pt>
    <dgm:pt modelId="{6EA5D8CF-780B-49AC-B654-BFCA5C3909B0}">
      <dgm:prSet phldrT="[Text]" custT="1"/>
      <dgm:spPr/>
      <dgm:t>
        <a:bodyPr/>
        <a:lstStyle/>
        <a:p>
          <a:pPr algn="ctr"/>
          <a:r>
            <a:rPr lang="vi-VN" sz="3200" dirty="0">
              <a:latin typeface="Times New Roman" panose="02020603050405020304" pitchFamily="18" charset="0"/>
              <a:cs typeface="Times New Roman" panose="02020603050405020304" pitchFamily="18" charset="0"/>
            </a:rPr>
            <a:t>Lời mở đầu</a:t>
          </a:r>
          <a:endParaRPr lang="en-US" sz="3200" dirty="0">
            <a:latin typeface="Times New Roman" panose="02020603050405020304" pitchFamily="18" charset="0"/>
            <a:cs typeface="Times New Roman" panose="02020603050405020304" pitchFamily="18" charset="0"/>
          </a:endParaRPr>
        </a:p>
      </dgm:t>
    </dgm:pt>
    <dgm:pt modelId="{221D445F-AFC9-42AD-AD5B-08FF1436BACA}" type="parTrans" cxnId="{3897518B-3CE4-41C1-B0B1-F222D7277B39}">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ABA4F1E3-01C7-4BAF-89C9-D9209DBA7DF3}" type="sibTrans" cxnId="{3897518B-3CE4-41C1-B0B1-F222D7277B39}">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20361AB9-2B8E-497C-ADA7-1A0A715A8A00}">
      <dgm:prSet phldrT="[Text]" custT="1"/>
      <dgm:spPr/>
      <dgm:t>
        <a:bodyPr/>
        <a:lstStyle/>
        <a:p>
          <a:pPr algn="ctr"/>
          <a:r>
            <a:rPr lang="vi-VN" sz="3200" dirty="0">
              <a:latin typeface="Times New Roman" panose="02020603050405020304" pitchFamily="18" charset="0"/>
              <a:cs typeface="Times New Roman" panose="02020603050405020304" pitchFamily="18" charset="0"/>
            </a:rPr>
            <a:t>Tổng quan nghiên cứu và cơ sở lý thuyết</a:t>
          </a:r>
          <a:endParaRPr lang="en-US" sz="3200" dirty="0">
            <a:latin typeface="Times New Roman" panose="02020603050405020304" pitchFamily="18" charset="0"/>
            <a:cs typeface="Times New Roman" panose="02020603050405020304" pitchFamily="18" charset="0"/>
          </a:endParaRPr>
        </a:p>
      </dgm:t>
    </dgm:pt>
    <dgm:pt modelId="{39B5F073-1173-43C9-AE11-9524CDD64445}" type="parTrans" cxnId="{D5AFDD58-468B-430F-9C00-1F50DB33AE33}">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189CFD98-8BAA-4DE5-9294-E3A4856872AE}" type="sibTrans" cxnId="{D5AFDD58-468B-430F-9C00-1F50DB33AE33}">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1140BAA1-3A23-430D-9DB5-2D560B629463}">
      <dgm:prSet custT="1"/>
      <dgm:spPr/>
      <dgm:t>
        <a:bodyPr/>
        <a:lstStyle/>
        <a:p>
          <a:pPr algn="ctr"/>
          <a:r>
            <a:rPr lang="vi-VN" sz="3200" dirty="0">
              <a:latin typeface="Times New Roman" panose="02020603050405020304" pitchFamily="18" charset="0"/>
              <a:cs typeface="Times New Roman" panose="02020603050405020304" pitchFamily="18" charset="0"/>
            </a:rPr>
            <a:t>Phương pháp nghiên cứu</a:t>
          </a:r>
          <a:endParaRPr lang="en-US" sz="3200" dirty="0">
            <a:latin typeface="Times New Roman" panose="02020603050405020304" pitchFamily="18" charset="0"/>
            <a:cs typeface="Times New Roman" panose="02020603050405020304" pitchFamily="18" charset="0"/>
          </a:endParaRPr>
        </a:p>
      </dgm:t>
    </dgm:pt>
    <dgm:pt modelId="{292870CA-917C-4307-BBE8-4F5B0C321622}" type="parTrans" cxnId="{52D92208-343E-4EC4-A33F-EBA17CC5F4A9}">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10B769EC-DEF4-464E-B7E7-F5030404B176}" type="sibTrans" cxnId="{52D92208-343E-4EC4-A33F-EBA17CC5F4A9}">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00466839-F8C8-4230-B505-F14C1C2E48BB}">
      <dgm:prSet custT="1"/>
      <dgm:spPr/>
      <dgm:t>
        <a:bodyPr/>
        <a:lstStyle/>
        <a:p>
          <a:pPr algn="ctr"/>
          <a:r>
            <a:rPr lang="vi-VN" sz="3200" dirty="0">
              <a:latin typeface="Times New Roman" panose="02020603050405020304" pitchFamily="18" charset="0"/>
              <a:cs typeface="Times New Roman" panose="02020603050405020304" pitchFamily="18" charset="0"/>
            </a:rPr>
            <a:t>Kết quả nghiên cứu và thảo luận</a:t>
          </a:r>
          <a:endParaRPr lang="en-US" sz="3200" dirty="0">
            <a:latin typeface="Times New Roman" panose="02020603050405020304" pitchFamily="18" charset="0"/>
            <a:cs typeface="Times New Roman" panose="02020603050405020304" pitchFamily="18" charset="0"/>
          </a:endParaRPr>
        </a:p>
      </dgm:t>
    </dgm:pt>
    <dgm:pt modelId="{D59967D9-F1AC-4928-95DF-F38568906A43}" type="parTrans" cxnId="{46C9A882-CF16-4006-BFAC-16598171B3F2}">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C208C2CE-646A-418E-9285-63374A9FBDDF}" type="sibTrans" cxnId="{46C9A882-CF16-4006-BFAC-16598171B3F2}">
      <dgm:prSet/>
      <dgm:spPr/>
      <dgm:t>
        <a:bodyPr/>
        <a:lstStyle/>
        <a:p>
          <a:endParaRPr lang="en-US" sz="3200">
            <a:solidFill>
              <a:schemeClr val="tx1"/>
            </a:solidFill>
            <a:latin typeface="Times New Roman" panose="02020603050405020304" pitchFamily="18" charset="0"/>
            <a:cs typeface="Times New Roman" panose="02020603050405020304" pitchFamily="18" charset="0"/>
          </a:endParaRPr>
        </a:p>
      </dgm:t>
    </dgm:pt>
    <dgm:pt modelId="{A5F24B59-0FF5-4EA4-8F36-E30E4D5C8968}">
      <dgm:prSet custT="1"/>
      <dgm:spPr/>
      <dgm:t>
        <a:bodyPr/>
        <a:lstStyle/>
        <a:p>
          <a:pPr algn="ctr"/>
          <a:r>
            <a:rPr lang="vi-VN" sz="3200">
              <a:latin typeface="Times New Roman" panose="02020603050405020304" pitchFamily="18" charset="0"/>
              <a:cs typeface="Times New Roman" panose="02020603050405020304" pitchFamily="18" charset="0"/>
            </a:rPr>
            <a:t>Kết luận và kiến nghị</a:t>
          </a:r>
          <a:endParaRPr lang="en-US" sz="3200" dirty="0">
            <a:latin typeface="Times New Roman" panose="02020603050405020304" pitchFamily="18" charset="0"/>
            <a:cs typeface="Times New Roman" panose="02020603050405020304" pitchFamily="18" charset="0"/>
          </a:endParaRPr>
        </a:p>
      </dgm:t>
    </dgm:pt>
    <dgm:pt modelId="{760300EB-B92A-4925-B992-C7E4C8FFA197}" type="parTrans" cxnId="{5C503E02-D936-49F9-9F8A-0FDF584537C8}">
      <dgm:prSet/>
      <dgm:spPr/>
      <dgm:t>
        <a:bodyPr/>
        <a:lstStyle/>
        <a:p>
          <a:endParaRPr lang="en-US">
            <a:solidFill>
              <a:schemeClr val="tx1"/>
            </a:solidFill>
          </a:endParaRPr>
        </a:p>
      </dgm:t>
    </dgm:pt>
    <dgm:pt modelId="{BE568028-A5E6-4A15-BC11-B5BAAF388BCE}" type="sibTrans" cxnId="{5C503E02-D936-49F9-9F8A-0FDF584537C8}">
      <dgm:prSet/>
      <dgm:spPr/>
      <dgm:t>
        <a:bodyPr/>
        <a:lstStyle/>
        <a:p>
          <a:endParaRPr lang="en-US">
            <a:solidFill>
              <a:schemeClr val="tx1"/>
            </a:solidFill>
          </a:endParaRPr>
        </a:p>
      </dgm:t>
    </dgm:pt>
    <dgm:pt modelId="{FEDDF72C-8049-464E-8F30-042D5B38605F}" type="pres">
      <dgm:prSet presAssocID="{18769A7E-54C1-4691-8FF8-6611A5634B64}" presName="Name0" presStyleCnt="0">
        <dgm:presLayoutVars>
          <dgm:chMax val="7"/>
          <dgm:chPref val="7"/>
          <dgm:dir/>
        </dgm:presLayoutVars>
      </dgm:prSet>
      <dgm:spPr/>
      <dgm:t>
        <a:bodyPr/>
        <a:lstStyle/>
        <a:p>
          <a:endParaRPr lang="en-US"/>
        </a:p>
      </dgm:t>
    </dgm:pt>
    <dgm:pt modelId="{4D9CDD53-D5F8-4A3E-A571-DDADA88A4AB2}" type="pres">
      <dgm:prSet presAssocID="{18769A7E-54C1-4691-8FF8-6611A5634B64}" presName="Name1" presStyleCnt="0"/>
      <dgm:spPr/>
    </dgm:pt>
    <dgm:pt modelId="{6E253D99-2BA4-496B-87E1-F4E6D0CDE3A0}" type="pres">
      <dgm:prSet presAssocID="{18769A7E-54C1-4691-8FF8-6611A5634B64}" presName="cycle" presStyleCnt="0"/>
      <dgm:spPr/>
    </dgm:pt>
    <dgm:pt modelId="{8C629CC0-7F34-4318-B2EC-3ED7C2D59030}" type="pres">
      <dgm:prSet presAssocID="{18769A7E-54C1-4691-8FF8-6611A5634B64}" presName="srcNode" presStyleLbl="node1" presStyleIdx="0" presStyleCnt="5"/>
      <dgm:spPr/>
    </dgm:pt>
    <dgm:pt modelId="{ECDA4D92-54CE-4FE9-AC17-5F2A3012F006}" type="pres">
      <dgm:prSet presAssocID="{18769A7E-54C1-4691-8FF8-6611A5634B64}" presName="conn" presStyleLbl="parChTrans1D2" presStyleIdx="0" presStyleCnt="1"/>
      <dgm:spPr/>
      <dgm:t>
        <a:bodyPr/>
        <a:lstStyle/>
        <a:p>
          <a:endParaRPr lang="en-US"/>
        </a:p>
      </dgm:t>
    </dgm:pt>
    <dgm:pt modelId="{EFF5DB64-D327-4691-AE68-658D2EE12420}" type="pres">
      <dgm:prSet presAssocID="{18769A7E-54C1-4691-8FF8-6611A5634B64}" presName="extraNode" presStyleLbl="node1" presStyleIdx="0" presStyleCnt="5"/>
      <dgm:spPr/>
    </dgm:pt>
    <dgm:pt modelId="{D8BCC818-0A75-4016-9904-2E286B626DE3}" type="pres">
      <dgm:prSet presAssocID="{18769A7E-54C1-4691-8FF8-6611A5634B64}" presName="dstNode" presStyleLbl="node1" presStyleIdx="0" presStyleCnt="5"/>
      <dgm:spPr/>
    </dgm:pt>
    <dgm:pt modelId="{295C8624-C98C-45F9-8F8F-3C8953F19327}" type="pres">
      <dgm:prSet presAssocID="{6EA5D8CF-780B-49AC-B654-BFCA5C3909B0}" presName="text_1" presStyleLbl="node1" presStyleIdx="0" presStyleCnt="5">
        <dgm:presLayoutVars>
          <dgm:bulletEnabled val="1"/>
        </dgm:presLayoutVars>
      </dgm:prSet>
      <dgm:spPr/>
      <dgm:t>
        <a:bodyPr/>
        <a:lstStyle/>
        <a:p>
          <a:endParaRPr lang="en-US"/>
        </a:p>
      </dgm:t>
    </dgm:pt>
    <dgm:pt modelId="{38321D43-8C01-4ADF-85A2-0B3C2F5CBEA0}" type="pres">
      <dgm:prSet presAssocID="{6EA5D8CF-780B-49AC-B654-BFCA5C3909B0}" presName="accent_1" presStyleCnt="0"/>
      <dgm:spPr/>
    </dgm:pt>
    <dgm:pt modelId="{353BCFF8-14A9-46AB-9B2F-FF5E5DE1908C}" type="pres">
      <dgm:prSet presAssocID="{6EA5D8CF-780B-49AC-B654-BFCA5C3909B0}" presName="accentRepeatNode" presStyleLbl="solidFgAcc1" presStyleIdx="0" presStyleCnt="5"/>
      <dgm:spPr/>
    </dgm:pt>
    <dgm:pt modelId="{CC2DB28D-0B68-4487-AD4F-8A83163C721E}" type="pres">
      <dgm:prSet presAssocID="{20361AB9-2B8E-497C-ADA7-1A0A715A8A00}" presName="text_2" presStyleLbl="node1" presStyleIdx="1" presStyleCnt="5">
        <dgm:presLayoutVars>
          <dgm:bulletEnabled val="1"/>
        </dgm:presLayoutVars>
      </dgm:prSet>
      <dgm:spPr/>
      <dgm:t>
        <a:bodyPr/>
        <a:lstStyle/>
        <a:p>
          <a:endParaRPr lang="en-US"/>
        </a:p>
      </dgm:t>
    </dgm:pt>
    <dgm:pt modelId="{FE03B60D-E6D1-40AC-B531-84C9B76ED27B}" type="pres">
      <dgm:prSet presAssocID="{20361AB9-2B8E-497C-ADA7-1A0A715A8A00}" presName="accent_2" presStyleCnt="0"/>
      <dgm:spPr/>
    </dgm:pt>
    <dgm:pt modelId="{6E0CA53F-E3C1-4410-8B5C-C845A5F23D45}" type="pres">
      <dgm:prSet presAssocID="{20361AB9-2B8E-497C-ADA7-1A0A715A8A00}" presName="accentRepeatNode" presStyleLbl="solidFgAcc1" presStyleIdx="1" presStyleCnt="5"/>
      <dgm:spPr/>
    </dgm:pt>
    <dgm:pt modelId="{55C1EF4C-5778-4B25-9AED-52F3F908341E}" type="pres">
      <dgm:prSet presAssocID="{1140BAA1-3A23-430D-9DB5-2D560B629463}" presName="text_3" presStyleLbl="node1" presStyleIdx="2" presStyleCnt="5">
        <dgm:presLayoutVars>
          <dgm:bulletEnabled val="1"/>
        </dgm:presLayoutVars>
      </dgm:prSet>
      <dgm:spPr/>
      <dgm:t>
        <a:bodyPr/>
        <a:lstStyle/>
        <a:p>
          <a:endParaRPr lang="en-US"/>
        </a:p>
      </dgm:t>
    </dgm:pt>
    <dgm:pt modelId="{5384BD92-DFC2-44E8-ABD9-2603718017B1}" type="pres">
      <dgm:prSet presAssocID="{1140BAA1-3A23-430D-9DB5-2D560B629463}" presName="accent_3" presStyleCnt="0"/>
      <dgm:spPr/>
    </dgm:pt>
    <dgm:pt modelId="{9C5D1ABC-D5B7-43D4-B9F2-217F3872BFDE}" type="pres">
      <dgm:prSet presAssocID="{1140BAA1-3A23-430D-9DB5-2D560B629463}" presName="accentRepeatNode" presStyleLbl="solidFgAcc1" presStyleIdx="2" presStyleCnt="5"/>
      <dgm:spPr/>
    </dgm:pt>
    <dgm:pt modelId="{30AE4C8E-44F8-4445-B9E9-D6AFA5B208C0}" type="pres">
      <dgm:prSet presAssocID="{00466839-F8C8-4230-B505-F14C1C2E48BB}" presName="text_4" presStyleLbl="node1" presStyleIdx="3" presStyleCnt="5">
        <dgm:presLayoutVars>
          <dgm:bulletEnabled val="1"/>
        </dgm:presLayoutVars>
      </dgm:prSet>
      <dgm:spPr/>
      <dgm:t>
        <a:bodyPr/>
        <a:lstStyle/>
        <a:p>
          <a:endParaRPr lang="en-US"/>
        </a:p>
      </dgm:t>
    </dgm:pt>
    <dgm:pt modelId="{12D6CC94-0641-45F3-90BE-00939F0F76DF}" type="pres">
      <dgm:prSet presAssocID="{00466839-F8C8-4230-B505-F14C1C2E48BB}" presName="accent_4" presStyleCnt="0"/>
      <dgm:spPr/>
    </dgm:pt>
    <dgm:pt modelId="{8E77B97B-9221-4E72-B6E6-582499780055}" type="pres">
      <dgm:prSet presAssocID="{00466839-F8C8-4230-B505-F14C1C2E48BB}" presName="accentRepeatNode" presStyleLbl="solidFgAcc1" presStyleIdx="3" presStyleCnt="5" custLinFactNeighborX="-7686" custLinFactNeighborY="2268"/>
      <dgm:spPr/>
    </dgm:pt>
    <dgm:pt modelId="{9F8D0768-CDD0-48E8-8040-446BDAF4136A}" type="pres">
      <dgm:prSet presAssocID="{A5F24B59-0FF5-4EA4-8F36-E30E4D5C8968}" presName="text_5" presStyleLbl="node1" presStyleIdx="4" presStyleCnt="5">
        <dgm:presLayoutVars>
          <dgm:bulletEnabled val="1"/>
        </dgm:presLayoutVars>
      </dgm:prSet>
      <dgm:spPr/>
      <dgm:t>
        <a:bodyPr/>
        <a:lstStyle/>
        <a:p>
          <a:endParaRPr lang="en-US"/>
        </a:p>
      </dgm:t>
    </dgm:pt>
    <dgm:pt modelId="{D95C0CFB-81D4-46D1-AEE7-4FA087AE8105}" type="pres">
      <dgm:prSet presAssocID="{A5F24B59-0FF5-4EA4-8F36-E30E4D5C8968}" presName="accent_5" presStyleCnt="0"/>
      <dgm:spPr/>
    </dgm:pt>
    <dgm:pt modelId="{EFC1AD5B-07E3-4A19-BB07-BE6EE27B1037}" type="pres">
      <dgm:prSet presAssocID="{A5F24B59-0FF5-4EA4-8F36-E30E4D5C8968}" presName="accentRepeatNode" presStyleLbl="solidFgAcc1" presStyleIdx="4" presStyleCnt="5"/>
      <dgm:spPr/>
    </dgm:pt>
  </dgm:ptLst>
  <dgm:cxnLst>
    <dgm:cxn modelId="{F46617D9-00A1-446A-9E51-FD9AA126C831}" type="presOf" srcId="{00466839-F8C8-4230-B505-F14C1C2E48BB}" destId="{30AE4C8E-44F8-4445-B9E9-D6AFA5B208C0}" srcOrd="0" destOrd="0" presId="urn:microsoft.com/office/officeart/2008/layout/VerticalCurvedList"/>
    <dgm:cxn modelId="{1DC3AB38-2194-4AAC-B70D-954CD254C954}" type="presOf" srcId="{ABA4F1E3-01C7-4BAF-89C9-D9209DBA7DF3}" destId="{ECDA4D92-54CE-4FE9-AC17-5F2A3012F006}" srcOrd="0" destOrd="0" presId="urn:microsoft.com/office/officeart/2008/layout/VerticalCurvedList"/>
    <dgm:cxn modelId="{3897518B-3CE4-41C1-B0B1-F222D7277B39}" srcId="{18769A7E-54C1-4691-8FF8-6611A5634B64}" destId="{6EA5D8CF-780B-49AC-B654-BFCA5C3909B0}" srcOrd="0" destOrd="0" parTransId="{221D445F-AFC9-42AD-AD5B-08FF1436BACA}" sibTransId="{ABA4F1E3-01C7-4BAF-89C9-D9209DBA7DF3}"/>
    <dgm:cxn modelId="{25876030-3EB1-481C-BCEF-010D1CDA7803}" type="presOf" srcId="{6EA5D8CF-780B-49AC-B654-BFCA5C3909B0}" destId="{295C8624-C98C-45F9-8F8F-3C8953F19327}" srcOrd="0" destOrd="0" presId="urn:microsoft.com/office/officeart/2008/layout/VerticalCurvedList"/>
    <dgm:cxn modelId="{4456D7AB-2526-406D-87ED-B1B87EDBEDBB}" type="presOf" srcId="{20361AB9-2B8E-497C-ADA7-1A0A715A8A00}" destId="{CC2DB28D-0B68-4487-AD4F-8A83163C721E}" srcOrd="0" destOrd="0" presId="urn:microsoft.com/office/officeart/2008/layout/VerticalCurvedList"/>
    <dgm:cxn modelId="{D5AFDD58-468B-430F-9C00-1F50DB33AE33}" srcId="{18769A7E-54C1-4691-8FF8-6611A5634B64}" destId="{20361AB9-2B8E-497C-ADA7-1A0A715A8A00}" srcOrd="1" destOrd="0" parTransId="{39B5F073-1173-43C9-AE11-9524CDD64445}" sibTransId="{189CFD98-8BAA-4DE5-9294-E3A4856872AE}"/>
    <dgm:cxn modelId="{9C31511E-5111-455C-B1BF-7BEDED99B0BB}" type="presOf" srcId="{1140BAA1-3A23-430D-9DB5-2D560B629463}" destId="{55C1EF4C-5778-4B25-9AED-52F3F908341E}" srcOrd="0" destOrd="0" presId="urn:microsoft.com/office/officeart/2008/layout/VerticalCurvedList"/>
    <dgm:cxn modelId="{5C503E02-D936-49F9-9F8A-0FDF584537C8}" srcId="{18769A7E-54C1-4691-8FF8-6611A5634B64}" destId="{A5F24B59-0FF5-4EA4-8F36-E30E4D5C8968}" srcOrd="4" destOrd="0" parTransId="{760300EB-B92A-4925-B992-C7E4C8FFA197}" sibTransId="{BE568028-A5E6-4A15-BC11-B5BAAF388BCE}"/>
    <dgm:cxn modelId="{52D92208-343E-4EC4-A33F-EBA17CC5F4A9}" srcId="{18769A7E-54C1-4691-8FF8-6611A5634B64}" destId="{1140BAA1-3A23-430D-9DB5-2D560B629463}" srcOrd="2" destOrd="0" parTransId="{292870CA-917C-4307-BBE8-4F5B0C321622}" sibTransId="{10B769EC-DEF4-464E-B7E7-F5030404B176}"/>
    <dgm:cxn modelId="{42EC6CAA-612E-4D60-9FFF-B50EFFC984C0}" type="presOf" srcId="{18769A7E-54C1-4691-8FF8-6611A5634B64}" destId="{FEDDF72C-8049-464E-8F30-042D5B38605F}" srcOrd="0" destOrd="0" presId="urn:microsoft.com/office/officeart/2008/layout/VerticalCurvedList"/>
    <dgm:cxn modelId="{8A23CE46-C8A4-4537-AAA5-B646DDD53C28}" type="presOf" srcId="{A5F24B59-0FF5-4EA4-8F36-E30E4D5C8968}" destId="{9F8D0768-CDD0-48E8-8040-446BDAF4136A}" srcOrd="0" destOrd="0" presId="urn:microsoft.com/office/officeart/2008/layout/VerticalCurvedList"/>
    <dgm:cxn modelId="{46C9A882-CF16-4006-BFAC-16598171B3F2}" srcId="{18769A7E-54C1-4691-8FF8-6611A5634B64}" destId="{00466839-F8C8-4230-B505-F14C1C2E48BB}" srcOrd="3" destOrd="0" parTransId="{D59967D9-F1AC-4928-95DF-F38568906A43}" sibTransId="{C208C2CE-646A-418E-9285-63374A9FBDDF}"/>
    <dgm:cxn modelId="{EE563937-7154-45ED-91BB-911EB6BBC938}" type="presParOf" srcId="{FEDDF72C-8049-464E-8F30-042D5B38605F}" destId="{4D9CDD53-D5F8-4A3E-A571-DDADA88A4AB2}" srcOrd="0" destOrd="0" presId="urn:microsoft.com/office/officeart/2008/layout/VerticalCurvedList"/>
    <dgm:cxn modelId="{C3EF3C62-37F8-4289-93D9-5C9BE7B96D0F}" type="presParOf" srcId="{4D9CDD53-D5F8-4A3E-A571-DDADA88A4AB2}" destId="{6E253D99-2BA4-496B-87E1-F4E6D0CDE3A0}" srcOrd="0" destOrd="0" presId="urn:microsoft.com/office/officeart/2008/layout/VerticalCurvedList"/>
    <dgm:cxn modelId="{5BB3B6BB-E64A-4A23-9384-07E97B7304DE}" type="presParOf" srcId="{6E253D99-2BA4-496B-87E1-F4E6D0CDE3A0}" destId="{8C629CC0-7F34-4318-B2EC-3ED7C2D59030}" srcOrd="0" destOrd="0" presId="urn:microsoft.com/office/officeart/2008/layout/VerticalCurvedList"/>
    <dgm:cxn modelId="{59CB9CF1-BA7E-4419-BA60-E82228253295}" type="presParOf" srcId="{6E253D99-2BA4-496B-87E1-F4E6D0CDE3A0}" destId="{ECDA4D92-54CE-4FE9-AC17-5F2A3012F006}" srcOrd="1" destOrd="0" presId="urn:microsoft.com/office/officeart/2008/layout/VerticalCurvedList"/>
    <dgm:cxn modelId="{8A5E4518-2798-4616-899A-F508EBA5C66E}" type="presParOf" srcId="{6E253D99-2BA4-496B-87E1-F4E6D0CDE3A0}" destId="{EFF5DB64-D327-4691-AE68-658D2EE12420}" srcOrd="2" destOrd="0" presId="urn:microsoft.com/office/officeart/2008/layout/VerticalCurvedList"/>
    <dgm:cxn modelId="{963F177F-D409-4917-A335-78E9D20C4B2F}" type="presParOf" srcId="{6E253D99-2BA4-496B-87E1-F4E6D0CDE3A0}" destId="{D8BCC818-0A75-4016-9904-2E286B626DE3}" srcOrd="3" destOrd="0" presId="urn:microsoft.com/office/officeart/2008/layout/VerticalCurvedList"/>
    <dgm:cxn modelId="{44BEDF68-14BD-4AAE-9BC8-EA27DFAB4AD9}" type="presParOf" srcId="{4D9CDD53-D5F8-4A3E-A571-DDADA88A4AB2}" destId="{295C8624-C98C-45F9-8F8F-3C8953F19327}" srcOrd="1" destOrd="0" presId="urn:microsoft.com/office/officeart/2008/layout/VerticalCurvedList"/>
    <dgm:cxn modelId="{D0E643CF-4EA8-4829-A0CC-125F3D7ED003}" type="presParOf" srcId="{4D9CDD53-D5F8-4A3E-A571-DDADA88A4AB2}" destId="{38321D43-8C01-4ADF-85A2-0B3C2F5CBEA0}" srcOrd="2" destOrd="0" presId="urn:microsoft.com/office/officeart/2008/layout/VerticalCurvedList"/>
    <dgm:cxn modelId="{FA4D9E8B-FBF8-44E3-86AB-4A5EA965B1C8}" type="presParOf" srcId="{38321D43-8C01-4ADF-85A2-0B3C2F5CBEA0}" destId="{353BCFF8-14A9-46AB-9B2F-FF5E5DE1908C}" srcOrd="0" destOrd="0" presId="urn:microsoft.com/office/officeart/2008/layout/VerticalCurvedList"/>
    <dgm:cxn modelId="{CBE37D93-C44D-414E-AE15-279B2810A02E}" type="presParOf" srcId="{4D9CDD53-D5F8-4A3E-A571-DDADA88A4AB2}" destId="{CC2DB28D-0B68-4487-AD4F-8A83163C721E}" srcOrd="3" destOrd="0" presId="urn:microsoft.com/office/officeart/2008/layout/VerticalCurvedList"/>
    <dgm:cxn modelId="{0BD72F7E-AB0C-4F97-9957-64394BAC88DF}" type="presParOf" srcId="{4D9CDD53-D5F8-4A3E-A571-DDADA88A4AB2}" destId="{FE03B60D-E6D1-40AC-B531-84C9B76ED27B}" srcOrd="4" destOrd="0" presId="urn:microsoft.com/office/officeart/2008/layout/VerticalCurvedList"/>
    <dgm:cxn modelId="{2FEA6D8E-47CF-4629-AF33-2F5AA6F09A15}" type="presParOf" srcId="{FE03B60D-E6D1-40AC-B531-84C9B76ED27B}" destId="{6E0CA53F-E3C1-4410-8B5C-C845A5F23D45}" srcOrd="0" destOrd="0" presId="urn:microsoft.com/office/officeart/2008/layout/VerticalCurvedList"/>
    <dgm:cxn modelId="{F3D7CA13-171A-427B-A28A-E89C1B1FEC48}" type="presParOf" srcId="{4D9CDD53-D5F8-4A3E-A571-DDADA88A4AB2}" destId="{55C1EF4C-5778-4B25-9AED-52F3F908341E}" srcOrd="5" destOrd="0" presId="urn:microsoft.com/office/officeart/2008/layout/VerticalCurvedList"/>
    <dgm:cxn modelId="{BC5FDBB4-2D15-48E7-BD84-6CE452708A5A}" type="presParOf" srcId="{4D9CDD53-D5F8-4A3E-A571-DDADA88A4AB2}" destId="{5384BD92-DFC2-44E8-ABD9-2603718017B1}" srcOrd="6" destOrd="0" presId="urn:microsoft.com/office/officeart/2008/layout/VerticalCurvedList"/>
    <dgm:cxn modelId="{B2D5DF35-3564-4128-B82E-02C799B79EBB}" type="presParOf" srcId="{5384BD92-DFC2-44E8-ABD9-2603718017B1}" destId="{9C5D1ABC-D5B7-43D4-B9F2-217F3872BFDE}" srcOrd="0" destOrd="0" presId="urn:microsoft.com/office/officeart/2008/layout/VerticalCurvedList"/>
    <dgm:cxn modelId="{F221A9CF-563F-4B67-B975-070CB31A8E4C}" type="presParOf" srcId="{4D9CDD53-D5F8-4A3E-A571-DDADA88A4AB2}" destId="{30AE4C8E-44F8-4445-B9E9-D6AFA5B208C0}" srcOrd="7" destOrd="0" presId="urn:microsoft.com/office/officeart/2008/layout/VerticalCurvedList"/>
    <dgm:cxn modelId="{AA8D290B-786C-4B1A-91D1-0A0A36818C87}" type="presParOf" srcId="{4D9CDD53-D5F8-4A3E-A571-DDADA88A4AB2}" destId="{12D6CC94-0641-45F3-90BE-00939F0F76DF}" srcOrd="8" destOrd="0" presId="urn:microsoft.com/office/officeart/2008/layout/VerticalCurvedList"/>
    <dgm:cxn modelId="{D998B164-4A55-4855-AAE0-E0CF06B10525}" type="presParOf" srcId="{12D6CC94-0641-45F3-90BE-00939F0F76DF}" destId="{8E77B97B-9221-4E72-B6E6-582499780055}" srcOrd="0" destOrd="0" presId="urn:microsoft.com/office/officeart/2008/layout/VerticalCurvedList"/>
    <dgm:cxn modelId="{D1A0109E-B9F7-4DDB-9E4A-03FABCC734E6}" type="presParOf" srcId="{4D9CDD53-D5F8-4A3E-A571-DDADA88A4AB2}" destId="{9F8D0768-CDD0-48E8-8040-446BDAF4136A}" srcOrd="9" destOrd="0" presId="urn:microsoft.com/office/officeart/2008/layout/VerticalCurvedList"/>
    <dgm:cxn modelId="{9ED8DA91-4623-4658-B7CB-15E7036192F6}" type="presParOf" srcId="{4D9CDD53-D5F8-4A3E-A571-DDADA88A4AB2}" destId="{D95C0CFB-81D4-46D1-AEE7-4FA087AE8105}" srcOrd="10" destOrd="0" presId="urn:microsoft.com/office/officeart/2008/layout/VerticalCurvedList"/>
    <dgm:cxn modelId="{37505B8B-81DD-4982-8864-FF8A1B6DCAC4}" type="presParOf" srcId="{D95C0CFB-81D4-46D1-AEE7-4FA087AE8105}" destId="{EFC1AD5B-07E3-4A19-BB07-BE6EE27B10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6DF85-EFE7-44B7-A351-D402870BBF1E}" type="doc">
      <dgm:prSet loTypeId="urn:microsoft.com/office/officeart/2005/8/layout/radial4" loCatId="relationship" qsTypeId="urn:microsoft.com/office/officeart/2005/8/quickstyle/simple3" qsCatId="simple" csTypeId="urn:microsoft.com/office/officeart/2005/8/colors/accent1_5" csCatId="accent1" phldr="1"/>
      <dgm:spPr/>
      <dgm:t>
        <a:bodyPr/>
        <a:lstStyle/>
        <a:p>
          <a:endParaRPr lang="en-US"/>
        </a:p>
      </dgm:t>
    </dgm:pt>
    <dgm:pt modelId="{2211AE4C-C3CF-4D3B-804A-C88C24E07816}">
      <dgm:prSet phldrT="[Text]" custT="1"/>
      <dgm:spPr/>
      <dgm:t>
        <a:bodyPr/>
        <a:lstStyle/>
        <a:p>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iệt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Á</a:t>
          </a:r>
          <a:endParaRPr lang="en-US" sz="2800" dirty="0"/>
        </a:p>
      </dgm:t>
    </dgm:pt>
    <dgm:pt modelId="{0A72FF41-78AA-4932-A089-1E6F1F6F0C8B}" type="parTrans" cxnId="{B986773D-0CA8-42C7-9F3D-C492F95A5FC2}">
      <dgm:prSet/>
      <dgm:spPr/>
      <dgm:t>
        <a:bodyPr/>
        <a:lstStyle/>
        <a:p>
          <a:endParaRPr lang="en-US"/>
        </a:p>
      </dgm:t>
    </dgm:pt>
    <dgm:pt modelId="{D8B75C15-D922-45EA-85EF-039B00D4F78B}" type="sibTrans" cxnId="{B986773D-0CA8-42C7-9F3D-C492F95A5FC2}">
      <dgm:prSet/>
      <dgm:spPr/>
      <dgm:t>
        <a:bodyPr/>
        <a:lstStyle/>
        <a:p>
          <a:endParaRPr lang="en-US"/>
        </a:p>
      </dgm:t>
    </dgm:pt>
    <dgm:pt modelId="{78383D24-C9CE-4269-B457-F1988AF8E5D0}">
      <dgm:prSet phldrT="[Text]" custT="1"/>
      <dgm:spPr/>
      <dgm:t>
        <a:bodyPr/>
        <a:lstStyle/>
        <a:p>
          <a:r>
            <a:rPr lang="vi-VN" sz="2800" dirty="0">
              <a:latin typeface="Times New Roman" panose="02020603050405020304" pitchFamily="18" charset="0"/>
              <a:cs typeface="Times New Roman" panose="02020603050405020304" pitchFamily="18" charset="0"/>
            </a:rPr>
            <a:t>Đưa ra giải pháp cho các doanh nghiệp để hạn chế rủi ro tỷ giá hối đoái trong giao dịch, thúc đẩy hoạt động kinh tế.</a:t>
          </a:r>
          <a:endParaRPr lang="en-US" sz="2800" dirty="0">
            <a:latin typeface="Times New Roman" panose="02020603050405020304" pitchFamily="18" charset="0"/>
            <a:cs typeface="Times New Roman" panose="02020603050405020304" pitchFamily="18" charset="0"/>
          </a:endParaRPr>
        </a:p>
      </dgm:t>
    </dgm:pt>
    <dgm:pt modelId="{BBDA225F-41B4-4E98-B99E-2445FE847C7D}" type="parTrans" cxnId="{56FE998C-7F17-4ABF-856A-79D43F0211AE}">
      <dgm:prSet/>
      <dgm:spPr/>
      <dgm:t>
        <a:bodyPr/>
        <a:lstStyle/>
        <a:p>
          <a:endParaRPr lang="en-US"/>
        </a:p>
      </dgm:t>
    </dgm:pt>
    <dgm:pt modelId="{3082614E-8928-4557-95D1-E1E9737BBF76}" type="sibTrans" cxnId="{56FE998C-7F17-4ABF-856A-79D43F0211AE}">
      <dgm:prSet/>
      <dgm:spPr/>
      <dgm:t>
        <a:bodyPr/>
        <a:lstStyle/>
        <a:p>
          <a:endParaRPr lang="en-US"/>
        </a:p>
      </dgm:t>
    </dgm:pt>
    <dgm:pt modelId="{CEFFD502-AD59-4789-9AA4-652025AE7108}">
      <dgm:prSet phldrT="[Text]" custT="1"/>
      <dgm:spPr/>
      <dgm:t>
        <a:bodyPr/>
        <a:lstStyle/>
        <a:p>
          <a:pPr>
            <a:buFont typeface="Symbol" panose="05050102010706020507" pitchFamily="18" charset="2"/>
            <a:buChar char=""/>
          </a:pPr>
          <a:r>
            <a:rPr lang="vi-VN" sz="2800" dirty="0">
              <a:latin typeface="Times New Roman" panose="02020603050405020304" pitchFamily="18" charset="0"/>
              <a:cs typeface="Times New Roman" panose="02020603050405020304" pitchFamily="18" charset="0"/>
            </a:rPr>
            <a:t>Làm rõ các nhân tố ảnh hưởng cũng như mức độ ảnh hưởng của các nhân tố đến giá trị tiền tệ như: cung-cầu, lạm phát, xuất khẩu ròng, cán cân thanh toán,...</a:t>
          </a:r>
          <a:endParaRPr lang="en-US" sz="2800" dirty="0">
            <a:latin typeface="Times New Roman" panose="02020603050405020304" pitchFamily="18" charset="0"/>
            <a:cs typeface="Times New Roman" panose="02020603050405020304" pitchFamily="18" charset="0"/>
          </a:endParaRPr>
        </a:p>
      </dgm:t>
    </dgm:pt>
    <dgm:pt modelId="{F9A97C6E-1DBE-495D-B9F0-66892E71E3C0}" type="parTrans" cxnId="{B668B33A-7D27-42D1-B5D9-1A1A8F899F68}">
      <dgm:prSet/>
      <dgm:spPr/>
      <dgm:t>
        <a:bodyPr/>
        <a:lstStyle/>
        <a:p>
          <a:endParaRPr lang="en-US"/>
        </a:p>
      </dgm:t>
    </dgm:pt>
    <dgm:pt modelId="{D73F776C-8E5F-4D8C-A6B3-6098C9A651A4}" type="sibTrans" cxnId="{B668B33A-7D27-42D1-B5D9-1A1A8F899F68}">
      <dgm:prSet/>
      <dgm:spPr/>
      <dgm:t>
        <a:bodyPr/>
        <a:lstStyle/>
        <a:p>
          <a:endParaRPr lang="en-US"/>
        </a:p>
      </dgm:t>
    </dgm:pt>
    <dgm:pt modelId="{A11738DC-B613-46F0-B7A9-49B82E73DB8B}">
      <dgm:prSet phldrT="[Text]" custT="1"/>
      <dgm:spPr/>
      <dgm:t>
        <a:bodyPr/>
        <a:lstStyle/>
        <a:p>
          <a:r>
            <a:rPr lang="vi-VN" sz="2800" dirty="0">
              <a:latin typeface="Times New Roman" panose="02020603050405020304" pitchFamily="18" charset="0"/>
              <a:cs typeface="Times New Roman" panose="02020603050405020304" pitchFamily="18" charset="0"/>
            </a:rPr>
            <a:t>Vai trò của tỷ giá hối đoái đối với nền kinh tế vĩ mô</a:t>
          </a:r>
          <a:endParaRPr lang="en-US" sz="2800" dirty="0">
            <a:latin typeface="Times New Roman" panose="02020603050405020304" pitchFamily="18" charset="0"/>
            <a:cs typeface="Times New Roman" panose="02020603050405020304" pitchFamily="18" charset="0"/>
          </a:endParaRPr>
        </a:p>
      </dgm:t>
    </dgm:pt>
    <dgm:pt modelId="{97EF026C-1F4A-4718-A4E3-D30520C05A3E}" type="parTrans" cxnId="{9FABE9A8-059D-467F-BB6C-ABD5BE6BC455}">
      <dgm:prSet/>
      <dgm:spPr/>
      <dgm:t>
        <a:bodyPr/>
        <a:lstStyle/>
        <a:p>
          <a:endParaRPr lang="en-US"/>
        </a:p>
      </dgm:t>
    </dgm:pt>
    <dgm:pt modelId="{6729762E-591F-444B-B310-CF348146378B}" type="sibTrans" cxnId="{9FABE9A8-059D-467F-BB6C-ABD5BE6BC455}">
      <dgm:prSet/>
      <dgm:spPr/>
      <dgm:t>
        <a:bodyPr/>
        <a:lstStyle/>
        <a:p>
          <a:endParaRPr lang="en-US"/>
        </a:p>
      </dgm:t>
    </dgm:pt>
    <dgm:pt modelId="{C06BBBF8-73F3-49C9-BE31-23973FACF85A}" type="pres">
      <dgm:prSet presAssocID="{EA86DF85-EFE7-44B7-A351-D402870BBF1E}" presName="cycle" presStyleCnt="0">
        <dgm:presLayoutVars>
          <dgm:chMax val="1"/>
          <dgm:dir val="rev"/>
          <dgm:animLvl val="ctr"/>
          <dgm:resizeHandles val="exact"/>
        </dgm:presLayoutVars>
      </dgm:prSet>
      <dgm:spPr/>
      <dgm:t>
        <a:bodyPr/>
        <a:lstStyle/>
        <a:p>
          <a:endParaRPr lang="en-US"/>
        </a:p>
      </dgm:t>
    </dgm:pt>
    <dgm:pt modelId="{141EFA8D-8D2A-4115-8319-90CBBB5EB830}" type="pres">
      <dgm:prSet presAssocID="{2211AE4C-C3CF-4D3B-804A-C88C24E07816}" presName="centerShape" presStyleLbl="node0" presStyleIdx="0" presStyleCnt="1" custScaleX="122649"/>
      <dgm:spPr/>
      <dgm:t>
        <a:bodyPr/>
        <a:lstStyle/>
        <a:p>
          <a:endParaRPr lang="en-US"/>
        </a:p>
      </dgm:t>
    </dgm:pt>
    <dgm:pt modelId="{60FF3E89-E1AB-4EA5-A224-087D2E75B2ED}" type="pres">
      <dgm:prSet presAssocID="{BBDA225F-41B4-4E98-B99E-2445FE847C7D}" presName="parTrans" presStyleLbl="bgSibTrans2D1" presStyleIdx="0" presStyleCnt="3"/>
      <dgm:spPr/>
      <dgm:t>
        <a:bodyPr/>
        <a:lstStyle/>
        <a:p>
          <a:endParaRPr lang="en-US"/>
        </a:p>
      </dgm:t>
    </dgm:pt>
    <dgm:pt modelId="{38115D7F-489C-44BA-85F5-AD068AF649F1}" type="pres">
      <dgm:prSet presAssocID="{78383D24-C9CE-4269-B457-F1988AF8E5D0}" presName="node" presStyleLbl="node1" presStyleIdx="0" presStyleCnt="3" custScaleX="99205">
        <dgm:presLayoutVars>
          <dgm:bulletEnabled val="1"/>
        </dgm:presLayoutVars>
      </dgm:prSet>
      <dgm:spPr/>
      <dgm:t>
        <a:bodyPr/>
        <a:lstStyle/>
        <a:p>
          <a:endParaRPr lang="en-US"/>
        </a:p>
      </dgm:t>
    </dgm:pt>
    <dgm:pt modelId="{D93DB5C3-FEE1-40C0-99F6-639BA9ED0E36}" type="pres">
      <dgm:prSet presAssocID="{F9A97C6E-1DBE-495D-B9F0-66892E71E3C0}" presName="parTrans" presStyleLbl="bgSibTrans2D1" presStyleIdx="1" presStyleCnt="3"/>
      <dgm:spPr/>
      <dgm:t>
        <a:bodyPr/>
        <a:lstStyle/>
        <a:p>
          <a:endParaRPr lang="en-US"/>
        </a:p>
      </dgm:t>
    </dgm:pt>
    <dgm:pt modelId="{2B1AAF5B-D801-4D7F-9366-A00D8C9761F5}" type="pres">
      <dgm:prSet presAssocID="{CEFFD502-AD59-4789-9AA4-652025AE7108}" presName="node" presStyleLbl="node1" presStyleIdx="1" presStyleCnt="3" custScaleX="115392">
        <dgm:presLayoutVars>
          <dgm:bulletEnabled val="1"/>
        </dgm:presLayoutVars>
      </dgm:prSet>
      <dgm:spPr/>
      <dgm:t>
        <a:bodyPr/>
        <a:lstStyle/>
        <a:p>
          <a:endParaRPr lang="en-US"/>
        </a:p>
      </dgm:t>
    </dgm:pt>
    <dgm:pt modelId="{5CE02B78-5A17-4737-B078-E8680802D287}" type="pres">
      <dgm:prSet presAssocID="{97EF026C-1F4A-4718-A4E3-D30520C05A3E}" presName="parTrans" presStyleLbl="bgSibTrans2D1" presStyleIdx="2" presStyleCnt="3"/>
      <dgm:spPr/>
      <dgm:t>
        <a:bodyPr/>
        <a:lstStyle/>
        <a:p>
          <a:endParaRPr lang="en-US"/>
        </a:p>
      </dgm:t>
    </dgm:pt>
    <dgm:pt modelId="{E24BD52D-B5C2-41A3-9849-16AB10272946}" type="pres">
      <dgm:prSet presAssocID="{A11738DC-B613-46F0-B7A9-49B82E73DB8B}" presName="node" presStyleLbl="node1" presStyleIdx="2" presStyleCnt="3">
        <dgm:presLayoutVars>
          <dgm:bulletEnabled val="1"/>
        </dgm:presLayoutVars>
      </dgm:prSet>
      <dgm:spPr/>
      <dgm:t>
        <a:bodyPr/>
        <a:lstStyle/>
        <a:p>
          <a:endParaRPr lang="en-US"/>
        </a:p>
      </dgm:t>
    </dgm:pt>
  </dgm:ptLst>
  <dgm:cxnLst>
    <dgm:cxn modelId="{BB200527-5D94-4C14-BF80-B8984E6A4087}" type="presOf" srcId="{BBDA225F-41B4-4E98-B99E-2445FE847C7D}" destId="{60FF3E89-E1AB-4EA5-A224-087D2E75B2ED}" srcOrd="0" destOrd="0" presId="urn:microsoft.com/office/officeart/2005/8/layout/radial4"/>
    <dgm:cxn modelId="{2A3BC4CE-12E0-4DB5-8FF1-6420E2503635}" type="presOf" srcId="{F9A97C6E-1DBE-495D-B9F0-66892E71E3C0}" destId="{D93DB5C3-FEE1-40C0-99F6-639BA9ED0E36}" srcOrd="0" destOrd="0" presId="urn:microsoft.com/office/officeart/2005/8/layout/radial4"/>
    <dgm:cxn modelId="{2B97B04E-617E-4CF2-8472-8AED4157CE70}" type="presOf" srcId="{A11738DC-B613-46F0-B7A9-49B82E73DB8B}" destId="{E24BD52D-B5C2-41A3-9849-16AB10272946}" srcOrd="0" destOrd="0" presId="urn:microsoft.com/office/officeart/2005/8/layout/radial4"/>
    <dgm:cxn modelId="{B668B33A-7D27-42D1-B5D9-1A1A8F899F68}" srcId="{2211AE4C-C3CF-4D3B-804A-C88C24E07816}" destId="{CEFFD502-AD59-4789-9AA4-652025AE7108}" srcOrd="1" destOrd="0" parTransId="{F9A97C6E-1DBE-495D-B9F0-66892E71E3C0}" sibTransId="{D73F776C-8E5F-4D8C-A6B3-6098C9A651A4}"/>
    <dgm:cxn modelId="{5D0F83C7-0048-4877-9E86-11A64C3F59E5}" type="presOf" srcId="{97EF026C-1F4A-4718-A4E3-D30520C05A3E}" destId="{5CE02B78-5A17-4737-B078-E8680802D287}" srcOrd="0" destOrd="0" presId="urn:microsoft.com/office/officeart/2005/8/layout/radial4"/>
    <dgm:cxn modelId="{53F2361E-FC4E-4267-931D-1E936FFC2790}" type="presOf" srcId="{EA86DF85-EFE7-44B7-A351-D402870BBF1E}" destId="{C06BBBF8-73F3-49C9-BE31-23973FACF85A}" srcOrd="0" destOrd="0" presId="urn:microsoft.com/office/officeart/2005/8/layout/radial4"/>
    <dgm:cxn modelId="{01A39F18-12FF-4F10-940E-F02C2F51BA0D}" type="presOf" srcId="{78383D24-C9CE-4269-B457-F1988AF8E5D0}" destId="{38115D7F-489C-44BA-85F5-AD068AF649F1}" srcOrd="0" destOrd="0" presId="urn:microsoft.com/office/officeart/2005/8/layout/radial4"/>
    <dgm:cxn modelId="{4E72188A-1323-4999-8564-8128000E9F52}" type="presOf" srcId="{2211AE4C-C3CF-4D3B-804A-C88C24E07816}" destId="{141EFA8D-8D2A-4115-8319-90CBBB5EB830}" srcOrd="0" destOrd="0" presId="urn:microsoft.com/office/officeart/2005/8/layout/radial4"/>
    <dgm:cxn modelId="{9FABE9A8-059D-467F-BB6C-ABD5BE6BC455}" srcId="{2211AE4C-C3CF-4D3B-804A-C88C24E07816}" destId="{A11738DC-B613-46F0-B7A9-49B82E73DB8B}" srcOrd="2" destOrd="0" parTransId="{97EF026C-1F4A-4718-A4E3-D30520C05A3E}" sibTransId="{6729762E-591F-444B-B310-CF348146378B}"/>
    <dgm:cxn modelId="{92DB0C25-D447-4143-990B-55F3D13F8279}" type="presOf" srcId="{CEFFD502-AD59-4789-9AA4-652025AE7108}" destId="{2B1AAF5B-D801-4D7F-9366-A00D8C9761F5}" srcOrd="0" destOrd="0" presId="urn:microsoft.com/office/officeart/2005/8/layout/radial4"/>
    <dgm:cxn modelId="{B986773D-0CA8-42C7-9F3D-C492F95A5FC2}" srcId="{EA86DF85-EFE7-44B7-A351-D402870BBF1E}" destId="{2211AE4C-C3CF-4D3B-804A-C88C24E07816}" srcOrd="0" destOrd="0" parTransId="{0A72FF41-78AA-4932-A089-1E6F1F6F0C8B}" sibTransId="{D8B75C15-D922-45EA-85EF-039B00D4F78B}"/>
    <dgm:cxn modelId="{56FE998C-7F17-4ABF-856A-79D43F0211AE}" srcId="{2211AE4C-C3CF-4D3B-804A-C88C24E07816}" destId="{78383D24-C9CE-4269-B457-F1988AF8E5D0}" srcOrd="0" destOrd="0" parTransId="{BBDA225F-41B4-4E98-B99E-2445FE847C7D}" sibTransId="{3082614E-8928-4557-95D1-E1E9737BBF76}"/>
    <dgm:cxn modelId="{FECF1715-2B63-4C5B-A068-69AFC087790B}" type="presParOf" srcId="{C06BBBF8-73F3-49C9-BE31-23973FACF85A}" destId="{141EFA8D-8D2A-4115-8319-90CBBB5EB830}" srcOrd="0" destOrd="0" presId="urn:microsoft.com/office/officeart/2005/8/layout/radial4"/>
    <dgm:cxn modelId="{F78F70CC-1A2B-4AD5-9AC8-135B9E665E10}" type="presParOf" srcId="{C06BBBF8-73F3-49C9-BE31-23973FACF85A}" destId="{60FF3E89-E1AB-4EA5-A224-087D2E75B2ED}" srcOrd="1" destOrd="0" presId="urn:microsoft.com/office/officeart/2005/8/layout/radial4"/>
    <dgm:cxn modelId="{087A3B6B-4750-4BCC-8A28-2DB3AA68909D}" type="presParOf" srcId="{C06BBBF8-73F3-49C9-BE31-23973FACF85A}" destId="{38115D7F-489C-44BA-85F5-AD068AF649F1}" srcOrd="2" destOrd="0" presId="urn:microsoft.com/office/officeart/2005/8/layout/radial4"/>
    <dgm:cxn modelId="{2BD2EDB5-44B7-4EF9-9A70-ED2A3ACFD652}" type="presParOf" srcId="{C06BBBF8-73F3-49C9-BE31-23973FACF85A}" destId="{D93DB5C3-FEE1-40C0-99F6-639BA9ED0E36}" srcOrd="3" destOrd="0" presId="urn:microsoft.com/office/officeart/2005/8/layout/radial4"/>
    <dgm:cxn modelId="{F63528AB-8A23-4088-8EA1-47D468F8AB08}" type="presParOf" srcId="{C06BBBF8-73F3-49C9-BE31-23973FACF85A}" destId="{2B1AAF5B-D801-4D7F-9366-A00D8C9761F5}" srcOrd="4" destOrd="0" presId="urn:microsoft.com/office/officeart/2005/8/layout/radial4"/>
    <dgm:cxn modelId="{5588C908-97BF-471F-9F84-1CB92E30CF7E}" type="presParOf" srcId="{C06BBBF8-73F3-49C9-BE31-23973FACF85A}" destId="{5CE02B78-5A17-4737-B078-E8680802D287}" srcOrd="5" destOrd="0" presId="urn:microsoft.com/office/officeart/2005/8/layout/radial4"/>
    <dgm:cxn modelId="{0F34DA64-C3A1-484B-903F-8DA6E51921CE}" type="presParOf" srcId="{C06BBBF8-73F3-49C9-BE31-23973FACF85A}" destId="{E24BD52D-B5C2-41A3-9849-16AB1027294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40F0DE-82F8-4508-BEEE-EB133A3FC7D0}"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n-US"/>
        </a:p>
      </dgm:t>
    </dgm:pt>
    <dgm:pt modelId="{BDCAA19B-A7AC-459E-8F1F-1E5F7446E1F9}">
      <dgm:prSet phldrT="[Text]" custT="1"/>
      <dgm:spPr/>
      <dgm:t>
        <a:bodyPr/>
        <a:lstStyle/>
        <a:p>
          <a:r>
            <a:rPr lang="vi-VN" sz="3200" dirty="0">
              <a:latin typeface="Times New Roman" panose="02020603050405020304" pitchFamily="18" charset="0"/>
              <a:cs typeface="Times New Roman" panose="02020603050405020304" pitchFamily="18" charset="0"/>
            </a:rPr>
            <a:t>Mục tiêu</a:t>
          </a:r>
          <a:endParaRPr lang="en-US" sz="3200" dirty="0">
            <a:latin typeface="Times New Roman" panose="02020603050405020304" pitchFamily="18" charset="0"/>
            <a:cs typeface="Times New Roman" panose="02020603050405020304" pitchFamily="18" charset="0"/>
          </a:endParaRPr>
        </a:p>
      </dgm:t>
    </dgm:pt>
    <dgm:pt modelId="{B971E9EE-A99B-4538-B0C0-C51B75C8A088}" type="parTrans" cxnId="{8718EDCD-67BC-4D67-A7BE-B05024CAE59D}">
      <dgm:prSet/>
      <dgm:spPr/>
      <dgm:t>
        <a:bodyPr/>
        <a:lstStyle/>
        <a:p>
          <a:endParaRPr lang="en-US" sz="3200">
            <a:latin typeface="Times New Roman" panose="02020603050405020304" pitchFamily="18" charset="0"/>
            <a:cs typeface="Times New Roman" panose="02020603050405020304" pitchFamily="18" charset="0"/>
          </a:endParaRPr>
        </a:p>
      </dgm:t>
    </dgm:pt>
    <dgm:pt modelId="{77775AA3-4BD5-4F1E-826E-02581A8EBF67}" type="sibTrans" cxnId="{8718EDCD-67BC-4D67-A7BE-B05024CAE59D}">
      <dgm:prSet/>
      <dgm:spPr/>
      <dgm:t>
        <a:bodyPr/>
        <a:lstStyle/>
        <a:p>
          <a:endParaRPr lang="en-US" sz="3200">
            <a:latin typeface="Times New Roman" panose="02020603050405020304" pitchFamily="18" charset="0"/>
            <a:cs typeface="Times New Roman" panose="02020603050405020304" pitchFamily="18" charset="0"/>
          </a:endParaRPr>
        </a:p>
      </dgm:t>
    </dgm:pt>
    <dgm:pt modelId="{23F03CE8-FE7E-454A-831E-2F7BFB93D38F}">
      <dgm:prSet phldrT="[Text]" custT="1"/>
      <dgm:spPr/>
      <dgm:t>
        <a:bodyPr/>
        <a:lstStyle/>
        <a:p>
          <a:pPr>
            <a:buFont typeface="Symbol" panose="05050102010706020507" pitchFamily="18" charset="2"/>
            <a:buChar char=""/>
          </a:pPr>
          <a:r>
            <a:rPr lang="vi-VN" sz="3200" dirty="0">
              <a:latin typeface="Times New Roman" panose="02020603050405020304" pitchFamily="18" charset="0"/>
              <a:cs typeface="Times New Roman" panose="02020603050405020304" pitchFamily="18" charset="0"/>
            </a:rPr>
            <a:t>Làm rõ các nhân tố và mức độ ảnh hưởng đến biến động tỷ giá so với đồng USD trong giai đoạn 1991- 2021.</a:t>
          </a:r>
          <a:endParaRPr lang="en-US" sz="3200" dirty="0">
            <a:latin typeface="Times New Roman" panose="02020603050405020304" pitchFamily="18" charset="0"/>
            <a:cs typeface="Times New Roman" panose="02020603050405020304" pitchFamily="18" charset="0"/>
          </a:endParaRPr>
        </a:p>
      </dgm:t>
    </dgm:pt>
    <dgm:pt modelId="{2BE50836-FF98-4F05-999B-DDBC5A6E4C8E}" type="parTrans" cxnId="{42706C32-6269-4C56-B4D2-E7A0E6B5B635}">
      <dgm:prSet/>
      <dgm:spPr/>
      <dgm:t>
        <a:bodyPr/>
        <a:lstStyle/>
        <a:p>
          <a:endParaRPr lang="en-US" sz="3200">
            <a:latin typeface="Times New Roman" panose="02020603050405020304" pitchFamily="18" charset="0"/>
            <a:cs typeface="Times New Roman" panose="02020603050405020304" pitchFamily="18" charset="0"/>
          </a:endParaRPr>
        </a:p>
      </dgm:t>
    </dgm:pt>
    <dgm:pt modelId="{FD6B6919-C13F-4A35-A083-586CFB20BC17}" type="sibTrans" cxnId="{42706C32-6269-4C56-B4D2-E7A0E6B5B635}">
      <dgm:prSet/>
      <dgm:spPr/>
      <dgm:t>
        <a:bodyPr/>
        <a:lstStyle/>
        <a:p>
          <a:endParaRPr lang="en-US" sz="3200">
            <a:latin typeface="Times New Roman" panose="02020603050405020304" pitchFamily="18" charset="0"/>
            <a:cs typeface="Times New Roman" panose="02020603050405020304" pitchFamily="18" charset="0"/>
          </a:endParaRPr>
        </a:p>
      </dgm:t>
    </dgm:pt>
    <dgm:pt modelId="{B41A8A70-5FF9-4C05-AF14-80B156AA3C78}">
      <dgm:prSet phldrT="[Text]" custT="1"/>
      <dgm:spPr/>
      <dgm:t>
        <a:bodyPr/>
        <a:lstStyle/>
        <a:p>
          <a:r>
            <a:rPr lang="vi-VN" sz="3200" dirty="0">
              <a:latin typeface="Times New Roman" panose="02020603050405020304" pitchFamily="18" charset="0"/>
              <a:cs typeface="Times New Roman" panose="02020603050405020304" pitchFamily="18" charset="0"/>
            </a:rPr>
            <a:t>Nhiệm vụ</a:t>
          </a:r>
          <a:endParaRPr lang="en-US" sz="3200" dirty="0">
            <a:latin typeface="Times New Roman" panose="02020603050405020304" pitchFamily="18" charset="0"/>
            <a:cs typeface="Times New Roman" panose="02020603050405020304" pitchFamily="18" charset="0"/>
          </a:endParaRPr>
        </a:p>
      </dgm:t>
    </dgm:pt>
    <dgm:pt modelId="{A8FA04A3-44BA-48FC-BE6B-74077887673B}" type="parTrans" cxnId="{C7D838BB-9334-450D-B4C0-0F57C14C86D5}">
      <dgm:prSet/>
      <dgm:spPr/>
      <dgm:t>
        <a:bodyPr/>
        <a:lstStyle/>
        <a:p>
          <a:endParaRPr lang="en-US" sz="3200">
            <a:latin typeface="Times New Roman" panose="02020603050405020304" pitchFamily="18" charset="0"/>
            <a:cs typeface="Times New Roman" panose="02020603050405020304" pitchFamily="18" charset="0"/>
          </a:endParaRPr>
        </a:p>
      </dgm:t>
    </dgm:pt>
    <dgm:pt modelId="{04A6F9F5-09D3-4C76-A26E-E652374AE42F}" type="sibTrans" cxnId="{C7D838BB-9334-450D-B4C0-0F57C14C86D5}">
      <dgm:prSet/>
      <dgm:spPr/>
      <dgm:t>
        <a:bodyPr/>
        <a:lstStyle/>
        <a:p>
          <a:endParaRPr lang="en-US" sz="3200">
            <a:latin typeface="Times New Roman" panose="02020603050405020304" pitchFamily="18" charset="0"/>
            <a:cs typeface="Times New Roman" panose="02020603050405020304" pitchFamily="18" charset="0"/>
          </a:endParaRPr>
        </a:p>
      </dgm:t>
    </dgm:pt>
    <dgm:pt modelId="{2CB5BC7F-0768-434F-97E6-3A45E3DADC18}">
      <dgm:prSet phldrT="[Text]" custT="1"/>
      <dgm:spPr/>
      <dgm:t>
        <a:bodyPr/>
        <a:lstStyle/>
        <a:p>
          <a:pPr>
            <a:buFont typeface="Symbol" panose="05050102010706020507" pitchFamily="18" charset="2"/>
            <a:buChar char=""/>
          </a:pPr>
          <a:r>
            <a:rPr lang="vi-VN" sz="3200">
              <a:latin typeface="Times New Roman" panose="02020603050405020304" pitchFamily="18" charset="0"/>
              <a:cs typeface="Times New Roman" panose="02020603050405020304" pitchFamily="18" charset="0"/>
            </a:rPr>
            <a:t>Xây dựng mô hình dự báo tỷ giá và đề xuất một số mục tiêu cho việc điều hành chính sách tỷ giá hối đoái tại các quốc gia Chấu Á.</a:t>
          </a:r>
          <a:endParaRPr lang="en-US" sz="3200">
            <a:latin typeface="Times New Roman" panose="02020603050405020304" pitchFamily="18" charset="0"/>
            <a:cs typeface="Times New Roman" panose="02020603050405020304" pitchFamily="18" charset="0"/>
          </a:endParaRPr>
        </a:p>
      </dgm:t>
    </dgm:pt>
    <dgm:pt modelId="{A0D6E8EF-6E03-41B6-8CF8-A4A292BA1D0C}" type="parTrans" cxnId="{DE1B848F-6067-4A24-93FE-3AB21D603C9D}">
      <dgm:prSet/>
      <dgm:spPr/>
      <dgm:t>
        <a:bodyPr/>
        <a:lstStyle/>
        <a:p>
          <a:endParaRPr lang="en-US" sz="3200">
            <a:latin typeface="Times New Roman" panose="02020603050405020304" pitchFamily="18" charset="0"/>
            <a:cs typeface="Times New Roman" panose="02020603050405020304" pitchFamily="18" charset="0"/>
          </a:endParaRPr>
        </a:p>
      </dgm:t>
    </dgm:pt>
    <dgm:pt modelId="{5BBEC0C2-048B-4389-A567-A6D09678FD52}" type="sibTrans" cxnId="{DE1B848F-6067-4A24-93FE-3AB21D603C9D}">
      <dgm:prSet/>
      <dgm:spPr/>
      <dgm:t>
        <a:bodyPr/>
        <a:lstStyle/>
        <a:p>
          <a:endParaRPr lang="en-US" sz="3200">
            <a:latin typeface="Times New Roman" panose="02020603050405020304" pitchFamily="18" charset="0"/>
            <a:cs typeface="Times New Roman" panose="02020603050405020304" pitchFamily="18" charset="0"/>
          </a:endParaRPr>
        </a:p>
      </dgm:t>
    </dgm:pt>
    <dgm:pt modelId="{C3407A6E-D24A-4D04-BD6C-06E4B323072B}" type="pres">
      <dgm:prSet presAssocID="{1040F0DE-82F8-4508-BEEE-EB133A3FC7D0}" presName="linearFlow" presStyleCnt="0">
        <dgm:presLayoutVars>
          <dgm:dir/>
          <dgm:animLvl val="lvl"/>
          <dgm:resizeHandles val="exact"/>
        </dgm:presLayoutVars>
      </dgm:prSet>
      <dgm:spPr/>
      <dgm:t>
        <a:bodyPr/>
        <a:lstStyle/>
        <a:p>
          <a:endParaRPr lang="en-US"/>
        </a:p>
      </dgm:t>
    </dgm:pt>
    <dgm:pt modelId="{57F20096-2864-4B66-A1C6-E00C72A1E601}" type="pres">
      <dgm:prSet presAssocID="{BDCAA19B-A7AC-459E-8F1F-1E5F7446E1F9}" presName="composite" presStyleCnt="0"/>
      <dgm:spPr/>
    </dgm:pt>
    <dgm:pt modelId="{60625FAE-E0F7-4ADD-AB0C-4F85BAF33307}" type="pres">
      <dgm:prSet presAssocID="{BDCAA19B-A7AC-459E-8F1F-1E5F7446E1F9}" presName="parentText" presStyleLbl="alignNode1" presStyleIdx="0" presStyleCnt="2">
        <dgm:presLayoutVars>
          <dgm:chMax val="1"/>
          <dgm:bulletEnabled val="1"/>
        </dgm:presLayoutVars>
      </dgm:prSet>
      <dgm:spPr/>
      <dgm:t>
        <a:bodyPr/>
        <a:lstStyle/>
        <a:p>
          <a:endParaRPr lang="en-US"/>
        </a:p>
      </dgm:t>
    </dgm:pt>
    <dgm:pt modelId="{95C03312-4119-45D8-9880-B6DB6E13606C}" type="pres">
      <dgm:prSet presAssocID="{BDCAA19B-A7AC-459E-8F1F-1E5F7446E1F9}" presName="descendantText" presStyleLbl="alignAcc1" presStyleIdx="0" presStyleCnt="2">
        <dgm:presLayoutVars>
          <dgm:bulletEnabled val="1"/>
        </dgm:presLayoutVars>
      </dgm:prSet>
      <dgm:spPr/>
      <dgm:t>
        <a:bodyPr/>
        <a:lstStyle/>
        <a:p>
          <a:endParaRPr lang="en-US"/>
        </a:p>
      </dgm:t>
    </dgm:pt>
    <dgm:pt modelId="{72C719BC-6473-4B62-9B6F-622102D75E16}" type="pres">
      <dgm:prSet presAssocID="{77775AA3-4BD5-4F1E-826E-02581A8EBF67}" presName="sp" presStyleCnt="0"/>
      <dgm:spPr/>
    </dgm:pt>
    <dgm:pt modelId="{5CEB1606-33C3-43DD-8436-A31049516529}" type="pres">
      <dgm:prSet presAssocID="{B41A8A70-5FF9-4C05-AF14-80B156AA3C78}" presName="composite" presStyleCnt="0"/>
      <dgm:spPr/>
    </dgm:pt>
    <dgm:pt modelId="{C4E5F60D-E54B-4184-A817-77AC1EB9AB83}" type="pres">
      <dgm:prSet presAssocID="{B41A8A70-5FF9-4C05-AF14-80B156AA3C78}" presName="parentText" presStyleLbl="alignNode1" presStyleIdx="1" presStyleCnt="2">
        <dgm:presLayoutVars>
          <dgm:chMax val="1"/>
          <dgm:bulletEnabled val="1"/>
        </dgm:presLayoutVars>
      </dgm:prSet>
      <dgm:spPr/>
      <dgm:t>
        <a:bodyPr/>
        <a:lstStyle/>
        <a:p>
          <a:endParaRPr lang="en-US"/>
        </a:p>
      </dgm:t>
    </dgm:pt>
    <dgm:pt modelId="{9EB5ED9E-5AEA-4705-A17F-E1AC2BD9B6CC}" type="pres">
      <dgm:prSet presAssocID="{B41A8A70-5FF9-4C05-AF14-80B156AA3C78}" presName="descendantText" presStyleLbl="alignAcc1" presStyleIdx="1" presStyleCnt="2">
        <dgm:presLayoutVars>
          <dgm:bulletEnabled val="1"/>
        </dgm:presLayoutVars>
      </dgm:prSet>
      <dgm:spPr/>
      <dgm:t>
        <a:bodyPr/>
        <a:lstStyle/>
        <a:p>
          <a:endParaRPr lang="en-US"/>
        </a:p>
      </dgm:t>
    </dgm:pt>
  </dgm:ptLst>
  <dgm:cxnLst>
    <dgm:cxn modelId="{933BD37B-BCA7-4B24-A79E-9A48E30BFC37}" type="presOf" srcId="{BDCAA19B-A7AC-459E-8F1F-1E5F7446E1F9}" destId="{60625FAE-E0F7-4ADD-AB0C-4F85BAF33307}" srcOrd="0" destOrd="0" presId="urn:microsoft.com/office/officeart/2005/8/layout/chevron2"/>
    <dgm:cxn modelId="{AC8F3086-2972-4E50-A2B9-34ED9B07C650}" type="presOf" srcId="{2CB5BC7F-0768-434F-97E6-3A45E3DADC18}" destId="{9EB5ED9E-5AEA-4705-A17F-E1AC2BD9B6CC}" srcOrd="0" destOrd="0" presId="urn:microsoft.com/office/officeart/2005/8/layout/chevron2"/>
    <dgm:cxn modelId="{42706C32-6269-4C56-B4D2-E7A0E6B5B635}" srcId="{BDCAA19B-A7AC-459E-8F1F-1E5F7446E1F9}" destId="{23F03CE8-FE7E-454A-831E-2F7BFB93D38F}" srcOrd="0" destOrd="0" parTransId="{2BE50836-FF98-4F05-999B-DDBC5A6E4C8E}" sibTransId="{FD6B6919-C13F-4A35-A083-586CFB20BC17}"/>
    <dgm:cxn modelId="{228E9D1F-4073-4E46-89A9-0C6B203B86A9}" type="presOf" srcId="{B41A8A70-5FF9-4C05-AF14-80B156AA3C78}" destId="{C4E5F60D-E54B-4184-A817-77AC1EB9AB83}" srcOrd="0" destOrd="0" presId="urn:microsoft.com/office/officeart/2005/8/layout/chevron2"/>
    <dgm:cxn modelId="{DE1B848F-6067-4A24-93FE-3AB21D603C9D}" srcId="{B41A8A70-5FF9-4C05-AF14-80B156AA3C78}" destId="{2CB5BC7F-0768-434F-97E6-3A45E3DADC18}" srcOrd="0" destOrd="0" parTransId="{A0D6E8EF-6E03-41B6-8CF8-A4A292BA1D0C}" sibTransId="{5BBEC0C2-048B-4389-A567-A6D09678FD52}"/>
    <dgm:cxn modelId="{8BA42E92-79DB-48C2-A33F-15A9B0FA770C}" type="presOf" srcId="{23F03CE8-FE7E-454A-831E-2F7BFB93D38F}" destId="{95C03312-4119-45D8-9880-B6DB6E13606C}" srcOrd="0" destOrd="0" presId="urn:microsoft.com/office/officeart/2005/8/layout/chevron2"/>
    <dgm:cxn modelId="{B3231EDE-EE2D-467E-B271-A7E8807665FE}" type="presOf" srcId="{1040F0DE-82F8-4508-BEEE-EB133A3FC7D0}" destId="{C3407A6E-D24A-4D04-BD6C-06E4B323072B}" srcOrd="0" destOrd="0" presId="urn:microsoft.com/office/officeart/2005/8/layout/chevron2"/>
    <dgm:cxn modelId="{C7D838BB-9334-450D-B4C0-0F57C14C86D5}" srcId="{1040F0DE-82F8-4508-BEEE-EB133A3FC7D0}" destId="{B41A8A70-5FF9-4C05-AF14-80B156AA3C78}" srcOrd="1" destOrd="0" parTransId="{A8FA04A3-44BA-48FC-BE6B-74077887673B}" sibTransId="{04A6F9F5-09D3-4C76-A26E-E652374AE42F}"/>
    <dgm:cxn modelId="{8718EDCD-67BC-4D67-A7BE-B05024CAE59D}" srcId="{1040F0DE-82F8-4508-BEEE-EB133A3FC7D0}" destId="{BDCAA19B-A7AC-459E-8F1F-1E5F7446E1F9}" srcOrd="0" destOrd="0" parTransId="{B971E9EE-A99B-4538-B0C0-C51B75C8A088}" sibTransId="{77775AA3-4BD5-4F1E-826E-02581A8EBF67}"/>
    <dgm:cxn modelId="{36FC1A08-4883-4193-9A26-3DBFF03A26FC}" type="presParOf" srcId="{C3407A6E-D24A-4D04-BD6C-06E4B323072B}" destId="{57F20096-2864-4B66-A1C6-E00C72A1E601}" srcOrd="0" destOrd="0" presId="urn:microsoft.com/office/officeart/2005/8/layout/chevron2"/>
    <dgm:cxn modelId="{8F372605-9480-4316-B3C1-5EDD6F74EA2F}" type="presParOf" srcId="{57F20096-2864-4B66-A1C6-E00C72A1E601}" destId="{60625FAE-E0F7-4ADD-AB0C-4F85BAF33307}" srcOrd="0" destOrd="0" presId="urn:microsoft.com/office/officeart/2005/8/layout/chevron2"/>
    <dgm:cxn modelId="{0357D177-9C78-463F-89A3-A6C3BFBA7922}" type="presParOf" srcId="{57F20096-2864-4B66-A1C6-E00C72A1E601}" destId="{95C03312-4119-45D8-9880-B6DB6E13606C}" srcOrd="1" destOrd="0" presId="urn:microsoft.com/office/officeart/2005/8/layout/chevron2"/>
    <dgm:cxn modelId="{8C44DA74-2C15-4415-A804-A0584946835E}" type="presParOf" srcId="{C3407A6E-D24A-4D04-BD6C-06E4B323072B}" destId="{72C719BC-6473-4B62-9B6F-622102D75E16}" srcOrd="1" destOrd="0" presId="urn:microsoft.com/office/officeart/2005/8/layout/chevron2"/>
    <dgm:cxn modelId="{5CEDD640-2A05-4200-AD1A-1599CB0EF9F2}" type="presParOf" srcId="{C3407A6E-D24A-4D04-BD6C-06E4B323072B}" destId="{5CEB1606-33C3-43DD-8436-A31049516529}" srcOrd="2" destOrd="0" presId="urn:microsoft.com/office/officeart/2005/8/layout/chevron2"/>
    <dgm:cxn modelId="{948865D8-EE48-4D92-AF6A-90E777A7A354}" type="presParOf" srcId="{5CEB1606-33C3-43DD-8436-A31049516529}" destId="{C4E5F60D-E54B-4184-A817-77AC1EB9AB83}" srcOrd="0" destOrd="0" presId="urn:microsoft.com/office/officeart/2005/8/layout/chevron2"/>
    <dgm:cxn modelId="{EC2ADAA6-BC2A-411D-996B-DA5ECF20D63F}" type="presParOf" srcId="{5CEB1606-33C3-43DD-8436-A31049516529}" destId="{9EB5ED9E-5AEA-4705-A17F-E1AC2BD9B6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D4BDB6-C647-4433-9AED-5790226B6352}" type="doc">
      <dgm:prSet loTypeId="urn:microsoft.com/office/officeart/2009/3/layout/StepUpProcess" loCatId="process" qsTypeId="urn:microsoft.com/office/officeart/2005/8/quickstyle/simple3" qsCatId="simple" csTypeId="urn:microsoft.com/office/officeart/2005/8/colors/accent5_5" csCatId="accent5" phldr="1"/>
      <dgm:spPr/>
      <dgm:t>
        <a:bodyPr/>
        <a:lstStyle/>
        <a:p>
          <a:endParaRPr lang="en-US"/>
        </a:p>
      </dgm:t>
    </dgm:pt>
    <dgm:pt modelId="{506B38E5-0B70-45B9-B64B-0C274ACD2A13}">
      <dgm:prSet phldrT="[Text]" custT="1"/>
      <dgm:spPr/>
      <dgm:t>
        <a:bodyPr/>
        <a:lstStyle/>
        <a:p>
          <a:r>
            <a:rPr lang="vi-VN" sz="2800" b="1" dirty="0">
              <a:latin typeface="Times New Roman" panose="02020603050405020304" pitchFamily="18" charset="0"/>
              <a:cs typeface="Times New Roman" panose="02020603050405020304" pitchFamily="18" charset="0"/>
            </a:rPr>
            <a:t>Đối tượng nghiên cứu:</a:t>
          </a:r>
          <a:r>
            <a:rPr lang="vi-VN" sz="2800" dirty="0">
              <a:latin typeface="Times New Roman" panose="02020603050405020304" pitchFamily="18" charset="0"/>
              <a:cs typeface="Times New Roman" panose="02020603050405020304" pitchFamily="18" charset="0"/>
            </a:rPr>
            <a:t> là các nhân tố vĩ mô ảnh hưởng đến biến động tỷ giá hối đoái như: lạm phát, lãi suất, GDP, xuất nhập khẩu, cán cân thanh toán,...</a:t>
          </a:r>
          <a:endParaRPr lang="en-US" sz="2800" dirty="0">
            <a:latin typeface="Times New Roman" panose="02020603050405020304" pitchFamily="18" charset="0"/>
            <a:cs typeface="Times New Roman" panose="02020603050405020304" pitchFamily="18" charset="0"/>
          </a:endParaRPr>
        </a:p>
      </dgm:t>
    </dgm:pt>
    <dgm:pt modelId="{43AFEC20-F8A5-414E-A312-5D6914786E26}" type="parTrans" cxnId="{114AA79E-A662-48BF-86D4-D728DB811502}">
      <dgm:prSet/>
      <dgm:spPr/>
      <dgm:t>
        <a:bodyPr/>
        <a:lstStyle/>
        <a:p>
          <a:endParaRPr lang="en-US" sz="2800">
            <a:latin typeface="Times New Roman" panose="02020603050405020304" pitchFamily="18" charset="0"/>
            <a:cs typeface="Times New Roman" panose="02020603050405020304" pitchFamily="18" charset="0"/>
          </a:endParaRPr>
        </a:p>
      </dgm:t>
    </dgm:pt>
    <dgm:pt modelId="{8F983A55-3AB2-4A00-A0CD-03958A8A345B}" type="sibTrans" cxnId="{114AA79E-A662-48BF-86D4-D728DB811502}">
      <dgm:prSet/>
      <dgm:spPr/>
      <dgm:t>
        <a:bodyPr/>
        <a:lstStyle/>
        <a:p>
          <a:endParaRPr lang="en-US" sz="2800">
            <a:latin typeface="Times New Roman" panose="02020603050405020304" pitchFamily="18" charset="0"/>
            <a:cs typeface="Times New Roman" panose="02020603050405020304" pitchFamily="18" charset="0"/>
          </a:endParaRPr>
        </a:p>
      </dgm:t>
    </dgm:pt>
    <dgm:pt modelId="{0897E0E4-E611-4694-857D-17E283E0787A}">
      <dgm:prSet phldrT="[Text]" custT="1"/>
      <dgm:spPr/>
      <dgm:t>
        <a:bodyPr/>
        <a:lstStyle/>
        <a:p>
          <a:pPr>
            <a:buFont typeface="Symbol" panose="05050102010706020507" pitchFamily="18" charset="2"/>
            <a:buChar char=""/>
          </a:pPr>
          <a:r>
            <a:rPr lang="vi-VN" sz="2800" b="1" dirty="0">
              <a:latin typeface="Times New Roman" panose="02020603050405020304" pitchFamily="18" charset="0"/>
              <a:cs typeface="Times New Roman" panose="02020603050405020304" pitchFamily="18" charset="0"/>
            </a:rPr>
            <a:t>Phạm vi nghiên cứu:</a:t>
          </a:r>
          <a:r>
            <a:rPr lang="vi-VN" sz="2800" dirty="0">
              <a:latin typeface="Times New Roman" panose="02020603050405020304" pitchFamily="18" charset="0"/>
              <a:cs typeface="Times New Roman" panose="02020603050405020304" pitchFamily="18" charset="0"/>
            </a:rPr>
            <a:t> tập trung vào nghiên cứu diễn biến tỷ giá và các nhân tố ảnh hưởng đến tỷ giá tại 18 quốc gia Châu Á thay đổi theo từng thời kỳ</a:t>
          </a:r>
          <a:endParaRPr lang="en-US" sz="2800" dirty="0">
            <a:latin typeface="Times New Roman" panose="02020603050405020304" pitchFamily="18" charset="0"/>
            <a:cs typeface="Times New Roman" panose="02020603050405020304" pitchFamily="18" charset="0"/>
          </a:endParaRPr>
        </a:p>
      </dgm:t>
    </dgm:pt>
    <dgm:pt modelId="{AB988F73-A1EC-4125-94D9-8D374A8104B5}" type="parTrans" cxnId="{C03ED534-7A51-4123-AF14-DF69176760FC}">
      <dgm:prSet/>
      <dgm:spPr/>
      <dgm:t>
        <a:bodyPr/>
        <a:lstStyle/>
        <a:p>
          <a:endParaRPr lang="en-US" sz="2800">
            <a:latin typeface="Times New Roman" panose="02020603050405020304" pitchFamily="18" charset="0"/>
            <a:cs typeface="Times New Roman" panose="02020603050405020304" pitchFamily="18" charset="0"/>
          </a:endParaRPr>
        </a:p>
      </dgm:t>
    </dgm:pt>
    <dgm:pt modelId="{4A3BE2EA-79D3-442F-B5C7-FE5BA8F18D53}" type="sibTrans" cxnId="{C03ED534-7A51-4123-AF14-DF69176760FC}">
      <dgm:prSet/>
      <dgm:spPr/>
      <dgm:t>
        <a:bodyPr/>
        <a:lstStyle/>
        <a:p>
          <a:endParaRPr lang="en-US" sz="2800">
            <a:latin typeface="Times New Roman" panose="02020603050405020304" pitchFamily="18" charset="0"/>
            <a:cs typeface="Times New Roman" panose="02020603050405020304" pitchFamily="18" charset="0"/>
          </a:endParaRPr>
        </a:p>
      </dgm:t>
    </dgm:pt>
    <dgm:pt modelId="{5F2D8DE8-A9E7-4EDD-BC59-431811DDE7F6}">
      <dgm:prSet custT="1"/>
      <dgm:spPr/>
      <dgm:t>
        <a:bodyPr/>
        <a:lstStyle/>
        <a:p>
          <a:pPr>
            <a:buFont typeface="Symbol" panose="05050102010706020507" pitchFamily="18" charset="2"/>
            <a:buChar char=""/>
          </a:pPr>
          <a:r>
            <a:rPr lang="vi-VN" sz="2800" b="1" dirty="0">
              <a:latin typeface="Times New Roman" panose="02020603050405020304" pitchFamily="18" charset="0"/>
              <a:cs typeface="Times New Roman" panose="02020603050405020304" pitchFamily="18" charset="0"/>
            </a:rPr>
            <a:t>Thời gian nghiên cứu:</a:t>
          </a:r>
          <a:r>
            <a:rPr lang="vi-VN" sz="2800" dirty="0">
              <a:latin typeface="Times New Roman" panose="02020603050405020304" pitchFamily="18" charset="0"/>
              <a:cs typeface="Times New Roman" panose="02020603050405020304" pitchFamily="18" charset="0"/>
            </a:rPr>
            <a:t> giai đoạn 1991-2021</a:t>
          </a:r>
          <a:endParaRPr lang="en-US" sz="2800" dirty="0">
            <a:latin typeface="Times New Roman" panose="02020603050405020304" pitchFamily="18" charset="0"/>
            <a:cs typeface="Times New Roman" panose="02020603050405020304" pitchFamily="18" charset="0"/>
          </a:endParaRPr>
        </a:p>
      </dgm:t>
    </dgm:pt>
    <dgm:pt modelId="{1ECB5C11-705A-40DC-A9B0-18BB22A5AA67}" type="parTrans" cxnId="{86B41F58-F886-41A6-A87A-BA37FD0DD104}">
      <dgm:prSet/>
      <dgm:spPr/>
      <dgm:t>
        <a:bodyPr/>
        <a:lstStyle/>
        <a:p>
          <a:endParaRPr lang="en-US" sz="2800">
            <a:latin typeface="Times New Roman" panose="02020603050405020304" pitchFamily="18" charset="0"/>
            <a:cs typeface="Times New Roman" panose="02020603050405020304" pitchFamily="18" charset="0"/>
          </a:endParaRPr>
        </a:p>
      </dgm:t>
    </dgm:pt>
    <dgm:pt modelId="{C0E4A8F4-C2BE-40E8-94D7-173B50BF37EE}" type="sibTrans" cxnId="{86B41F58-F886-41A6-A87A-BA37FD0DD104}">
      <dgm:prSet/>
      <dgm:spPr/>
      <dgm:t>
        <a:bodyPr/>
        <a:lstStyle/>
        <a:p>
          <a:endParaRPr lang="en-US" sz="2800">
            <a:latin typeface="Times New Roman" panose="02020603050405020304" pitchFamily="18" charset="0"/>
            <a:cs typeface="Times New Roman" panose="02020603050405020304" pitchFamily="18" charset="0"/>
          </a:endParaRPr>
        </a:p>
      </dgm:t>
    </dgm:pt>
    <dgm:pt modelId="{5A6ABF66-B3D5-47A9-B724-AC8B71C0929D}" type="pres">
      <dgm:prSet presAssocID="{C4D4BDB6-C647-4433-9AED-5790226B6352}" presName="rootnode" presStyleCnt="0">
        <dgm:presLayoutVars>
          <dgm:chMax/>
          <dgm:chPref/>
          <dgm:dir/>
          <dgm:animLvl val="lvl"/>
        </dgm:presLayoutVars>
      </dgm:prSet>
      <dgm:spPr/>
      <dgm:t>
        <a:bodyPr/>
        <a:lstStyle/>
        <a:p>
          <a:endParaRPr lang="en-US"/>
        </a:p>
      </dgm:t>
    </dgm:pt>
    <dgm:pt modelId="{4C6CE95D-C96D-48E9-BAFD-544E0A56348B}" type="pres">
      <dgm:prSet presAssocID="{506B38E5-0B70-45B9-B64B-0C274ACD2A13}" presName="composite" presStyleCnt="0"/>
      <dgm:spPr/>
    </dgm:pt>
    <dgm:pt modelId="{32242C7C-A19D-4C5A-89E6-732987EE839C}" type="pres">
      <dgm:prSet presAssocID="{506B38E5-0B70-45B9-B64B-0C274ACD2A13}" presName="LShape" presStyleLbl="alignNode1" presStyleIdx="0" presStyleCnt="5"/>
      <dgm:spPr/>
    </dgm:pt>
    <dgm:pt modelId="{8D69CFBA-DFED-47BB-B468-90B425F94602}" type="pres">
      <dgm:prSet presAssocID="{506B38E5-0B70-45B9-B64B-0C274ACD2A13}" presName="ParentText" presStyleLbl="revTx" presStyleIdx="0" presStyleCnt="3" custScaleX="98115">
        <dgm:presLayoutVars>
          <dgm:chMax val="0"/>
          <dgm:chPref val="0"/>
          <dgm:bulletEnabled val="1"/>
        </dgm:presLayoutVars>
      </dgm:prSet>
      <dgm:spPr/>
      <dgm:t>
        <a:bodyPr/>
        <a:lstStyle/>
        <a:p>
          <a:endParaRPr lang="en-US"/>
        </a:p>
      </dgm:t>
    </dgm:pt>
    <dgm:pt modelId="{2A98748B-93A9-4A76-93E1-B3D4631CEED9}" type="pres">
      <dgm:prSet presAssocID="{506B38E5-0B70-45B9-B64B-0C274ACD2A13}" presName="Triangle" presStyleLbl="alignNode1" presStyleIdx="1" presStyleCnt="5"/>
      <dgm:spPr/>
    </dgm:pt>
    <dgm:pt modelId="{C9A00790-4B9E-4D6B-8DD1-6469DA4EAA48}" type="pres">
      <dgm:prSet presAssocID="{8F983A55-3AB2-4A00-A0CD-03958A8A345B}" presName="sibTrans" presStyleCnt="0"/>
      <dgm:spPr/>
    </dgm:pt>
    <dgm:pt modelId="{73AD77C9-58C2-4CA0-85F5-BE0F931F79E4}" type="pres">
      <dgm:prSet presAssocID="{8F983A55-3AB2-4A00-A0CD-03958A8A345B}" presName="space" presStyleCnt="0"/>
      <dgm:spPr/>
    </dgm:pt>
    <dgm:pt modelId="{D736DFF2-9B82-4813-B0F6-0E124B4E0474}" type="pres">
      <dgm:prSet presAssocID="{0897E0E4-E611-4694-857D-17E283E0787A}" presName="composite" presStyleCnt="0"/>
      <dgm:spPr/>
    </dgm:pt>
    <dgm:pt modelId="{A414FB46-95CC-466A-94BC-AC415F42EEE9}" type="pres">
      <dgm:prSet presAssocID="{0897E0E4-E611-4694-857D-17E283E0787A}" presName="LShape" presStyleLbl="alignNode1" presStyleIdx="2" presStyleCnt="5" custLinFactNeighborY="0"/>
      <dgm:spPr/>
    </dgm:pt>
    <dgm:pt modelId="{BC8FDE94-EF51-4100-B737-0E94D57EC4D9}" type="pres">
      <dgm:prSet presAssocID="{0897E0E4-E611-4694-857D-17E283E0787A}" presName="ParentText" presStyleLbl="revTx" presStyleIdx="1" presStyleCnt="3" custScaleX="101974">
        <dgm:presLayoutVars>
          <dgm:chMax val="0"/>
          <dgm:chPref val="0"/>
          <dgm:bulletEnabled val="1"/>
        </dgm:presLayoutVars>
      </dgm:prSet>
      <dgm:spPr/>
      <dgm:t>
        <a:bodyPr/>
        <a:lstStyle/>
        <a:p>
          <a:endParaRPr lang="en-US"/>
        </a:p>
      </dgm:t>
    </dgm:pt>
    <dgm:pt modelId="{544902D1-6B87-441A-BB01-58E0838982FE}" type="pres">
      <dgm:prSet presAssocID="{0897E0E4-E611-4694-857D-17E283E0787A}" presName="Triangle" presStyleLbl="alignNode1" presStyleIdx="3" presStyleCnt="5"/>
      <dgm:spPr/>
    </dgm:pt>
    <dgm:pt modelId="{85D20730-A4E3-4E80-9CA2-901245C7803F}" type="pres">
      <dgm:prSet presAssocID="{4A3BE2EA-79D3-442F-B5C7-FE5BA8F18D53}" presName="sibTrans" presStyleCnt="0"/>
      <dgm:spPr/>
    </dgm:pt>
    <dgm:pt modelId="{9BC823EF-B037-4C2C-A20B-DD0EB5BFCF62}" type="pres">
      <dgm:prSet presAssocID="{4A3BE2EA-79D3-442F-B5C7-FE5BA8F18D53}" presName="space" presStyleCnt="0"/>
      <dgm:spPr/>
    </dgm:pt>
    <dgm:pt modelId="{B26662AF-5412-441C-909C-0804950B89A4}" type="pres">
      <dgm:prSet presAssocID="{5F2D8DE8-A9E7-4EDD-BC59-431811DDE7F6}" presName="composite" presStyleCnt="0"/>
      <dgm:spPr/>
    </dgm:pt>
    <dgm:pt modelId="{3C1CF102-4417-4A7C-9A63-B7D4BFF01CD6}" type="pres">
      <dgm:prSet presAssocID="{5F2D8DE8-A9E7-4EDD-BC59-431811DDE7F6}" presName="LShape" presStyleLbl="alignNode1" presStyleIdx="4" presStyleCnt="5"/>
      <dgm:spPr/>
    </dgm:pt>
    <dgm:pt modelId="{23918A80-B215-424D-AE02-4A8DD9151544}" type="pres">
      <dgm:prSet presAssocID="{5F2D8DE8-A9E7-4EDD-BC59-431811DDE7F6}" presName="ParentText" presStyleLbl="revTx" presStyleIdx="2" presStyleCnt="3">
        <dgm:presLayoutVars>
          <dgm:chMax val="0"/>
          <dgm:chPref val="0"/>
          <dgm:bulletEnabled val="1"/>
        </dgm:presLayoutVars>
      </dgm:prSet>
      <dgm:spPr/>
      <dgm:t>
        <a:bodyPr/>
        <a:lstStyle/>
        <a:p>
          <a:endParaRPr lang="en-US"/>
        </a:p>
      </dgm:t>
    </dgm:pt>
  </dgm:ptLst>
  <dgm:cxnLst>
    <dgm:cxn modelId="{42D9DD44-668C-4C76-9B10-A5C0B4308F73}" type="presOf" srcId="{5F2D8DE8-A9E7-4EDD-BC59-431811DDE7F6}" destId="{23918A80-B215-424D-AE02-4A8DD9151544}" srcOrd="0" destOrd="0" presId="urn:microsoft.com/office/officeart/2009/3/layout/StepUpProcess"/>
    <dgm:cxn modelId="{C03ED534-7A51-4123-AF14-DF69176760FC}" srcId="{C4D4BDB6-C647-4433-9AED-5790226B6352}" destId="{0897E0E4-E611-4694-857D-17E283E0787A}" srcOrd="1" destOrd="0" parTransId="{AB988F73-A1EC-4125-94D9-8D374A8104B5}" sibTransId="{4A3BE2EA-79D3-442F-B5C7-FE5BA8F18D53}"/>
    <dgm:cxn modelId="{86B41F58-F886-41A6-A87A-BA37FD0DD104}" srcId="{C4D4BDB6-C647-4433-9AED-5790226B6352}" destId="{5F2D8DE8-A9E7-4EDD-BC59-431811DDE7F6}" srcOrd="2" destOrd="0" parTransId="{1ECB5C11-705A-40DC-A9B0-18BB22A5AA67}" sibTransId="{C0E4A8F4-C2BE-40E8-94D7-173B50BF37EE}"/>
    <dgm:cxn modelId="{2028F9E1-D3A5-4A9C-A085-12A41EE34115}" type="presOf" srcId="{C4D4BDB6-C647-4433-9AED-5790226B6352}" destId="{5A6ABF66-B3D5-47A9-B724-AC8B71C0929D}" srcOrd="0" destOrd="0" presId="urn:microsoft.com/office/officeart/2009/3/layout/StepUpProcess"/>
    <dgm:cxn modelId="{91B2F5BE-27E1-414B-A1EE-7BC0ED842AE2}" type="presOf" srcId="{0897E0E4-E611-4694-857D-17E283E0787A}" destId="{BC8FDE94-EF51-4100-B737-0E94D57EC4D9}" srcOrd="0" destOrd="0" presId="urn:microsoft.com/office/officeart/2009/3/layout/StepUpProcess"/>
    <dgm:cxn modelId="{114AA79E-A662-48BF-86D4-D728DB811502}" srcId="{C4D4BDB6-C647-4433-9AED-5790226B6352}" destId="{506B38E5-0B70-45B9-B64B-0C274ACD2A13}" srcOrd="0" destOrd="0" parTransId="{43AFEC20-F8A5-414E-A312-5D6914786E26}" sibTransId="{8F983A55-3AB2-4A00-A0CD-03958A8A345B}"/>
    <dgm:cxn modelId="{F2D4888D-7B1E-47F4-8D58-5EA4A9C5DC78}" type="presOf" srcId="{506B38E5-0B70-45B9-B64B-0C274ACD2A13}" destId="{8D69CFBA-DFED-47BB-B468-90B425F94602}" srcOrd="0" destOrd="0" presId="urn:microsoft.com/office/officeart/2009/3/layout/StepUpProcess"/>
    <dgm:cxn modelId="{A83E354D-FD91-41B4-8EB2-4C128473C391}" type="presParOf" srcId="{5A6ABF66-B3D5-47A9-B724-AC8B71C0929D}" destId="{4C6CE95D-C96D-48E9-BAFD-544E0A56348B}" srcOrd="0" destOrd="0" presId="urn:microsoft.com/office/officeart/2009/3/layout/StepUpProcess"/>
    <dgm:cxn modelId="{8251592D-2D86-4CA1-9326-39579E431459}" type="presParOf" srcId="{4C6CE95D-C96D-48E9-BAFD-544E0A56348B}" destId="{32242C7C-A19D-4C5A-89E6-732987EE839C}" srcOrd="0" destOrd="0" presId="urn:microsoft.com/office/officeart/2009/3/layout/StepUpProcess"/>
    <dgm:cxn modelId="{3D43DC22-2144-4405-B0FC-A29646A30917}" type="presParOf" srcId="{4C6CE95D-C96D-48E9-BAFD-544E0A56348B}" destId="{8D69CFBA-DFED-47BB-B468-90B425F94602}" srcOrd="1" destOrd="0" presId="urn:microsoft.com/office/officeart/2009/3/layout/StepUpProcess"/>
    <dgm:cxn modelId="{1843D7E4-D6DA-4AEF-82DA-719C2924D8E1}" type="presParOf" srcId="{4C6CE95D-C96D-48E9-BAFD-544E0A56348B}" destId="{2A98748B-93A9-4A76-93E1-B3D4631CEED9}" srcOrd="2" destOrd="0" presId="urn:microsoft.com/office/officeart/2009/3/layout/StepUpProcess"/>
    <dgm:cxn modelId="{A1F1273E-E3E4-4806-A8D6-D1140A67B780}" type="presParOf" srcId="{5A6ABF66-B3D5-47A9-B724-AC8B71C0929D}" destId="{C9A00790-4B9E-4D6B-8DD1-6469DA4EAA48}" srcOrd="1" destOrd="0" presId="urn:microsoft.com/office/officeart/2009/3/layout/StepUpProcess"/>
    <dgm:cxn modelId="{E8651B1A-619A-4030-A6AD-914A4865B1D3}" type="presParOf" srcId="{C9A00790-4B9E-4D6B-8DD1-6469DA4EAA48}" destId="{73AD77C9-58C2-4CA0-85F5-BE0F931F79E4}" srcOrd="0" destOrd="0" presId="urn:microsoft.com/office/officeart/2009/3/layout/StepUpProcess"/>
    <dgm:cxn modelId="{B38D6637-0D29-455D-A9B8-9D2E946013BD}" type="presParOf" srcId="{5A6ABF66-B3D5-47A9-B724-AC8B71C0929D}" destId="{D736DFF2-9B82-4813-B0F6-0E124B4E0474}" srcOrd="2" destOrd="0" presId="urn:microsoft.com/office/officeart/2009/3/layout/StepUpProcess"/>
    <dgm:cxn modelId="{C0FB1AFA-7996-4006-BB34-89AB67725BF1}" type="presParOf" srcId="{D736DFF2-9B82-4813-B0F6-0E124B4E0474}" destId="{A414FB46-95CC-466A-94BC-AC415F42EEE9}" srcOrd="0" destOrd="0" presId="urn:microsoft.com/office/officeart/2009/3/layout/StepUpProcess"/>
    <dgm:cxn modelId="{E0CC3A6B-8B44-4D1E-9BD1-B3ECD681244C}" type="presParOf" srcId="{D736DFF2-9B82-4813-B0F6-0E124B4E0474}" destId="{BC8FDE94-EF51-4100-B737-0E94D57EC4D9}" srcOrd="1" destOrd="0" presId="urn:microsoft.com/office/officeart/2009/3/layout/StepUpProcess"/>
    <dgm:cxn modelId="{6F17FD4A-C451-4361-ADCD-C4C6AD3C5726}" type="presParOf" srcId="{D736DFF2-9B82-4813-B0F6-0E124B4E0474}" destId="{544902D1-6B87-441A-BB01-58E0838982FE}" srcOrd="2" destOrd="0" presId="urn:microsoft.com/office/officeart/2009/3/layout/StepUpProcess"/>
    <dgm:cxn modelId="{769705D1-E510-4271-BDD6-BEA1D5DB72FC}" type="presParOf" srcId="{5A6ABF66-B3D5-47A9-B724-AC8B71C0929D}" destId="{85D20730-A4E3-4E80-9CA2-901245C7803F}" srcOrd="3" destOrd="0" presId="urn:microsoft.com/office/officeart/2009/3/layout/StepUpProcess"/>
    <dgm:cxn modelId="{89DB3DF4-63C5-4447-8A95-98E41DD4918B}" type="presParOf" srcId="{85D20730-A4E3-4E80-9CA2-901245C7803F}" destId="{9BC823EF-B037-4C2C-A20B-DD0EB5BFCF62}" srcOrd="0" destOrd="0" presId="urn:microsoft.com/office/officeart/2009/3/layout/StepUpProcess"/>
    <dgm:cxn modelId="{39BBEDCD-1021-4CE8-9967-DCF882FFED0A}" type="presParOf" srcId="{5A6ABF66-B3D5-47A9-B724-AC8B71C0929D}" destId="{B26662AF-5412-441C-909C-0804950B89A4}" srcOrd="4" destOrd="0" presId="urn:microsoft.com/office/officeart/2009/3/layout/StepUpProcess"/>
    <dgm:cxn modelId="{68D9BE79-FB5D-4011-A9DF-4BAEB47CF922}" type="presParOf" srcId="{B26662AF-5412-441C-909C-0804950B89A4}" destId="{3C1CF102-4417-4A7C-9A63-B7D4BFF01CD6}" srcOrd="0" destOrd="0" presId="urn:microsoft.com/office/officeart/2009/3/layout/StepUpProcess"/>
    <dgm:cxn modelId="{A5D78670-BBB2-4509-8D55-EE8B8927987F}" type="presParOf" srcId="{B26662AF-5412-441C-909C-0804950B89A4}" destId="{23918A80-B215-424D-AE02-4A8DD915154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7DA858-6A7A-47AF-A04F-FCB0E7B886F6}"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en-US"/>
        </a:p>
      </dgm:t>
    </dgm:pt>
    <dgm:pt modelId="{5CFE83D4-A46E-4FB0-92F1-04207350A77B}">
      <dgm:prSet phldrT="[Text]" custT="1"/>
      <dgm:spPr/>
      <dgm:t>
        <a:bodyPr/>
        <a:lstStyle/>
        <a:p>
          <a:r>
            <a:rPr lang="vi-VN" sz="4400" b="1" dirty="0">
              <a:latin typeface="Times New Roman" panose="02020603050405020304" pitchFamily="18" charset="0"/>
              <a:cs typeface="Times New Roman" panose="02020603050405020304" pitchFamily="18" charset="0"/>
            </a:rPr>
            <a:t>PHƯƠNG PHÁP NGHIÊN CỨU</a:t>
          </a:r>
          <a:endParaRPr lang="en-US" sz="4400" b="1" dirty="0">
            <a:latin typeface="Times New Roman" panose="02020603050405020304" pitchFamily="18" charset="0"/>
            <a:cs typeface="Times New Roman" panose="02020603050405020304" pitchFamily="18" charset="0"/>
          </a:endParaRPr>
        </a:p>
      </dgm:t>
    </dgm:pt>
    <dgm:pt modelId="{600FE0A4-7747-40D5-A840-9777C4BB9F7B}" type="parTrans" cxnId="{4BB35119-26A6-4E2F-AC76-C31C39176FE0}">
      <dgm:prSet/>
      <dgm:spPr/>
      <dgm:t>
        <a:bodyPr/>
        <a:lstStyle/>
        <a:p>
          <a:endParaRPr lang="en-US" sz="4400">
            <a:latin typeface="Times New Roman" panose="02020603050405020304" pitchFamily="18" charset="0"/>
            <a:cs typeface="Times New Roman" panose="02020603050405020304" pitchFamily="18" charset="0"/>
          </a:endParaRPr>
        </a:p>
      </dgm:t>
    </dgm:pt>
    <dgm:pt modelId="{1451B34E-4FCB-4C39-9B2B-306EF5F3EE5B}" type="sibTrans" cxnId="{4BB35119-26A6-4E2F-AC76-C31C39176FE0}">
      <dgm:prSet/>
      <dgm:spPr/>
      <dgm:t>
        <a:bodyPr/>
        <a:lstStyle/>
        <a:p>
          <a:endParaRPr lang="en-US" sz="4400">
            <a:latin typeface="Times New Roman" panose="02020603050405020304" pitchFamily="18" charset="0"/>
            <a:cs typeface="Times New Roman" panose="02020603050405020304" pitchFamily="18" charset="0"/>
          </a:endParaRPr>
        </a:p>
      </dgm:t>
    </dgm:pt>
    <dgm:pt modelId="{5EC7835E-CAD8-4CC3-B19E-5B64CC67598B}">
      <dgm:prSet phldrT="[Text]" custT="1"/>
      <dgm:spPr/>
      <dgm:t>
        <a:bodyPr/>
        <a:lstStyle/>
        <a:p>
          <a:r>
            <a:rPr lang="vi-VN" sz="4400" dirty="0">
              <a:latin typeface="Times New Roman" panose="02020603050405020304" pitchFamily="18" charset="0"/>
              <a:cs typeface="Times New Roman" panose="02020603050405020304" pitchFamily="18" charset="0"/>
            </a:rPr>
            <a:t>Phương pháp nghiên cứu định tính</a:t>
          </a:r>
          <a:endParaRPr lang="en-US" sz="4400" dirty="0">
            <a:latin typeface="Times New Roman" panose="02020603050405020304" pitchFamily="18" charset="0"/>
            <a:cs typeface="Times New Roman" panose="02020603050405020304" pitchFamily="18" charset="0"/>
          </a:endParaRPr>
        </a:p>
      </dgm:t>
    </dgm:pt>
    <dgm:pt modelId="{D5109FFB-18B2-4416-98EE-13672DDF6DC1}" type="parTrans" cxnId="{28443039-31E9-497E-A433-1CB32007F06C}">
      <dgm:prSet/>
      <dgm:spPr/>
      <dgm:t>
        <a:bodyPr/>
        <a:lstStyle/>
        <a:p>
          <a:endParaRPr lang="en-US" sz="4400">
            <a:latin typeface="Times New Roman" panose="02020603050405020304" pitchFamily="18" charset="0"/>
            <a:cs typeface="Times New Roman" panose="02020603050405020304" pitchFamily="18" charset="0"/>
          </a:endParaRPr>
        </a:p>
      </dgm:t>
    </dgm:pt>
    <dgm:pt modelId="{67B79A47-AFB4-4BD3-AB82-888880CA85DD}" type="sibTrans" cxnId="{28443039-31E9-497E-A433-1CB32007F06C}">
      <dgm:prSet/>
      <dgm:spPr/>
      <dgm:t>
        <a:bodyPr/>
        <a:lstStyle/>
        <a:p>
          <a:endParaRPr lang="en-US" sz="4400">
            <a:latin typeface="Times New Roman" panose="02020603050405020304" pitchFamily="18" charset="0"/>
            <a:cs typeface="Times New Roman" panose="02020603050405020304" pitchFamily="18" charset="0"/>
          </a:endParaRPr>
        </a:p>
      </dgm:t>
    </dgm:pt>
    <dgm:pt modelId="{027A7AB3-B2DE-4CB1-9D2D-A780BACF3A65}">
      <dgm:prSet phldrT="[Text]" custT="1"/>
      <dgm:spPr/>
      <dgm:t>
        <a:bodyPr/>
        <a:lstStyle/>
        <a:p>
          <a:r>
            <a:rPr lang="vi-VN" sz="4400" dirty="0">
              <a:latin typeface="Times New Roman" panose="02020603050405020304" pitchFamily="18" charset="0"/>
              <a:cs typeface="Times New Roman" panose="02020603050405020304" pitchFamily="18" charset="0"/>
            </a:rPr>
            <a:t>Phương pháp nghiên cứu định lượng</a:t>
          </a:r>
          <a:endParaRPr lang="en-US" sz="4400" dirty="0">
            <a:latin typeface="Times New Roman" panose="02020603050405020304" pitchFamily="18" charset="0"/>
            <a:cs typeface="Times New Roman" panose="02020603050405020304" pitchFamily="18" charset="0"/>
          </a:endParaRPr>
        </a:p>
      </dgm:t>
    </dgm:pt>
    <dgm:pt modelId="{D71A6863-FEE3-495F-8599-DAFF353FF043}" type="parTrans" cxnId="{F55FB108-AD9B-4FEF-97CB-42E23EE91ECA}">
      <dgm:prSet/>
      <dgm:spPr/>
      <dgm:t>
        <a:bodyPr/>
        <a:lstStyle/>
        <a:p>
          <a:endParaRPr lang="en-US" sz="4400">
            <a:latin typeface="Times New Roman" panose="02020603050405020304" pitchFamily="18" charset="0"/>
            <a:cs typeface="Times New Roman" panose="02020603050405020304" pitchFamily="18" charset="0"/>
          </a:endParaRPr>
        </a:p>
      </dgm:t>
    </dgm:pt>
    <dgm:pt modelId="{AB09FD4F-BA17-439C-B207-C700BEB3A487}" type="sibTrans" cxnId="{F55FB108-AD9B-4FEF-97CB-42E23EE91ECA}">
      <dgm:prSet/>
      <dgm:spPr/>
      <dgm:t>
        <a:bodyPr/>
        <a:lstStyle/>
        <a:p>
          <a:endParaRPr lang="en-US" sz="4400">
            <a:latin typeface="Times New Roman" panose="02020603050405020304" pitchFamily="18" charset="0"/>
            <a:cs typeface="Times New Roman" panose="02020603050405020304" pitchFamily="18" charset="0"/>
          </a:endParaRPr>
        </a:p>
      </dgm:t>
    </dgm:pt>
    <dgm:pt modelId="{E619BE7C-F961-4FB0-9301-99F2D9A73CB8}">
      <dgm:prSet phldrT="[Text]" custT="1"/>
      <dgm:spPr/>
      <dgm:t>
        <a:bodyPr/>
        <a:lstStyle/>
        <a:p>
          <a:r>
            <a:rPr lang="vi-VN" sz="4400" dirty="0">
              <a:latin typeface="Times New Roman" panose="02020603050405020304" pitchFamily="18" charset="0"/>
              <a:cs typeface="Times New Roman" panose="02020603050405020304" pitchFamily="18" charset="0"/>
            </a:rPr>
            <a:t>Dữ liệu nghiên cứu</a:t>
          </a:r>
          <a:endParaRPr lang="en-US" sz="4400" dirty="0">
            <a:latin typeface="Times New Roman" panose="02020603050405020304" pitchFamily="18" charset="0"/>
            <a:cs typeface="Times New Roman" panose="02020603050405020304" pitchFamily="18" charset="0"/>
          </a:endParaRPr>
        </a:p>
      </dgm:t>
    </dgm:pt>
    <dgm:pt modelId="{EC5924C5-92A0-4186-9BC2-57A10E7C4709}" type="parTrans" cxnId="{0FBAECF4-E71F-4A5E-8A41-4F8105A305F8}">
      <dgm:prSet/>
      <dgm:spPr/>
      <dgm:t>
        <a:bodyPr/>
        <a:lstStyle/>
        <a:p>
          <a:endParaRPr lang="en-US" sz="4400">
            <a:latin typeface="Times New Roman" panose="02020603050405020304" pitchFamily="18" charset="0"/>
            <a:cs typeface="Times New Roman" panose="02020603050405020304" pitchFamily="18" charset="0"/>
          </a:endParaRPr>
        </a:p>
      </dgm:t>
    </dgm:pt>
    <dgm:pt modelId="{3FAC9592-B91A-41F3-A1AE-7923527B56F8}" type="sibTrans" cxnId="{0FBAECF4-E71F-4A5E-8A41-4F8105A305F8}">
      <dgm:prSet/>
      <dgm:spPr/>
      <dgm:t>
        <a:bodyPr/>
        <a:lstStyle/>
        <a:p>
          <a:endParaRPr lang="en-US" sz="4400">
            <a:latin typeface="Times New Roman" panose="02020603050405020304" pitchFamily="18" charset="0"/>
            <a:cs typeface="Times New Roman" panose="02020603050405020304" pitchFamily="18" charset="0"/>
          </a:endParaRPr>
        </a:p>
      </dgm:t>
    </dgm:pt>
    <dgm:pt modelId="{E729E7FE-8172-4DC7-828C-5F03D340C21E}">
      <dgm:prSet custT="1"/>
      <dgm:spPr/>
      <dgm:t>
        <a:bodyPr/>
        <a:lstStyle/>
        <a:p>
          <a:r>
            <a:rPr lang="vi-VN" sz="4400" dirty="0">
              <a:latin typeface="Times New Roman" panose="02020603050405020304" pitchFamily="18" charset="0"/>
              <a:cs typeface="Times New Roman" panose="02020603050405020304" pitchFamily="18" charset="0"/>
            </a:rPr>
            <a:t>Phân tích hồi quy và kiểm định</a:t>
          </a:r>
          <a:endParaRPr lang="en-US" sz="4400" dirty="0">
            <a:latin typeface="Times New Roman" panose="02020603050405020304" pitchFamily="18" charset="0"/>
            <a:cs typeface="Times New Roman" panose="02020603050405020304" pitchFamily="18" charset="0"/>
          </a:endParaRPr>
        </a:p>
      </dgm:t>
    </dgm:pt>
    <dgm:pt modelId="{4F33BF03-971E-4329-A620-E892931ED2F1}" type="parTrans" cxnId="{BAE8DA59-6931-4084-8E9D-242F3C5B55C8}">
      <dgm:prSet/>
      <dgm:spPr/>
      <dgm:t>
        <a:bodyPr/>
        <a:lstStyle/>
        <a:p>
          <a:endParaRPr lang="en-US" sz="4400">
            <a:latin typeface="Times New Roman" panose="02020603050405020304" pitchFamily="18" charset="0"/>
            <a:cs typeface="Times New Roman" panose="02020603050405020304" pitchFamily="18" charset="0"/>
          </a:endParaRPr>
        </a:p>
      </dgm:t>
    </dgm:pt>
    <dgm:pt modelId="{0B7FAAC4-CDBE-4438-95F1-F3F89673A103}" type="sibTrans" cxnId="{BAE8DA59-6931-4084-8E9D-242F3C5B55C8}">
      <dgm:prSet/>
      <dgm:spPr/>
      <dgm:t>
        <a:bodyPr/>
        <a:lstStyle/>
        <a:p>
          <a:endParaRPr lang="en-US" sz="4400">
            <a:latin typeface="Times New Roman" panose="02020603050405020304" pitchFamily="18" charset="0"/>
            <a:cs typeface="Times New Roman" panose="02020603050405020304" pitchFamily="18" charset="0"/>
          </a:endParaRPr>
        </a:p>
      </dgm:t>
    </dgm:pt>
    <dgm:pt modelId="{84F5E282-AB98-4983-B4A8-A4DB4F6F7586}" type="pres">
      <dgm:prSet presAssocID="{6C7DA858-6A7A-47AF-A04F-FCB0E7B886F6}" presName="composite" presStyleCnt="0">
        <dgm:presLayoutVars>
          <dgm:chMax val="1"/>
          <dgm:dir/>
          <dgm:resizeHandles val="exact"/>
        </dgm:presLayoutVars>
      </dgm:prSet>
      <dgm:spPr/>
      <dgm:t>
        <a:bodyPr/>
        <a:lstStyle/>
        <a:p>
          <a:endParaRPr lang="en-US"/>
        </a:p>
      </dgm:t>
    </dgm:pt>
    <dgm:pt modelId="{6C62F95B-12AF-4FCE-9491-482E00AF1F11}" type="pres">
      <dgm:prSet presAssocID="{5CFE83D4-A46E-4FB0-92F1-04207350A77B}" presName="roof" presStyleLbl="dkBgShp" presStyleIdx="0" presStyleCnt="2"/>
      <dgm:spPr/>
      <dgm:t>
        <a:bodyPr/>
        <a:lstStyle/>
        <a:p>
          <a:endParaRPr lang="en-US"/>
        </a:p>
      </dgm:t>
    </dgm:pt>
    <dgm:pt modelId="{A477D689-2FEB-46DB-A08D-EF798080F3BE}" type="pres">
      <dgm:prSet presAssocID="{5CFE83D4-A46E-4FB0-92F1-04207350A77B}" presName="pillars" presStyleCnt="0"/>
      <dgm:spPr/>
    </dgm:pt>
    <dgm:pt modelId="{DF5391AA-2CE9-479B-AEB1-B042829F2502}" type="pres">
      <dgm:prSet presAssocID="{5CFE83D4-A46E-4FB0-92F1-04207350A77B}" presName="pillar1" presStyleLbl="node1" presStyleIdx="0" presStyleCnt="4">
        <dgm:presLayoutVars>
          <dgm:bulletEnabled val="1"/>
        </dgm:presLayoutVars>
      </dgm:prSet>
      <dgm:spPr/>
      <dgm:t>
        <a:bodyPr/>
        <a:lstStyle/>
        <a:p>
          <a:endParaRPr lang="en-US"/>
        </a:p>
      </dgm:t>
    </dgm:pt>
    <dgm:pt modelId="{354D492D-D975-42BC-8BA2-411DCF30CEFC}" type="pres">
      <dgm:prSet presAssocID="{027A7AB3-B2DE-4CB1-9D2D-A780BACF3A65}" presName="pillarX" presStyleLbl="node1" presStyleIdx="1" presStyleCnt="4">
        <dgm:presLayoutVars>
          <dgm:bulletEnabled val="1"/>
        </dgm:presLayoutVars>
      </dgm:prSet>
      <dgm:spPr/>
      <dgm:t>
        <a:bodyPr/>
        <a:lstStyle/>
        <a:p>
          <a:endParaRPr lang="en-US"/>
        </a:p>
      </dgm:t>
    </dgm:pt>
    <dgm:pt modelId="{8E9947D1-AA44-4383-9786-4509873E23BA}" type="pres">
      <dgm:prSet presAssocID="{E619BE7C-F961-4FB0-9301-99F2D9A73CB8}" presName="pillarX" presStyleLbl="node1" presStyleIdx="2" presStyleCnt="4">
        <dgm:presLayoutVars>
          <dgm:bulletEnabled val="1"/>
        </dgm:presLayoutVars>
      </dgm:prSet>
      <dgm:spPr/>
      <dgm:t>
        <a:bodyPr/>
        <a:lstStyle/>
        <a:p>
          <a:endParaRPr lang="en-US"/>
        </a:p>
      </dgm:t>
    </dgm:pt>
    <dgm:pt modelId="{0D4AD888-A159-4DA5-B014-EE3FB65EC056}" type="pres">
      <dgm:prSet presAssocID="{E729E7FE-8172-4DC7-828C-5F03D340C21E}" presName="pillarX" presStyleLbl="node1" presStyleIdx="3" presStyleCnt="4">
        <dgm:presLayoutVars>
          <dgm:bulletEnabled val="1"/>
        </dgm:presLayoutVars>
      </dgm:prSet>
      <dgm:spPr/>
      <dgm:t>
        <a:bodyPr/>
        <a:lstStyle/>
        <a:p>
          <a:endParaRPr lang="en-US"/>
        </a:p>
      </dgm:t>
    </dgm:pt>
    <dgm:pt modelId="{CA9DBC02-AC97-47C8-93D8-2D2EDB03B5B9}" type="pres">
      <dgm:prSet presAssocID="{5CFE83D4-A46E-4FB0-92F1-04207350A77B}" presName="base" presStyleLbl="dkBgShp" presStyleIdx="1" presStyleCnt="2"/>
      <dgm:spPr/>
    </dgm:pt>
  </dgm:ptLst>
  <dgm:cxnLst>
    <dgm:cxn modelId="{5394069C-6136-4B82-A7D3-D8B7949436BD}" type="presOf" srcId="{5CFE83D4-A46E-4FB0-92F1-04207350A77B}" destId="{6C62F95B-12AF-4FCE-9491-482E00AF1F11}" srcOrd="0" destOrd="0" presId="urn:microsoft.com/office/officeart/2005/8/layout/hList3"/>
    <dgm:cxn modelId="{F6202A44-0656-4125-B224-38DC0E71DF55}" type="presOf" srcId="{6C7DA858-6A7A-47AF-A04F-FCB0E7B886F6}" destId="{84F5E282-AB98-4983-B4A8-A4DB4F6F7586}" srcOrd="0" destOrd="0" presId="urn:microsoft.com/office/officeart/2005/8/layout/hList3"/>
    <dgm:cxn modelId="{9B5C4D9E-330B-4F51-A3F6-B16794582041}" type="presOf" srcId="{E729E7FE-8172-4DC7-828C-5F03D340C21E}" destId="{0D4AD888-A159-4DA5-B014-EE3FB65EC056}" srcOrd="0" destOrd="0" presId="urn:microsoft.com/office/officeart/2005/8/layout/hList3"/>
    <dgm:cxn modelId="{0FBAECF4-E71F-4A5E-8A41-4F8105A305F8}" srcId="{5CFE83D4-A46E-4FB0-92F1-04207350A77B}" destId="{E619BE7C-F961-4FB0-9301-99F2D9A73CB8}" srcOrd="2" destOrd="0" parTransId="{EC5924C5-92A0-4186-9BC2-57A10E7C4709}" sibTransId="{3FAC9592-B91A-41F3-A1AE-7923527B56F8}"/>
    <dgm:cxn modelId="{E938F554-108C-4969-B8DC-6DB7670226B1}" type="presOf" srcId="{5EC7835E-CAD8-4CC3-B19E-5B64CC67598B}" destId="{DF5391AA-2CE9-479B-AEB1-B042829F2502}" srcOrd="0" destOrd="0" presId="urn:microsoft.com/office/officeart/2005/8/layout/hList3"/>
    <dgm:cxn modelId="{F55FB108-AD9B-4FEF-97CB-42E23EE91ECA}" srcId="{5CFE83D4-A46E-4FB0-92F1-04207350A77B}" destId="{027A7AB3-B2DE-4CB1-9D2D-A780BACF3A65}" srcOrd="1" destOrd="0" parTransId="{D71A6863-FEE3-495F-8599-DAFF353FF043}" sibTransId="{AB09FD4F-BA17-439C-B207-C700BEB3A487}"/>
    <dgm:cxn modelId="{BAE8DA59-6931-4084-8E9D-242F3C5B55C8}" srcId="{5CFE83D4-A46E-4FB0-92F1-04207350A77B}" destId="{E729E7FE-8172-4DC7-828C-5F03D340C21E}" srcOrd="3" destOrd="0" parTransId="{4F33BF03-971E-4329-A620-E892931ED2F1}" sibTransId="{0B7FAAC4-CDBE-4438-95F1-F3F89673A103}"/>
    <dgm:cxn modelId="{E1AD4391-0498-455F-ACDD-C1920D9D5238}" type="presOf" srcId="{027A7AB3-B2DE-4CB1-9D2D-A780BACF3A65}" destId="{354D492D-D975-42BC-8BA2-411DCF30CEFC}" srcOrd="0" destOrd="0" presId="urn:microsoft.com/office/officeart/2005/8/layout/hList3"/>
    <dgm:cxn modelId="{28443039-31E9-497E-A433-1CB32007F06C}" srcId="{5CFE83D4-A46E-4FB0-92F1-04207350A77B}" destId="{5EC7835E-CAD8-4CC3-B19E-5B64CC67598B}" srcOrd="0" destOrd="0" parTransId="{D5109FFB-18B2-4416-98EE-13672DDF6DC1}" sibTransId="{67B79A47-AFB4-4BD3-AB82-888880CA85DD}"/>
    <dgm:cxn modelId="{767EED17-A4E8-434A-9D11-A51FDE5095D5}" type="presOf" srcId="{E619BE7C-F961-4FB0-9301-99F2D9A73CB8}" destId="{8E9947D1-AA44-4383-9786-4509873E23BA}" srcOrd="0" destOrd="0" presId="urn:microsoft.com/office/officeart/2005/8/layout/hList3"/>
    <dgm:cxn modelId="{4BB35119-26A6-4E2F-AC76-C31C39176FE0}" srcId="{6C7DA858-6A7A-47AF-A04F-FCB0E7B886F6}" destId="{5CFE83D4-A46E-4FB0-92F1-04207350A77B}" srcOrd="0" destOrd="0" parTransId="{600FE0A4-7747-40D5-A840-9777C4BB9F7B}" sibTransId="{1451B34E-4FCB-4C39-9B2B-306EF5F3EE5B}"/>
    <dgm:cxn modelId="{02512A05-3721-4B89-ADAF-45AAB4B6D302}" type="presParOf" srcId="{84F5E282-AB98-4983-B4A8-A4DB4F6F7586}" destId="{6C62F95B-12AF-4FCE-9491-482E00AF1F11}" srcOrd="0" destOrd="0" presId="urn:microsoft.com/office/officeart/2005/8/layout/hList3"/>
    <dgm:cxn modelId="{47FA4934-61AB-4D6A-81A2-50D9393106AF}" type="presParOf" srcId="{84F5E282-AB98-4983-B4A8-A4DB4F6F7586}" destId="{A477D689-2FEB-46DB-A08D-EF798080F3BE}" srcOrd="1" destOrd="0" presId="urn:microsoft.com/office/officeart/2005/8/layout/hList3"/>
    <dgm:cxn modelId="{9CB35164-3581-4160-B116-A0A1AC6B3B52}" type="presParOf" srcId="{A477D689-2FEB-46DB-A08D-EF798080F3BE}" destId="{DF5391AA-2CE9-479B-AEB1-B042829F2502}" srcOrd="0" destOrd="0" presId="urn:microsoft.com/office/officeart/2005/8/layout/hList3"/>
    <dgm:cxn modelId="{C11E310A-51D5-4030-9F23-DB2795FE86F9}" type="presParOf" srcId="{A477D689-2FEB-46DB-A08D-EF798080F3BE}" destId="{354D492D-D975-42BC-8BA2-411DCF30CEFC}" srcOrd="1" destOrd="0" presId="urn:microsoft.com/office/officeart/2005/8/layout/hList3"/>
    <dgm:cxn modelId="{4EC71312-B459-4AE5-B43E-22C0E30565A7}" type="presParOf" srcId="{A477D689-2FEB-46DB-A08D-EF798080F3BE}" destId="{8E9947D1-AA44-4383-9786-4509873E23BA}" srcOrd="2" destOrd="0" presId="urn:microsoft.com/office/officeart/2005/8/layout/hList3"/>
    <dgm:cxn modelId="{EF68994F-3416-4907-A12F-E7C4B2E665D3}" type="presParOf" srcId="{A477D689-2FEB-46DB-A08D-EF798080F3BE}" destId="{0D4AD888-A159-4DA5-B014-EE3FB65EC056}" srcOrd="3" destOrd="0" presId="urn:microsoft.com/office/officeart/2005/8/layout/hList3"/>
    <dgm:cxn modelId="{E50F426E-847D-4696-9EAF-D1B1799A505E}" type="presParOf" srcId="{84F5E282-AB98-4983-B4A8-A4DB4F6F7586}" destId="{CA9DBC02-AC97-47C8-93D8-2D2EDB03B5B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0C9A613-B37E-43C7-9696-10B6E8B79A29}" type="doc">
      <dgm:prSet loTypeId="urn:microsoft.com/office/officeart/2005/8/layout/hList1" loCatId="list" qsTypeId="urn:microsoft.com/office/officeart/2005/8/quickstyle/simple2" qsCatId="simple" csTypeId="urn:microsoft.com/office/officeart/2005/8/colors/accent2_5" csCatId="accent2" phldr="1"/>
      <dgm:spPr/>
      <dgm:t>
        <a:bodyPr/>
        <a:lstStyle/>
        <a:p>
          <a:endParaRPr lang="en-US"/>
        </a:p>
      </dgm:t>
    </dgm:pt>
    <dgm:pt modelId="{4C1F73F5-C6D3-4B93-BA73-72556FDA90CC}">
      <dgm:prSet phldrT="[Text]" custT="1"/>
      <dgm:spPr/>
      <dgm:t>
        <a:bodyPr/>
        <a:lstStyle/>
        <a:p>
          <a:r>
            <a:rPr lang="vi-VN" sz="3200" dirty="0">
              <a:latin typeface="Times New Roman" panose="02020603050405020304" pitchFamily="18" charset="0"/>
              <a:cs typeface="Times New Roman" panose="02020603050405020304" pitchFamily="18" charset="0"/>
            </a:rPr>
            <a:t>Tỷ lệ thuận với tỷ giá hối đoái</a:t>
          </a:r>
          <a:endParaRPr lang="en-US" sz="3200" dirty="0">
            <a:latin typeface="Times New Roman" panose="02020603050405020304" pitchFamily="18" charset="0"/>
            <a:cs typeface="Times New Roman" panose="02020603050405020304" pitchFamily="18" charset="0"/>
          </a:endParaRPr>
        </a:p>
      </dgm:t>
    </dgm:pt>
    <dgm:pt modelId="{6B44E833-6151-4574-BF8C-A1BCDDEBFC62}" type="parTrans" cxnId="{A5A0DAC8-3188-426F-8474-D6601BD5CC14}">
      <dgm:prSet/>
      <dgm:spPr/>
      <dgm:t>
        <a:bodyPr/>
        <a:lstStyle/>
        <a:p>
          <a:endParaRPr lang="en-US" sz="1800">
            <a:latin typeface="Times New Roman" panose="02020603050405020304" pitchFamily="18" charset="0"/>
            <a:cs typeface="Times New Roman" panose="02020603050405020304" pitchFamily="18" charset="0"/>
          </a:endParaRPr>
        </a:p>
      </dgm:t>
    </dgm:pt>
    <dgm:pt modelId="{A1887421-8143-4D60-8F27-BB958F7F282F}" type="sibTrans" cxnId="{A5A0DAC8-3188-426F-8474-D6601BD5CC14}">
      <dgm:prSet/>
      <dgm:spPr/>
      <dgm:t>
        <a:bodyPr/>
        <a:lstStyle/>
        <a:p>
          <a:endParaRPr lang="en-US" sz="1800">
            <a:latin typeface="Times New Roman" panose="02020603050405020304" pitchFamily="18" charset="0"/>
            <a:cs typeface="Times New Roman" panose="02020603050405020304" pitchFamily="18" charset="0"/>
          </a:endParaRPr>
        </a:p>
      </dgm:t>
    </dgm:pt>
    <dgm:pt modelId="{DEE0A5D2-5469-4944-9D02-329EAB24A956}">
      <dgm:prSet phldrT="[Text]" custT="1"/>
      <dgm:spPr/>
      <dgm:t>
        <a:bodyPr/>
        <a:lstStyle/>
        <a:p>
          <a:r>
            <a:rPr lang="vi-VN" sz="3200" dirty="0">
              <a:latin typeface="Times New Roman" panose="02020603050405020304" pitchFamily="18" charset="0"/>
              <a:cs typeface="Times New Roman" panose="02020603050405020304" pitchFamily="18" charset="0"/>
            </a:rPr>
            <a:t>Biến Xuất khẩu dịch vụ thương mại (USD hiện hành)</a:t>
          </a:r>
          <a:endParaRPr lang="en-US" sz="3200" dirty="0">
            <a:latin typeface="Times New Roman" panose="02020603050405020304" pitchFamily="18" charset="0"/>
            <a:cs typeface="Times New Roman" panose="02020603050405020304" pitchFamily="18" charset="0"/>
          </a:endParaRPr>
        </a:p>
      </dgm:t>
    </dgm:pt>
    <dgm:pt modelId="{2453585D-C5C2-4040-96B3-1329EC727745}" type="parTrans" cxnId="{50FE9DE0-D255-41A1-AC1A-7CE5BCA3C94E}">
      <dgm:prSet/>
      <dgm:spPr/>
      <dgm:t>
        <a:bodyPr/>
        <a:lstStyle/>
        <a:p>
          <a:endParaRPr lang="en-US" sz="1800">
            <a:latin typeface="Times New Roman" panose="02020603050405020304" pitchFamily="18" charset="0"/>
            <a:cs typeface="Times New Roman" panose="02020603050405020304" pitchFamily="18" charset="0"/>
          </a:endParaRPr>
        </a:p>
      </dgm:t>
    </dgm:pt>
    <dgm:pt modelId="{E6890521-289D-4F3C-8EE9-CC8901332E16}" type="sibTrans" cxnId="{50FE9DE0-D255-41A1-AC1A-7CE5BCA3C94E}">
      <dgm:prSet/>
      <dgm:spPr/>
      <dgm:t>
        <a:bodyPr/>
        <a:lstStyle/>
        <a:p>
          <a:endParaRPr lang="en-US" sz="1800">
            <a:latin typeface="Times New Roman" panose="02020603050405020304" pitchFamily="18" charset="0"/>
            <a:cs typeface="Times New Roman" panose="02020603050405020304" pitchFamily="18" charset="0"/>
          </a:endParaRPr>
        </a:p>
      </dgm:t>
    </dgm:pt>
    <dgm:pt modelId="{436C0050-62D4-45D4-807E-6B395D71FFF8}">
      <dgm:prSet phldrT="[Text]" custT="1"/>
      <dgm:spPr/>
      <dgm:t>
        <a:bodyPr/>
        <a:lstStyle/>
        <a:p>
          <a:r>
            <a:rPr lang="vi-VN" sz="3200" dirty="0">
              <a:latin typeface="Times New Roman" panose="02020603050405020304" pitchFamily="18" charset="0"/>
              <a:cs typeface="Times New Roman" panose="02020603050405020304" pitchFamily="18" charset="0"/>
            </a:rPr>
            <a:t>Biến Cán cân đối ngoại về hàng hóa và dịch vụ (% GDP)</a:t>
          </a:r>
          <a:endParaRPr lang="en-US" sz="3200" dirty="0">
            <a:latin typeface="Times New Roman" panose="02020603050405020304" pitchFamily="18" charset="0"/>
            <a:cs typeface="Times New Roman" panose="02020603050405020304" pitchFamily="18" charset="0"/>
          </a:endParaRPr>
        </a:p>
      </dgm:t>
    </dgm:pt>
    <dgm:pt modelId="{351C3439-4E50-4FA7-8837-A5EAFDD49479}" type="parTrans" cxnId="{4529F058-991F-4392-BD47-925AB30B5C99}">
      <dgm:prSet/>
      <dgm:spPr/>
      <dgm:t>
        <a:bodyPr/>
        <a:lstStyle/>
        <a:p>
          <a:endParaRPr lang="en-US" sz="1800">
            <a:latin typeface="Times New Roman" panose="02020603050405020304" pitchFamily="18" charset="0"/>
            <a:cs typeface="Times New Roman" panose="02020603050405020304" pitchFamily="18" charset="0"/>
          </a:endParaRPr>
        </a:p>
      </dgm:t>
    </dgm:pt>
    <dgm:pt modelId="{9BAFBB49-D4E3-482C-AAA2-8165F393F2FA}" type="sibTrans" cxnId="{4529F058-991F-4392-BD47-925AB30B5C99}">
      <dgm:prSet/>
      <dgm:spPr/>
      <dgm:t>
        <a:bodyPr/>
        <a:lstStyle/>
        <a:p>
          <a:endParaRPr lang="en-US" sz="1800">
            <a:latin typeface="Times New Roman" panose="02020603050405020304" pitchFamily="18" charset="0"/>
            <a:cs typeface="Times New Roman" panose="02020603050405020304" pitchFamily="18" charset="0"/>
          </a:endParaRPr>
        </a:p>
      </dgm:t>
    </dgm:pt>
    <dgm:pt modelId="{FC00AE42-28C2-4C55-8F2B-9D527AA076BC}">
      <dgm:prSet phldrT="[Text]" custT="1"/>
      <dgm:spPr/>
      <dgm:t>
        <a:bodyPr/>
        <a:lstStyle/>
        <a:p>
          <a:r>
            <a:rPr lang="vi-VN" sz="3200" dirty="0">
              <a:latin typeface="Times New Roman" panose="02020603050405020304" pitchFamily="18" charset="0"/>
              <a:cs typeface="Times New Roman" panose="02020603050405020304" pitchFamily="18" charset="0"/>
            </a:rPr>
            <a:t>Tỷ lệ nghịch với tỷ giá hối đoái</a:t>
          </a:r>
          <a:endParaRPr lang="en-US" sz="3200" dirty="0">
            <a:latin typeface="Times New Roman" panose="02020603050405020304" pitchFamily="18" charset="0"/>
            <a:cs typeface="Times New Roman" panose="02020603050405020304" pitchFamily="18" charset="0"/>
          </a:endParaRPr>
        </a:p>
      </dgm:t>
    </dgm:pt>
    <dgm:pt modelId="{4388374F-D5BE-4DAC-A83C-9F94275C629B}" type="parTrans" cxnId="{F914F540-C682-4591-897E-83C91D9E735C}">
      <dgm:prSet/>
      <dgm:spPr/>
      <dgm:t>
        <a:bodyPr/>
        <a:lstStyle/>
        <a:p>
          <a:endParaRPr lang="en-US" sz="1800">
            <a:latin typeface="Times New Roman" panose="02020603050405020304" pitchFamily="18" charset="0"/>
            <a:cs typeface="Times New Roman" panose="02020603050405020304" pitchFamily="18" charset="0"/>
          </a:endParaRPr>
        </a:p>
      </dgm:t>
    </dgm:pt>
    <dgm:pt modelId="{1966AB36-7E01-4E74-B731-4D3929E98D3E}" type="sibTrans" cxnId="{F914F540-C682-4591-897E-83C91D9E735C}">
      <dgm:prSet/>
      <dgm:spPr/>
      <dgm:t>
        <a:bodyPr/>
        <a:lstStyle/>
        <a:p>
          <a:endParaRPr lang="en-US" sz="1800">
            <a:latin typeface="Times New Roman" panose="02020603050405020304" pitchFamily="18" charset="0"/>
            <a:cs typeface="Times New Roman" panose="02020603050405020304" pitchFamily="18" charset="0"/>
          </a:endParaRPr>
        </a:p>
      </dgm:t>
    </dgm:pt>
    <dgm:pt modelId="{0BA3C8C0-C1C2-4DA4-A96F-D15716D0758A}">
      <dgm:prSet phldrT="[Text]" custT="1"/>
      <dgm:spPr/>
      <dgm:t>
        <a:bodyPr/>
        <a:lstStyle/>
        <a:p>
          <a:r>
            <a:rPr lang="vi-VN" sz="3200" dirty="0">
              <a:latin typeface="Times New Roman" panose="02020603050405020304" pitchFamily="18" charset="0"/>
              <a:cs typeface="Times New Roman" panose="02020603050405020304" pitchFamily="18" charset="0"/>
            </a:rPr>
            <a:t>Tốc độ tăng trưởng GDP</a:t>
          </a:r>
          <a:endParaRPr lang="en-US" sz="3200" dirty="0">
            <a:latin typeface="Times New Roman" panose="02020603050405020304" pitchFamily="18" charset="0"/>
            <a:cs typeface="Times New Roman" panose="02020603050405020304" pitchFamily="18" charset="0"/>
          </a:endParaRPr>
        </a:p>
      </dgm:t>
    </dgm:pt>
    <dgm:pt modelId="{CEB0884B-23EF-4B88-9750-8BFED3D206C5}" type="parTrans" cxnId="{C99AA02F-F55E-4F12-8094-B2BAA071B830}">
      <dgm:prSet/>
      <dgm:spPr/>
      <dgm:t>
        <a:bodyPr/>
        <a:lstStyle/>
        <a:p>
          <a:endParaRPr lang="en-US" sz="1800">
            <a:latin typeface="Times New Roman" panose="02020603050405020304" pitchFamily="18" charset="0"/>
            <a:cs typeface="Times New Roman" panose="02020603050405020304" pitchFamily="18" charset="0"/>
          </a:endParaRPr>
        </a:p>
      </dgm:t>
    </dgm:pt>
    <dgm:pt modelId="{F293CF05-D69B-48C4-A6BC-253DF0A6C7AE}" type="sibTrans" cxnId="{C99AA02F-F55E-4F12-8094-B2BAA071B830}">
      <dgm:prSet/>
      <dgm:spPr/>
      <dgm:t>
        <a:bodyPr/>
        <a:lstStyle/>
        <a:p>
          <a:endParaRPr lang="en-US" sz="1800">
            <a:latin typeface="Times New Roman" panose="02020603050405020304" pitchFamily="18" charset="0"/>
            <a:cs typeface="Times New Roman" panose="02020603050405020304" pitchFamily="18" charset="0"/>
          </a:endParaRPr>
        </a:p>
      </dgm:t>
    </dgm:pt>
    <dgm:pt modelId="{77D81985-3297-461C-BBF3-0D8E1A6FBF77}">
      <dgm:prSet phldrT="[Text]" custT="1"/>
      <dgm:spPr/>
      <dgm:t>
        <a:bodyPr/>
        <a:lstStyle/>
        <a:p>
          <a:r>
            <a:rPr lang="vi-VN" sz="3200" dirty="0">
              <a:latin typeface="Times New Roman" panose="02020603050405020304" pitchFamily="18" charset="0"/>
              <a:cs typeface="Times New Roman" panose="02020603050405020304" pitchFamily="18" charset="0"/>
            </a:rPr>
            <a:t>Biến Nhập khẩu dịch vụ thương mại (USD hiện hành)</a:t>
          </a:r>
          <a:endParaRPr lang="en-US" sz="3200" dirty="0">
            <a:latin typeface="Times New Roman" panose="02020603050405020304" pitchFamily="18" charset="0"/>
            <a:cs typeface="Times New Roman" panose="02020603050405020304" pitchFamily="18" charset="0"/>
          </a:endParaRPr>
        </a:p>
      </dgm:t>
    </dgm:pt>
    <dgm:pt modelId="{878C2383-16D1-4D23-8428-E7FDE305CDB6}" type="parTrans" cxnId="{E3FFF850-804B-43DB-B485-C416EC5148EA}">
      <dgm:prSet/>
      <dgm:spPr/>
      <dgm:t>
        <a:bodyPr/>
        <a:lstStyle/>
        <a:p>
          <a:endParaRPr lang="en-US" sz="1800">
            <a:latin typeface="Times New Roman" panose="02020603050405020304" pitchFamily="18" charset="0"/>
            <a:cs typeface="Times New Roman" panose="02020603050405020304" pitchFamily="18" charset="0"/>
          </a:endParaRPr>
        </a:p>
      </dgm:t>
    </dgm:pt>
    <dgm:pt modelId="{4F07003F-DB6A-4D9B-AE3D-975BDD64155A}" type="sibTrans" cxnId="{E3FFF850-804B-43DB-B485-C416EC5148EA}">
      <dgm:prSet/>
      <dgm:spPr/>
      <dgm:t>
        <a:bodyPr/>
        <a:lstStyle/>
        <a:p>
          <a:endParaRPr lang="en-US" sz="1800">
            <a:latin typeface="Times New Roman" panose="02020603050405020304" pitchFamily="18" charset="0"/>
            <a:cs typeface="Times New Roman" panose="02020603050405020304" pitchFamily="18" charset="0"/>
          </a:endParaRPr>
        </a:p>
      </dgm:t>
    </dgm:pt>
    <dgm:pt modelId="{DCDEF7F5-161F-4CD2-B9D4-01B246C7EF5F}">
      <dgm:prSet phldrT="[Text]" custT="1"/>
      <dgm:spPr/>
      <dgm:t>
        <a:bodyPr/>
        <a:lstStyle/>
        <a:p>
          <a:r>
            <a:rPr lang="vi-VN" sz="3200">
              <a:latin typeface="Times New Roman" panose="02020603050405020304" pitchFamily="18" charset="0"/>
              <a:cs typeface="Times New Roman" panose="02020603050405020304" pitchFamily="18" charset="0"/>
            </a:rPr>
            <a:t>Biến Cổ phiếu nợ nước ngoài, dài hạn (DOD, USD hiện hành)</a:t>
          </a:r>
          <a:endParaRPr lang="en-US" sz="3200" dirty="0">
            <a:latin typeface="Times New Roman" panose="02020603050405020304" pitchFamily="18" charset="0"/>
            <a:cs typeface="Times New Roman" panose="02020603050405020304" pitchFamily="18" charset="0"/>
          </a:endParaRPr>
        </a:p>
      </dgm:t>
    </dgm:pt>
    <dgm:pt modelId="{E247083B-D2C5-4D9A-A850-071E367ECAC9}" type="parTrans" cxnId="{BAA14255-EE56-46C2-AD92-CCFA4A16032D}">
      <dgm:prSet/>
      <dgm:spPr/>
      <dgm:t>
        <a:bodyPr/>
        <a:lstStyle/>
        <a:p>
          <a:endParaRPr lang="en-US" sz="1800">
            <a:latin typeface="Times New Roman" panose="02020603050405020304" pitchFamily="18" charset="0"/>
            <a:cs typeface="Times New Roman" panose="02020603050405020304" pitchFamily="18" charset="0"/>
          </a:endParaRPr>
        </a:p>
      </dgm:t>
    </dgm:pt>
    <dgm:pt modelId="{77023314-92D4-4287-AEB3-3DE8EA63AA38}" type="sibTrans" cxnId="{BAA14255-EE56-46C2-AD92-CCFA4A16032D}">
      <dgm:prSet/>
      <dgm:spPr/>
      <dgm:t>
        <a:bodyPr/>
        <a:lstStyle/>
        <a:p>
          <a:endParaRPr lang="en-US" sz="1800">
            <a:latin typeface="Times New Roman" panose="02020603050405020304" pitchFamily="18" charset="0"/>
            <a:cs typeface="Times New Roman" panose="02020603050405020304" pitchFamily="18" charset="0"/>
          </a:endParaRPr>
        </a:p>
      </dgm:t>
    </dgm:pt>
    <dgm:pt modelId="{F61DF442-29C8-4583-811A-80F3421F51DE}">
      <dgm:prSet phldrT="[Text]" custT="1"/>
      <dgm:spPr/>
      <dgm:t>
        <a:bodyPr/>
        <a:lstStyle/>
        <a:p>
          <a:r>
            <a:rPr lang="vi-VN" sz="3200" dirty="0">
              <a:latin typeface="Times New Roman" panose="02020603050405020304" pitchFamily="18" charset="0"/>
              <a:cs typeface="Times New Roman" panose="02020603050405020304" pitchFamily="18" charset="0"/>
            </a:rPr>
            <a:t>Biến Đầu tư trực tiếp nước ngoài, dòng vốn vào ròng (% GDP)</a:t>
          </a:r>
          <a:endParaRPr lang="en-US" sz="3200" dirty="0">
            <a:latin typeface="Times New Roman" panose="02020603050405020304" pitchFamily="18" charset="0"/>
            <a:cs typeface="Times New Roman" panose="02020603050405020304" pitchFamily="18" charset="0"/>
          </a:endParaRPr>
        </a:p>
      </dgm:t>
    </dgm:pt>
    <dgm:pt modelId="{BA319886-0984-464C-A38A-452BF95CF709}" type="parTrans" cxnId="{44D2FFA9-6ACF-453C-A496-9F689FAB3B96}">
      <dgm:prSet/>
      <dgm:spPr/>
      <dgm:t>
        <a:bodyPr/>
        <a:lstStyle/>
        <a:p>
          <a:endParaRPr lang="en-US" sz="1800">
            <a:latin typeface="Times New Roman" panose="02020603050405020304" pitchFamily="18" charset="0"/>
            <a:cs typeface="Times New Roman" panose="02020603050405020304" pitchFamily="18" charset="0"/>
          </a:endParaRPr>
        </a:p>
      </dgm:t>
    </dgm:pt>
    <dgm:pt modelId="{CFD087E2-345C-4BD3-B60F-8C1CAA144DA1}" type="sibTrans" cxnId="{44D2FFA9-6ACF-453C-A496-9F689FAB3B96}">
      <dgm:prSet/>
      <dgm:spPr/>
      <dgm:t>
        <a:bodyPr/>
        <a:lstStyle/>
        <a:p>
          <a:endParaRPr lang="en-US" sz="1800">
            <a:latin typeface="Times New Roman" panose="02020603050405020304" pitchFamily="18" charset="0"/>
            <a:cs typeface="Times New Roman" panose="02020603050405020304" pitchFamily="18" charset="0"/>
          </a:endParaRPr>
        </a:p>
      </dgm:t>
    </dgm:pt>
    <dgm:pt modelId="{CAE5A1DC-6CE1-4B11-BEC9-9426A4D18680}">
      <dgm:prSet phldrT="[Text]" custT="1"/>
      <dgm:spPr/>
      <dgm:t>
        <a:bodyPr/>
        <a:lstStyle/>
        <a:p>
          <a:r>
            <a:rPr lang="vi-VN" sz="3200">
              <a:latin typeface="Times New Roman" panose="02020603050405020304" pitchFamily="18" charset="0"/>
              <a:cs typeface="Times New Roman" panose="02020603050405020304" pitchFamily="18" charset="0"/>
            </a:rPr>
            <a:t>Biến Nhập khẩu hàng hóa và dịch vụ (BoP, USD hiện hành)</a:t>
          </a:r>
          <a:endParaRPr lang="en-US" sz="3200" dirty="0">
            <a:latin typeface="Times New Roman" panose="02020603050405020304" pitchFamily="18" charset="0"/>
            <a:cs typeface="Times New Roman" panose="02020603050405020304" pitchFamily="18" charset="0"/>
          </a:endParaRPr>
        </a:p>
      </dgm:t>
    </dgm:pt>
    <dgm:pt modelId="{4CE5D72E-12A6-4E1F-9345-63E74D88768B}" type="parTrans" cxnId="{0FC1535A-912C-48EE-BFA3-2B2995C2B89D}">
      <dgm:prSet/>
      <dgm:spPr/>
      <dgm:t>
        <a:bodyPr/>
        <a:lstStyle/>
        <a:p>
          <a:endParaRPr lang="en-US" sz="1800">
            <a:latin typeface="Times New Roman" panose="02020603050405020304" pitchFamily="18" charset="0"/>
            <a:cs typeface="Times New Roman" panose="02020603050405020304" pitchFamily="18" charset="0"/>
          </a:endParaRPr>
        </a:p>
      </dgm:t>
    </dgm:pt>
    <dgm:pt modelId="{B25E9107-433B-4CCA-A0E2-E0F8860883ED}" type="sibTrans" cxnId="{0FC1535A-912C-48EE-BFA3-2B2995C2B89D}">
      <dgm:prSet/>
      <dgm:spPr/>
      <dgm:t>
        <a:bodyPr/>
        <a:lstStyle/>
        <a:p>
          <a:endParaRPr lang="en-US" sz="1800">
            <a:latin typeface="Times New Roman" panose="02020603050405020304" pitchFamily="18" charset="0"/>
            <a:cs typeface="Times New Roman" panose="02020603050405020304" pitchFamily="18" charset="0"/>
          </a:endParaRPr>
        </a:p>
      </dgm:t>
    </dgm:pt>
    <dgm:pt modelId="{55C01BE1-0E10-40F2-A987-ACB80CAE6E54}">
      <dgm:prSet phldrT="[Text]" custT="1"/>
      <dgm:spPr/>
      <dgm:t>
        <a:bodyPr/>
        <a:lstStyle/>
        <a:p>
          <a:r>
            <a:rPr lang="vi-VN" sz="3200">
              <a:latin typeface="Times New Roman" panose="02020603050405020304" pitchFamily="18" charset="0"/>
              <a:cs typeface="Times New Roman" panose="02020603050405020304" pitchFamily="18" charset="0"/>
            </a:rPr>
            <a:t>Biến Thương mại hàng hóa ròng (BoP, USD hiện hành)</a:t>
          </a:r>
          <a:endParaRPr lang="en-US" sz="3200" dirty="0">
            <a:latin typeface="Times New Roman" panose="02020603050405020304" pitchFamily="18" charset="0"/>
            <a:cs typeface="Times New Roman" panose="02020603050405020304" pitchFamily="18" charset="0"/>
          </a:endParaRPr>
        </a:p>
      </dgm:t>
    </dgm:pt>
    <dgm:pt modelId="{E7562F39-0A81-4157-ABB6-9ACDB60B8D47}" type="parTrans" cxnId="{FBAEB07A-D354-46D8-8E24-BDDB07AE25FB}">
      <dgm:prSet/>
      <dgm:spPr/>
      <dgm:t>
        <a:bodyPr/>
        <a:lstStyle/>
        <a:p>
          <a:endParaRPr lang="en-US" sz="1800">
            <a:latin typeface="Times New Roman" panose="02020603050405020304" pitchFamily="18" charset="0"/>
            <a:cs typeface="Times New Roman" panose="02020603050405020304" pitchFamily="18" charset="0"/>
          </a:endParaRPr>
        </a:p>
      </dgm:t>
    </dgm:pt>
    <dgm:pt modelId="{2036F1C4-10D2-45F1-8646-C12C5DE6F1F8}" type="sibTrans" cxnId="{FBAEB07A-D354-46D8-8E24-BDDB07AE25FB}">
      <dgm:prSet/>
      <dgm:spPr/>
      <dgm:t>
        <a:bodyPr/>
        <a:lstStyle/>
        <a:p>
          <a:endParaRPr lang="en-US" sz="1800">
            <a:latin typeface="Times New Roman" panose="02020603050405020304" pitchFamily="18" charset="0"/>
            <a:cs typeface="Times New Roman" panose="02020603050405020304" pitchFamily="18" charset="0"/>
          </a:endParaRPr>
        </a:p>
      </dgm:t>
    </dgm:pt>
    <dgm:pt modelId="{6387EF90-C65A-41E1-A74C-C8608107A08E}">
      <dgm:prSet phldrT="[Text]" custT="1"/>
      <dgm:spPr/>
      <dgm:t>
        <a:bodyPr/>
        <a:lstStyle/>
        <a:p>
          <a:r>
            <a:rPr lang="vi-VN" sz="3200" dirty="0">
              <a:latin typeface="Times New Roman" panose="02020603050405020304" pitchFamily="18" charset="0"/>
              <a:cs typeface="Times New Roman" panose="02020603050405020304" pitchFamily="18" charset="0"/>
            </a:rPr>
            <a:t>Biến Lãi suất thực tế (%)</a:t>
          </a:r>
          <a:endParaRPr lang="en-US" sz="3200" dirty="0">
            <a:latin typeface="Times New Roman" panose="02020603050405020304" pitchFamily="18" charset="0"/>
            <a:cs typeface="Times New Roman" panose="02020603050405020304" pitchFamily="18" charset="0"/>
          </a:endParaRPr>
        </a:p>
      </dgm:t>
    </dgm:pt>
    <dgm:pt modelId="{C143B620-01E0-4CC6-B0A5-04231B3EE848}" type="parTrans" cxnId="{27AF6AE1-B693-4DF7-A060-52CE0E492972}">
      <dgm:prSet/>
      <dgm:spPr/>
      <dgm:t>
        <a:bodyPr/>
        <a:lstStyle/>
        <a:p>
          <a:endParaRPr lang="en-US" sz="1800">
            <a:latin typeface="Times New Roman" panose="02020603050405020304" pitchFamily="18" charset="0"/>
            <a:cs typeface="Times New Roman" panose="02020603050405020304" pitchFamily="18" charset="0"/>
          </a:endParaRPr>
        </a:p>
      </dgm:t>
    </dgm:pt>
    <dgm:pt modelId="{4AB34A8D-6FFC-4522-BF0A-5B26DD8061BD}" type="sibTrans" cxnId="{27AF6AE1-B693-4DF7-A060-52CE0E492972}">
      <dgm:prSet/>
      <dgm:spPr/>
      <dgm:t>
        <a:bodyPr/>
        <a:lstStyle/>
        <a:p>
          <a:endParaRPr lang="en-US" sz="1800">
            <a:latin typeface="Times New Roman" panose="02020603050405020304" pitchFamily="18" charset="0"/>
            <a:cs typeface="Times New Roman" panose="02020603050405020304" pitchFamily="18" charset="0"/>
          </a:endParaRPr>
        </a:p>
      </dgm:t>
    </dgm:pt>
    <dgm:pt modelId="{125CF545-3967-4A57-9C05-585FCF7F05A6}">
      <dgm:prSet phldrT="[Text]" custT="1"/>
      <dgm:spPr/>
      <dgm:t>
        <a:bodyPr/>
        <a:lstStyle/>
        <a:p>
          <a:r>
            <a:rPr lang="vi-VN" sz="3200" dirty="0">
              <a:latin typeface="Times New Roman" panose="02020603050405020304" pitchFamily="18" charset="0"/>
              <a:cs typeface="Times New Roman" panose="02020603050405020304" pitchFamily="18" charset="0"/>
            </a:rPr>
            <a:t>Xuất khẩu hàng hóa, dịch vụ và thu nhập chính (BoP, USD hiện hành)</a:t>
          </a:r>
          <a:endParaRPr lang="en-US" sz="3200" dirty="0">
            <a:latin typeface="Times New Roman" panose="02020603050405020304" pitchFamily="18" charset="0"/>
            <a:cs typeface="Times New Roman" panose="02020603050405020304" pitchFamily="18" charset="0"/>
          </a:endParaRPr>
        </a:p>
      </dgm:t>
    </dgm:pt>
    <dgm:pt modelId="{B75156FC-59D0-4861-A92D-DD7BFBDCAA5D}" type="parTrans" cxnId="{DE4FFF06-749D-46EF-AE3B-F3AC3032130F}">
      <dgm:prSet/>
      <dgm:spPr/>
      <dgm:t>
        <a:bodyPr/>
        <a:lstStyle/>
        <a:p>
          <a:endParaRPr lang="en-US" sz="1800">
            <a:latin typeface="Times New Roman" panose="02020603050405020304" pitchFamily="18" charset="0"/>
            <a:cs typeface="Times New Roman" panose="02020603050405020304" pitchFamily="18" charset="0"/>
          </a:endParaRPr>
        </a:p>
      </dgm:t>
    </dgm:pt>
    <dgm:pt modelId="{3372EAF0-8ABF-4C3C-A19A-28616E2F0D89}" type="sibTrans" cxnId="{DE4FFF06-749D-46EF-AE3B-F3AC3032130F}">
      <dgm:prSet/>
      <dgm:spPr/>
      <dgm:t>
        <a:bodyPr/>
        <a:lstStyle/>
        <a:p>
          <a:endParaRPr lang="en-US" sz="1800">
            <a:latin typeface="Times New Roman" panose="02020603050405020304" pitchFamily="18" charset="0"/>
            <a:cs typeface="Times New Roman" panose="02020603050405020304" pitchFamily="18" charset="0"/>
          </a:endParaRPr>
        </a:p>
      </dgm:t>
    </dgm:pt>
    <dgm:pt modelId="{DE853A66-19F9-464C-9122-7999720360D6}">
      <dgm:prSet phldrT="[Text]" custT="1"/>
      <dgm:spPr/>
      <dgm:t>
        <a:bodyPr/>
        <a:lstStyle/>
        <a:p>
          <a:r>
            <a:rPr lang="vi-VN" sz="3200" dirty="0">
              <a:latin typeface="Times New Roman" panose="02020603050405020304" pitchFamily="18" charset="0"/>
              <a:cs typeface="Times New Roman" panose="02020603050405020304" pitchFamily="18" charset="0"/>
            </a:rPr>
            <a:t>Biến Nhập khẩu hàng hóa và dịch vụ (% tăng trưởng hàng năm)</a:t>
          </a:r>
          <a:endParaRPr lang="en-US" sz="3200" dirty="0">
            <a:latin typeface="Times New Roman" panose="02020603050405020304" pitchFamily="18" charset="0"/>
            <a:cs typeface="Times New Roman" panose="02020603050405020304" pitchFamily="18" charset="0"/>
          </a:endParaRPr>
        </a:p>
      </dgm:t>
    </dgm:pt>
    <dgm:pt modelId="{FABC5C8F-454E-4B84-8703-C9475A56979C}" type="parTrans" cxnId="{F522D385-A727-4D9F-9B2C-B900DCA8217F}">
      <dgm:prSet/>
      <dgm:spPr/>
      <dgm:t>
        <a:bodyPr/>
        <a:lstStyle/>
        <a:p>
          <a:endParaRPr lang="en-US" sz="1800">
            <a:latin typeface="Times New Roman" panose="02020603050405020304" pitchFamily="18" charset="0"/>
            <a:cs typeface="Times New Roman" panose="02020603050405020304" pitchFamily="18" charset="0"/>
          </a:endParaRPr>
        </a:p>
      </dgm:t>
    </dgm:pt>
    <dgm:pt modelId="{037C0E8F-A63C-4D6F-B41A-E945000F7EFD}" type="sibTrans" cxnId="{F522D385-A727-4D9F-9B2C-B900DCA8217F}">
      <dgm:prSet/>
      <dgm:spPr/>
      <dgm:t>
        <a:bodyPr/>
        <a:lstStyle/>
        <a:p>
          <a:endParaRPr lang="en-US" sz="1800">
            <a:latin typeface="Times New Roman" panose="02020603050405020304" pitchFamily="18" charset="0"/>
            <a:cs typeface="Times New Roman" panose="02020603050405020304" pitchFamily="18" charset="0"/>
          </a:endParaRPr>
        </a:p>
      </dgm:t>
    </dgm:pt>
    <dgm:pt modelId="{F139EB80-1F89-43F3-A0B6-B28D32D6E271}">
      <dgm:prSet phldrT="[Text]" custT="1"/>
      <dgm:spPr/>
      <dgm:t>
        <a:bodyPr/>
        <a:lstStyle/>
        <a:p>
          <a:r>
            <a:rPr lang="vi-VN" sz="3200" dirty="0">
              <a:latin typeface="Times New Roman" panose="02020603050405020304" pitchFamily="18" charset="0"/>
              <a:cs typeface="Times New Roman" panose="02020603050405020304" pitchFamily="18" charset="0"/>
            </a:rPr>
            <a:t>Biến Nhập khẩu hàng hóa và dịch vụ (USD hiện hành)</a:t>
          </a:r>
          <a:endParaRPr lang="en-US" sz="3200" dirty="0">
            <a:latin typeface="Times New Roman" panose="02020603050405020304" pitchFamily="18" charset="0"/>
            <a:cs typeface="Times New Roman" panose="02020603050405020304" pitchFamily="18" charset="0"/>
          </a:endParaRPr>
        </a:p>
      </dgm:t>
    </dgm:pt>
    <dgm:pt modelId="{C345AC36-C327-4C16-BBCE-8FACF57A0BFD}" type="parTrans" cxnId="{1908DE31-32E2-4BD0-8A00-3D42C3BD0B6F}">
      <dgm:prSet/>
      <dgm:spPr/>
      <dgm:t>
        <a:bodyPr/>
        <a:lstStyle/>
        <a:p>
          <a:endParaRPr lang="en-US" sz="1800">
            <a:latin typeface="Times New Roman" panose="02020603050405020304" pitchFamily="18" charset="0"/>
            <a:cs typeface="Times New Roman" panose="02020603050405020304" pitchFamily="18" charset="0"/>
          </a:endParaRPr>
        </a:p>
      </dgm:t>
    </dgm:pt>
    <dgm:pt modelId="{DA77883C-8035-4DD4-9A15-AFD4EEF40859}" type="sibTrans" cxnId="{1908DE31-32E2-4BD0-8A00-3D42C3BD0B6F}">
      <dgm:prSet/>
      <dgm:spPr/>
      <dgm:t>
        <a:bodyPr/>
        <a:lstStyle/>
        <a:p>
          <a:endParaRPr lang="en-US" sz="1800">
            <a:latin typeface="Times New Roman" panose="02020603050405020304" pitchFamily="18" charset="0"/>
            <a:cs typeface="Times New Roman" panose="02020603050405020304" pitchFamily="18" charset="0"/>
          </a:endParaRPr>
        </a:p>
      </dgm:t>
    </dgm:pt>
    <dgm:pt modelId="{51338BFA-AAAB-46C8-9C35-C13FAD4E06D1}">
      <dgm:prSet phldrT="[Text]" custT="1"/>
      <dgm:spPr/>
      <dgm:t>
        <a:bodyPr/>
        <a:lstStyle/>
        <a:p>
          <a:r>
            <a:rPr lang="vi-VN" sz="3200" dirty="0">
              <a:latin typeface="Times New Roman" panose="02020603050405020304" pitchFamily="18" charset="0"/>
              <a:cs typeface="Times New Roman" panose="02020603050405020304" pitchFamily="18" charset="0"/>
            </a:rPr>
            <a:t>Biến Tài sản nước ngoài ròng (LCU hiện hành)</a:t>
          </a:r>
          <a:endParaRPr lang="en-US" sz="3200" dirty="0">
            <a:latin typeface="Times New Roman" panose="02020603050405020304" pitchFamily="18" charset="0"/>
            <a:cs typeface="Times New Roman" panose="02020603050405020304" pitchFamily="18" charset="0"/>
          </a:endParaRPr>
        </a:p>
      </dgm:t>
    </dgm:pt>
    <dgm:pt modelId="{5DA27AE7-F922-4F9F-A70A-437DE41AC582}" type="parTrans" cxnId="{31226DD7-8C06-4621-B749-B99370A3837E}">
      <dgm:prSet/>
      <dgm:spPr/>
      <dgm:t>
        <a:bodyPr/>
        <a:lstStyle/>
        <a:p>
          <a:endParaRPr lang="en-US" sz="1800">
            <a:latin typeface="Times New Roman" panose="02020603050405020304" pitchFamily="18" charset="0"/>
            <a:cs typeface="Times New Roman" panose="02020603050405020304" pitchFamily="18" charset="0"/>
          </a:endParaRPr>
        </a:p>
      </dgm:t>
    </dgm:pt>
    <dgm:pt modelId="{C70EE8A3-9003-4711-BC9C-9770067C5F97}" type="sibTrans" cxnId="{31226DD7-8C06-4621-B749-B99370A3837E}">
      <dgm:prSet/>
      <dgm:spPr/>
      <dgm:t>
        <a:bodyPr/>
        <a:lstStyle/>
        <a:p>
          <a:endParaRPr lang="en-US" sz="1800">
            <a:latin typeface="Times New Roman" panose="02020603050405020304" pitchFamily="18" charset="0"/>
            <a:cs typeface="Times New Roman" panose="02020603050405020304" pitchFamily="18" charset="0"/>
          </a:endParaRPr>
        </a:p>
      </dgm:t>
    </dgm:pt>
    <dgm:pt modelId="{AF19DC75-5BD5-4BF7-93A3-824F2D369ED8}" type="pres">
      <dgm:prSet presAssocID="{E0C9A613-B37E-43C7-9696-10B6E8B79A29}" presName="Name0" presStyleCnt="0">
        <dgm:presLayoutVars>
          <dgm:dir/>
          <dgm:animLvl val="lvl"/>
          <dgm:resizeHandles val="exact"/>
        </dgm:presLayoutVars>
      </dgm:prSet>
      <dgm:spPr/>
      <dgm:t>
        <a:bodyPr/>
        <a:lstStyle/>
        <a:p>
          <a:endParaRPr lang="en-US"/>
        </a:p>
      </dgm:t>
    </dgm:pt>
    <dgm:pt modelId="{E7533C39-7617-4449-88A2-5CB003345556}" type="pres">
      <dgm:prSet presAssocID="{4C1F73F5-C6D3-4B93-BA73-72556FDA90CC}" presName="composite" presStyleCnt="0"/>
      <dgm:spPr/>
    </dgm:pt>
    <dgm:pt modelId="{2C538771-FA16-4423-B35B-9CDC43CF58BB}" type="pres">
      <dgm:prSet presAssocID="{4C1F73F5-C6D3-4B93-BA73-72556FDA90CC}" presName="parTx" presStyleLbl="alignNode1" presStyleIdx="0" presStyleCnt="2">
        <dgm:presLayoutVars>
          <dgm:chMax val="0"/>
          <dgm:chPref val="0"/>
          <dgm:bulletEnabled val="1"/>
        </dgm:presLayoutVars>
      </dgm:prSet>
      <dgm:spPr/>
      <dgm:t>
        <a:bodyPr/>
        <a:lstStyle/>
        <a:p>
          <a:endParaRPr lang="en-US"/>
        </a:p>
      </dgm:t>
    </dgm:pt>
    <dgm:pt modelId="{562D98C2-7F68-40F6-AA74-47169585D882}" type="pres">
      <dgm:prSet presAssocID="{4C1F73F5-C6D3-4B93-BA73-72556FDA90CC}" presName="desTx" presStyleLbl="alignAccFollowNode1" presStyleIdx="0" presStyleCnt="2">
        <dgm:presLayoutVars>
          <dgm:bulletEnabled val="1"/>
        </dgm:presLayoutVars>
      </dgm:prSet>
      <dgm:spPr/>
      <dgm:t>
        <a:bodyPr/>
        <a:lstStyle/>
        <a:p>
          <a:endParaRPr lang="en-US"/>
        </a:p>
      </dgm:t>
    </dgm:pt>
    <dgm:pt modelId="{97D862BD-994C-467F-9FA4-78F692279C66}" type="pres">
      <dgm:prSet presAssocID="{A1887421-8143-4D60-8F27-BB958F7F282F}" presName="space" presStyleCnt="0"/>
      <dgm:spPr/>
    </dgm:pt>
    <dgm:pt modelId="{8D9EA2FD-553F-4862-89CF-9D4BEC337A61}" type="pres">
      <dgm:prSet presAssocID="{FC00AE42-28C2-4C55-8F2B-9D527AA076BC}" presName="composite" presStyleCnt="0"/>
      <dgm:spPr/>
    </dgm:pt>
    <dgm:pt modelId="{00D28F32-3077-4B9F-BEFE-4DA0202D37CB}" type="pres">
      <dgm:prSet presAssocID="{FC00AE42-28C2-4C55-8F2B-9D527AA076BC}" presName="parTx" presStyleLbl="alignNode1" presStyleIdx="1" presStyleCnt="2">
        <dgm:presLayoutVars>
          <dgm:chMax val="0"/>
          <dgm:chPref val="0"/>
          <dgm:bulletEnabled val="1"/>
        </dgm:presLayoutVars>
      </dgm:prSet>
      <dgm:spPr/>
      <dgm:t>
        <a:bodyPr/>
        <a:lstStyle/>
        <a:p>
          <a:endParaRPr lang="en-US"/>
        </a:p>
      </dgm:t>
    </dgm:pt>
    <dgm:pt modelId="{6EB89E05-FBC1-41D0-B315-2DA60D478A9B}" type="pres">
      <dgm:prSet presAssocID="{FC00AE42-28C2-4C55-8F2B-9D527AA076BC}" presName="desTx" presStyleLbl="alignAccFollowNode1" presStyleIdx="1" presStyleCnt="2">
        <dgm:presLayoutVars>
          <dgm:bulletEnabled val="1"/>
        </dgm:presLayoutVars>
      </dgm:prSet>
      <dgm:spPr/>
      <dgm:t>
        <a:bodyPr/>
        <a:lstStyle/>
        <a:p>
          <a:endParaRPr lang="en-US"/>
        </a:p>
      </dgm:t>
    </dgm:pt>
  </dgm:ptLst>
  <dgm:cxnLst>
    <dgm:cxn modelId="{8DEE667A-A66A-489B-BB09-2F14AAA6E22B}" type="presOf" srcId="{125CF545-3967-4A57-9C05-585FCF7F05A6}" destId="{6EB89E05-FBC1-41D0-B315-2DA60D478A9B}" srcOrd="0" destOrd="2" presId="urn:microsoft.com/office/officeart/2005/8/layout/hList1"/>
    <dgm:cxn modelId="{655A1A9C-6FCE-44E7-A823-3DA3F9CEE4EA}" type="presOf" srcId="{4C1F73F5-C6D3-4B93-BA73-72556FDA90CC}" destId="{2C538771-FA16-4423-B35B-9CDC43CF58BB}" srcOrd="0" destOrd="0" presId="urn:microsoft.com/office/officeart/2005/8/layout/hList1"/>
    <dgm:cxn modelId="{05E22C82-791E-43FE-983A-64270D620457}" type="presOf" srcId="{CAE5A1DC-6CE1-4B11-BEC9-9426A4D18680}" destId="{562D98C2-7F68-40F6-AA74-47169585D882}" srcOrd="0" destOrd="4" presId="urn:microsoft.com/office/officeart/2005/8/layout/hList1"/>
    <dgm:cxn modelId="{21B1770D-DF4A-4611-A7C9-9E18073FE04B}" type="presOf" srcId="{F139EB80-1F89-43F3-A0B6-B28D32D6E271}" destId="{6EB89E05-FBC1-41D0-B315-2DA60D478A9B}" srcOrd="0" destOrd="4" presId="urn:microsoft.com/office/officeart/2005/8/layout/hList1"/>
    <dgm:cxn modelId="{0C18369C-6766-46DF-81AA-E4DA83592720}" type="presOf" srcId="{436C0050-62D4-45D4-807E-6B395D71FFF8}" destId="{562D98C2-7F68-40F6-AA74-47169585D882}" srcOrd="0" destOrd="1" presId="urn:microsoft.com/office/officeart/2005/8/layout/hList1"/>
    <dgm:cxn modelId="{0D432F15-FFDE-4B10-8213-6C27BAF8BF04}" type="presOf" srcId="{F61DF442-29C8-4583-811A-80F3421F51DE}" destId="{562D98C2-7F68-40F6-AA74-47169585D882}" srcOrd="0" destOrd="3" presId="urn:microsoft.com/office/officeart/2005/8/layout/hList1"/>
    <dgm:cxn modelId="{FBAEB07A-D354-46D8-8E24-BDDB07AE25FB}" srcId="{4C1F73F5-C6D3-4B93-BA73-72556FDA90CC}" destId="{55C01BE1-0E10-40F2-A987-ACB80CAE6E54}" srcOrd="5" destOrd="0" parTransId="{E7562F39-0A81-4157-ABB6-9ACDB60B8D47}" sibTransId="{2036F1C4-10D2-45F1-8646-C12C5DE6F1F8}"/>
    <dgm:cxn modelId="{E2612EE9-6F38-490C-B602-91F191072E65}" type="presOf" srcId="{DCDEF7F5-161F-4CD2-B9D4-01B246C7EF5F}" destId="{562D98C2-7F68-40F6-AA74-47169585D882}" srcOrd="0" destOrd="2" presId="urn:microsoft.com/office/officeart/2005/8/layout/hList1"/>
    <dgm:cxn modelId="{BAA14255-EE56-46C2-AD92-CCFA4A16032D}" srcId="{4C1F73F5-C6D3-4B93-BA73-72556FDA90CC}" destId="{DCDEF7F5-161F-4CD2-B9D4-01B246C7EF5F}" srcOrd="2" destOrd="0" parTransId="{E247083B-D2C5-4D9A-A850-071E367ECAC9}" sibTransId="{77023314-92D4-4287-AEB3-3DE8EA63AA38}"/>
    <dgm:cxn modelId="{27AF6AE1-B693-4DF7-A060-52CE0E492972}" srcId="{4C1F73F5-C6D3-4B93-BA73-72556FDA90CC}" destId="{6387EF90-C65A-41E1-A74C-C8608107A08E}" srcOrd="6" destOrd="0" parTransId="{C143B620-01E0-4CC6-B0A5-04231B3EE848}" sibTransId="{4AB34A8D-6FFC-4522-BF0A-5B26DD8061BD}"/>
    <dgm:cxn modelId="{EB7D792D-DB1E-4A70-A2E0-22E813ACDA6E}" type="presOf" srcId="{DE853A66-19F9-464C-9122-7999720360D6}" destId="{6EB89E05-FBC1-41D0-B315-2DA60D478A9B}" srcOrd="0" destOrd="3" presId="urn:microsoft.com/office/officeart/2005/8/layout/hList1"/>
    <dgm:cxn modelId="{DE4FFF06-749D-46EF-AE3B-F3AC3032130F}" srcId="{FC00AE42-28C2-4C55-8F2B-9D527AA076BC}" destId="{125CF545-3967-4A57-9C05-585FCF7F05A6}" srcOrd="2" destOrd="0" parTransId="{B75156FC-59D0-4861-A92D-DD7BFBDCAA5D}" sibTransId="{3372EAF0-8ABF-4C3C-A19A-28616E2F0D89}"/>
    <dgm:cxn modelId="{0FC1535A-912C-48EE-BFA3-2B2995C2B89D}" srcId="{4C1F73F5-C6D3-4B93-BA73-72556FDA90CC}" destId="{CAE5A1DC-6CE1-4B11-BEC9-9426A4D18680}" srcOrd="4" destOrd="0" parTransId="{4CE5D72E-12A6-4E1F-9345-63E74D88768B}" sibTransId="{B25E9107-433B-4CCA-A0E2-E0F8860883ED}"/>
    <dgm:cxn modelId="{55D8621D-4E8C-4D3A-B4B6-1F3C6FA2C728}" type="presOf" srcId="{FC00AE42-28C2-4C55-8F2B-9D527AA076BC}" destId="{00D28F32-3077-4B9F-BEFE-4DA0202D37CB}" srcOrd="0" destOrd="0" presId="urn:microsoft.com/office/officeart/2005/8/layout/hList1"/>
    <dgm:cxn modelId="{C99AA02F-F55E-4F12-8094-B2BAA071B830}" srcId="{FC00AE42-28C2-4C55-8F2B-9D527AA076BC}" destId="{0BA3C8C0-C1C2-4DA4-A96F-D15716D0758A}" srcOrd="0" destOrd="0" parTransId="{CEB0884B-23EF-4B88-9750-8BFED3D206C5}" sibTransId="{F293CF05-D69B-48C4-A6BC-253DF0A6C7AE}"/>
    <dgm:cxn modelId="{F914F540-C682-4591-897E-83C91D9E735C}" srcId="{E0C9A613-B37E-43C7-9696-10B6E8B79A29}" destId="{FC00AE42-28C2-4C55-8F2B-9D527AA076BC}" srcOrd="1" destOrd="0" parTransId="{4388374F-D5BE-4DAC-A83C-9F94275C629B}" sibTransId="{1966AB36-7E01-4E74-B731-4D3929E98D3E}"/>
    <dgm:cxn modelId="{50FE9DE0-D255-41A1-AC1A-7CE5BCA3C94E}" srcId="{4C1F73F5-C6D3-4B93-BA73-72556FDA90CC}" destId="{DEE0A5D2-5469-4944-9D02-329EAB24A956}" srcOrd="0" destOrd="0" parTransId="{2453585D-C5C2-4040-96B3-1329EC727745}" sibTransId="{E6890521-289D-4F3C-8EE9-CC8901332E16}"/>
    <dgm:cxn modelId="{A36549AC-BBCC-4B7A-ADB0-A9E4EADAC358}" type="presOf" srcId="{77D81985-3297-461C-BBF3-0D8E1A6FBF77}" destId="{6EB89E05-FBC1-41D0-B315-2DA60D478A9B}" srcOrd="0" destOrd="1" presId="urn:microsoft.com/office/officeart/2005/8/layout/hList1"/>
    <dgm:cxn modelId="{A5A0DAC8-3188-426F-8474-D6601BD5CC14}" srcId="{E0C9A613-B37E-43C7-9696-10B6E8B79A29}" destId="{4C1F73F5-C6D3-4B93-BA73-72556FDA90CC}" srcOrd="0" destOrd="0" parTransId="{6B44E833-6151-4574-BF8C-A1BCDDEBFC62}" sibTransId="{A1887421-8143-4D60-8F27-BB958F7F282F}"/>
    <dgm:cxn modelId="{1A82C69F-9B26-41A6-A75D-E93FF188054E}" type="presOf" srcId="{E0C9A613-B37E-43C7-9696-10B6E8B79A29}" destId="{AF19DC75-5BD5-4BF7-93A3-824F2D369ED8}" srcOrd="0" destOrd="0" presId="urn:microsoft.com/office/officeart/2005/8/layout/hList1"/>
    <dgm:cxn modelId="{E3FFF850-804B-43DB-B485-C416EC5148EA}" srcId="{FC00AE42-28C2-4C55-8F2B-9D527AA076BC}" destId="{77D81985-3297-461C-BBF3-0D8E1A6FBF77}" srcOrd="1" destOrd="0" parTransId="{878C2383-16D1-4D23-8428-E7FDE305CDB6}" sibTransId="{4F07003F-DB6A-4D9B-AE3D-975BDD64155A}"/>
    <dgm:cxn modelId="{F522D385-A727-4D9F-9B2C-B900DCA8217F}" srcId="{FC00AE42-28C2-4C55-8F2B-9D527AA076BC}" destId="{DE853A66-19F9-464C-9122-7999720360D6}" srcOrd="3" destOrd="0" parTransId="{FABC5C8F-454E-4B84-8703-C9475A56979C}" sibTransId="{037C0E8F-A63C-4D6F-B41A-E945000F7EFD}"/>
    <dgm:cxn modelId="{4529F058-991F-4392-BD47-925AB30B5C99}" srcId="{4C1F73F5-C6D3-4B93-BA73-72556FDA90CC}" destId="{436C0050-62D4-45D4-807E-6B395D71FFF8}" srcOrd="1" destOrd="0" parTransId="{351C3439-4E50-4FA7-8837-A5EAFDD49479}" sibTransId="{9BAFBB49-D4E3-482C-AAA2-8165F393F2FA}"/>
    <dgm:cxn modelId="{2A620752-4808-4C8F-855D-3C86EA231275}" type="presOf" srcId="{51338BFA-AAAB-46C8-9C35-C13FAD4E06D1}" destId="{6EB89E05-FBC1-41D0-B315-2DA60D478A9B}" srcOrd="0" destOrd="5" presId="urn:microsoft.com/office/officeart/2005/8/layout/hList1"/>
    <dgm:cxn modelId="{5FD13AA4-694E-4B4F-A8AE-E62C4DDEAE99}" type="presOf" srcId="{0BA3C8C0-C1C2-4DA4-A96F-D15716D0758A}" destId="{6EB89E05-FBC1-41D0-B315-2DA60D478A9B}" srcOrd="0" destOrd="0" presId="urn:microsoft.com/office/officeart/2005/8/layout/hList1"/>
    <dgm:cxn modelId="{413FCAED-B863-4F23-A304-E95C5FF9BE38}" type="presOf" srcId="{55C01BE1-0E10-40F2-A987-ACB80CAE6E54}" destId="{562D98C2-7F68-40F6-AA74-47169585D882}" srcOrd="0" destOrd="5" presId="urn:microsoft.com/office/officeart/2005/8/layout/hList1"/>
    <dgm:cxn modelId="{1908DE31-32E2-4BD0-8A00-3D42C3BD0B6F}" srcId="{FC00AE42-28C2-4C55-8F2B-9D527AA076BC}" destId="{F139EB80-1F89-43F3-A0B6-B28D32D6E271}" srcOrd="4" destOrd="0" parTransId="{C345AC36-C327-4C16-BBCE-8FACF57A0BFD}" sibTransId="{DA77883C-8035-4DD4-9A15-AFD4EEF40859}"/>
    <dgm:cxn modelId="{173B8EE5-EDA1-40F1-A5B2-E7902F970933}" type="presOf" srcId="{DEE0A5D2-5469-4944-9D02-329EAB24A956}" destId="{562D98C2-7F68-40F6-AA74-47169585D882}" srcOrd="0" destOrd="0" presId="urn:microsoft.com/office/officeart/2005/8/layout/hList1"/>
    <dgm:cxn modelId="{44D2FFA9-6ACF-453C-A496-9F689FAB3B96}" srcId="{4C1F73F5-C6D3-4B93-BA73-72556FDA90CC}" destId="{F61DF442-29C8-4583-811A-80F3421F51DE}" srcOrd="3" destOrd="0" parTransId="{BA319886-0984-464C-A38A-452BF95CF709}" sibTransId="{CFD087E2-345C-4BD3-B60F-8C1CAA144DA1}"/>
    <dgm:cxn modelId="{ED6699F4-9E59-4100-B5AA-D599E440CA64}" type="presOf" srcId="{6387EF90-C65A-41E1-A74C-C8608107A08E}" destId="{562D98C2-7F68-40F6-AA74-47169585D882}" srcOrd="0" destOrd="6" presId="urn:microsoft.com/office/officeart/2005/8/layout/hList1"/>
    <dgm:cxn modelId="{31226DD7-8C06-4621-B749-B99370A3837E}" srcId="{FC00AE42-28C2-4C55-8F2B-9D527AA076BC}" destId="{51338BFA-AAAB-46C8-9C35-C13FAD4E06D1}" srcOrd="5" destOrd="0" parTransId="{5DA27AE7-F922-4F9F-A70A-437DE41AC582}" sibTransId="{C70EE8A3-9003-4711-BC9C-9770067C5F97}"/>
    <dgm:cxn modelId="{09DB3FD6-F3B5-4713-BBFA-5B42BC2554EC}" type="presParOf" srcId="{AF19DC75-5BD5-4BF7-93A3-824F2D369ED8}" destId="{E7533C39-7617-4449-88A2-5CB003345556}" srcOrd="0" destOrd="0" presId="urn:microsoft.com/office/officeart/2005/8/layout/hList1"/>
    <dgm:cxn modelId="{5A7D474A-028E-4E35-998D-ADFA75D99029}" type="presParOf" srcId="{E7533C39-7617-4449-88A2-5CB003345556}" destId="{2C538771-FA16-4423-B35B-9CDC43CF58BB}" srcOrd="0" destOrd="0" presId="urn:microsoft.com/office/officeart/2005/8/layout/hList1"/>
    <dgm:cxn modelId="{199464C7-CE9F-4F06-B1E2-EBE29FED924A}" type="presParOf" srcId="{E7533C39-7617-4449-88A2-5CB003345556}" destId="{562D98C2-7F68-40F6-AA74-47169585D882}" srcOrd="1" destOrd="0" presId="urn:microsoft.com/office/officeart/2005/8/layout/hList1"/>
    <dgm:cxn modelId="{532DCEB6-6AE5-4EAA-AF38-82BABF42BC1B}" type="presParOf" srcId="{AF19DC75-5BD5-4BF7-93A3-824F2D369ED8}" destId="{97D862BD-994C-467F-9FA4-78F692279C66}" srcOrd="1" destOrd="0" presId="urn:microsoft.com/office/officeart/2005/8/layout/hList1"/>
    <dgm:cxn modelId="{D782AC95-7258-42C2-AF59-992398252F2C}" type="presParOf" srcId="{AF19DC75-5BD5-4BF7-93A3-824F2D369ED8}" destId="{8D9EA2FD-553F-4862-89CF-9D4BEC337A61}" srcOrd="2" destOrd="0" presId="urn:microsoft.com/office/officeart/2005/8/layout/hList1"/>
    <dgm:cxn modelId="{D271E84A-B143-4DD6-9CF2-B14D5F63A837}" type="presParOf" srcId="{8D9EA2FD-553F-4862-89CF-9D4BEC337A61}" destId="{00D28F32-3077-4B9F-BEFE-4DA0202D37CB}" srcOrd="0" destOrd="0" presId="urn:microsoft.com/office/officeart/2005/8/layout/hList1"/>
    <dgm:cxn modelId="{3B59545D-9AB4-4FED-B596-E62ABE036C5A}" type="presParOf" srcId="{8D9EA2FD-553F-4862-89CF-9D4BEC337A61}" destId="{6EB89E05-FBC1-41D0-B315-2DA60D478A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4D92-54CE-4FE9-AC17-5F2A3012F006}">
      <dsp:nvSpPr>
        <dsp:cNvPr id="0" name=""/>
        <dsp:cNvSpPr/>
      </dsp:nvSpPr>
      <dsp:spPr>
        <a:xfrm>
          <a:off x="-8599397" y="-1313283"/>
          <a:ext cx="10230541" cy="10230541"/>
        </a:xfrm>
        <a:prstGeom prst="blockArc">
          <a:avLst>
            <a:gd name="adj1" fmla="val 18900000"/>
            <a:gd name="adj2" fmla="val 2700000"/>
            <a:gd name="adj3" fmla="val 211"/>
          </a:avLst>
        </a:pr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C8624-C98C-45F9-8F8F-3C8953F19327}">
      <dsp:nvSpPr>
        <dsp:cNvPr id="0" name=""/>
        <dsp:cNvSpPr/>
      </dsp:nvSpPr>
      <dsp:spPr>
        <a:xfrm>
          <a:off x="711653" y="475096"/>
          <a:ext cx="14264850" cy="950800"/>
        </a:xfrm>
        <a:prstGeom prst="rect">
          <a:avLst/>
        </a:prstGeom>
        <a:gradFill rotWithShape="0">
          <a:gsLst>
            <a:gs pos="0">
              <a:schemeClr val="accent5">
                <a:shade val="50000"/>
                <a:hueOff val="0"/>
                <a:satOff val="0"/>
                <a:lumOff val="0"/>
                <a:alphaOff val="0"/>
                <a:tint val="65000"/>
                <a:shade val="92000"/>
                <a:satMod val="130000"/>
              </a:schemeClr>
            </a:gs>
            <a:gs pos="45000">
              <a:schemeClr val="accent5">
                <a:shade val="50000"/>
                <a:hueOff val="0"/>
                <a:satOff val="0"/>
                <a:lumOff val="0"/>
                <a:alphaOff val="0"/>
                <a:tint val="60000"/>
                <a:shade val="99000"/>
                <a:satMod val="120000"/>
              </a:schemeClr>
            </a:gs>
            <a:gs pos="100000">
              <a:schemeClr val="accent5">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4698" tIns="81280" rIns="81280" bIns="8128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Lời mở đầu</a:t>
          </a:r>
          <a:endParaRPr lang="en-US" sz="3200" kern="1200" dirty="0">
            <a:latin typeface="Times New Roman" panose="02020603050405020304" pitchFamily="18" charset="0"/>
            <a:cs typeface="Times New Roman" panose="02020603050405020304" pitchFamily="18" charset="0"/>
          </a:endParaRPr>
        </a:p>
      </dsp:txBody>
      <dsp:txXfrm>
        <a:off x="711653" y="475096"/>
        <a:ext cx="14264850" cy="950800"/>
      </dsp:txXfrm>
    </dsp:sp>
    <dsp:sp modelId="{353BCFF8-14A9-46AB-9B2F-FF5E5DE1908C}">
      <dsp:nvSpPr>
        <dsp:cNvPr id="0" name=""/>
        <dsp:cNvSpPr/>
      </dsp:nvSpPr>
      <dsp:spPr>
        <a:xfrm>
          <a:off x="117402" y="356246"/>
          <a:ext cx="1188501" cy="118850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C2DB28D-0B68-4487-AD4F-8A83163C721E}">
      <dsp:nvSpPr>
        <dsp:cNvPr id="0" name=""/>
        <dsp:cNvSpPr/>
      </dsp:nvSpPr>
      <dsp:spPr>
        <a:xfrm>
          <a:off x="1392969" y="1900841"/>
          <a:ext cx="13583533" cy="950800"/>
        </a:xfrm>
        <a:prstGeom prst="rect">
          <a:avLst/>
        </a:prstGeom>
        <a:gradFill rotWithShape="0">
          <a:gsLst>
            <a:gs pos="0">
              <a:schemeClr val="accent5">
                <a:shade val="50000"/>
                <a:hueOff val="-21002"/>
                <a:satOff val="3274"/>
                <a:lumOff val="14793"/>
                <a:alphaOff val="0"/>
                <a:tint val="65000"/>
                <a:shade val="92000"/>
                <a:satMod val="130000"/>
              </a:schemeClr>
            </a:gs>
            <a:gs pos="45000">
              <a:schemeClr val="accent5">
                <a:shade val="50000"/>
                <a:hueOff val="-21002"/>
                <a:satOff val="3274"/>
                <a:lumOff val="14793"/>
                <a:alphaOff val="0"/>
                <a:tint val="60000"/>
                <a:shade val="99000"/>
                <a:satMod val="120000"/>
              </a:schemeClr>
            </a:gs>
            <a:gs pos="100000">
              <a:schemeClr val="accent5">
                <a:shade val="50000"/>
                <a:hueOff val="-21002"/>
                <a:satOff val="3274"/>
                <a:lumOff val="1479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4698" tIns="81280" rIns="81280" bIns="8128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Tổng quan nghiên cứu và cơ sở lý thuyết</a:t>
          </a:r>
          <a:endParaRPr lang="en-US" sz="3200" kern="1200" dirty="0">
            <a:latin typeface="Times New Roman" panose="02020603050405020304" pitchFamily="18" charset="0"/>
            <a:cs typeface="Times New Roman" panose="02020603050405020304" pitchFamily="18" charset="0"/>
          </a:endParaRPr>
        </a:p>
      </dsp:txBody>
      <dsp:txXfrm>
        <a:off x="1392969" y="1900841"/>
        <a:ext cx="13583533" cy="950800"/>
      </dsp:txXfrm>
    </dsp:sp>
    <dsp:sp modelId="{6E0CA53F-E3C1-4410-8B5C-C845A5F23D45}">
      <dsp:nvSpPr>
        <dsp:cNvPr id="0" name=""/>
        <dsp:cNvSpPr/>
      </dsp:nvSpPr>
      <dsp:spPr>
        <a:xfrm>
          <a:off x="798718" y="1781991"/>
          <a:ext cx="1188501" cy="118850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50000"/>
              <a:hueOff val="-21002"/>
              <a:satOff val="3274"/>
              <a:lumOff val="14793"/>
              <a:alphaOff val="0"/>
            </a:schemeClr>
          </a:solidFill>
          <a:prstDash val="solid"/>
        </a:ln>
        <a:effectLst/>
      </dsp:spPr>
      <dsp:style>
        <a:lnRef idx="1">
          <a:scrgbClr r="0" g="0" b="0"/>
        </a:lnRef>
        <a:fillRef idx="2">
          <a:scrgbClr r="0" g="0" b="0"/>
        </a:fillRef>
        <a:effectRef idx="0">
          <a:scrgbClr r="0" g="0" b="0"/>
        </a:effectRef>
        <a:fontRef idx="minor"/>
      </dsp:style>
    </dsp:sp>
    <dsp:sp modelId="{55C1EF4C-5778-4B25-9AED-52F3F908341E}">
      <dsp:nvSpPr>
        <dsp:cNvPr id="0" name=""/>
        <dsp:cNvSpPr/>
      </dsp:nvSpPr>
      <dsp:spPr>
        <a:xfrm>
          <a:off x="1602078" y="3326586"/>
          <a:ext cx="13374424" cy="950800"/>
        </a:xfrm>
        <a:prstGeom prst="rect">
          <a:avLst/>
        </a:prstGeom>
        <a:gradFill rotWithShape="0">
          <a:gsLst>
            <a:gs pos="0">
              <a:schemeClr val="accent5">
                <a:shade val="50000"/>
                <a:hueOff val="-42004"/>
                <a:satOff val="6548"/>
                <a:lumOff val="29586"/>
                <a:alphaOff val="0"/>
                <a:tint val="65000"/>
                <a:shade val="92000"/>
                <a:satMod val="130000"/>
              </a:schemeClr>
            </a:gs>
            <a:gs pos="45000">
              <a:schemeClr val="accent5">
                <a:shade val="50000"/>
                <a:hueOff val="-42004"/>
                <a:satOff val="6548"/>
                <a:lumOff val="29586"/>
                <a:alphaOff val="0"/>
                <a:tint val="60000"/>
                <a:shade val="99000"/>
                <a:satMod val="120000"/>
              </a:schemeClr>
            </a:gs>
            <a:gs pos="100000">
              <a:schemeClr val="accent5">
                <a:shade val="50000"/>
                <a:hueOff val="-42004"/>
                <a:satOff val="6548"/>
                <a:lumOff val="295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4698" tIns="81280" rIns="81280" bIns="8128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Phương pháp nghiên cứu</a:t>
          </a:r>
          <a:endParaRPr lang="en-US" sz="3200" kern="1200" dirty="0">
            <a:latin typeface="Times New Roman" panose="02020603050405020304" pitchFamily="18" charset="0"/>
            <a:cs typeface="Times New Roman" panose="02020603050405020304" pitchFamily="18" charset="0"/>
          </a:endParaRPr>
        </a:p>
      </dsp:txBody>
      <dsp:txXfrm>
        <a:off x="1602078" y="3326586"/>
        <a:ext cx="13374424" cy="950800"/>
      </dsp:txXfrm>
    </dsp:sp>
    <dsp:sp modelId="{9C5D1ABC-D5B7-43D4-B9F2-217F3872BFDE}">
      <dsp:nvSpPr>
        <dsp:cNvPr id="0" name=""/>
        <dsp:cNvSpPr/>
      </dsp:nvSpPr>
      <dsp:spPr>
        <a:xfrm>
          <a:off x="1007828" y="3207736"/>
          <a:ext cx="1188501" cy="118850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50000"/>
              <a:hueOff val="-42004"/>
              <a:satOff val="6548"/>
              <a:lumOff val="29586"/>
              <a:alphaOff val="0"/>
            </a:schemeClr>
          </a:solidFill>
          <a:prstDash val="solid"/>
        </a:ln>
        <a:effectLst/>
      </dsp:spPr>
      <dsp:style>
        <a:lnRef idx="1">
          <a:scrgbClr r="0" g="0" b="0"/>
        </a:lnRef>
        <a:fillRef idx="2">
          <a:scrgbClr r="0" g="0" b="0"/>
        </a:fillRef>
        <a:effectRef idx="0">
          <a:scrgbClr r="0" g="0" b="0"/>
        </a:effectRef>
        <a:fontRef idx="minor"/>
      </dsp:style>
    </dsp:sp>
    <dsp:sp modelId="{30AE4C8E-44F8-4445-B9E9-D6AFA5B208C0}">
      <dsp:nvSpPr>
        <dsp:cNvPr id="0" name=""/>
        <dsp:cNvSpPr/>
      </dsp:nvSpPr>
      <dsp:spPr>
        <a:xfrm>
          <a:off x="1392969" y="4752331"/>
          <a:ext cx="13583533" cy="950800"/>
        </a:xfrm>
        <a:prstGeom prst="rect">
          <a:avLst/>
        </a:prstGeom>
        <a:gradFill rotWithShape="0">
          <a:gsLst>
            <a:gs pos="0">
              <a:schemeClr val="accent5">
                <a:shade val="50000"/>
                <a:hueOff val="-42004"/>
                <a:satOff val="6548"/>
                <a:lumOff val="29586"/>
                <a:alphaOff val="0"/>
                <a:tint val="65000"/>
                <a:shade val="92000"/>
                <a:satMod val="130000"/>
              </a:schemeClr>
            </a:gs>
            <a:gs pos="45000">
              <a:schemeClr val="accent5">
                <a:shade val="50000"/>
                <a:hueOff val="-42004"/>
                <a:satOff val="6548"/>
                <a:lumOff val="29586"/>
                <a:alphaOff val="0"/>
                <a:tint val="60000"/>
                <a:shade val="99000"/>
                <a:satMod val="120000"/>
              </a:schemeClr>
            </a:gs>
            <a:gs pos="100000">
              <a:schemeClr val="accent5">
                <a:shade val="50000"/>
                <a:hueOff val="-42004"/>
                <a:satOff val="6548"/>
                <a:lumOff val="2958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4698" tIns="81280" rIns="81280" bIns="8128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Kết quả nghiên cứu và thảo luận</a:t>
          </a:r>
          <a:endParaRPr lang="en-US" sz="3200" kern="1200" dirty="0">
            <a:latin typeface="Times New Roman" panose="02020603050405020304" pitchFamily="18" charset="0"/>
            <a:cs typeface="Times New Roman" panose="02020603050405020304" pitchFamily="18" charset="0"/>
          </a:endParaRPr>
        </a:p>
      </dsp:txBody>
      <dsp:txXfrm>
        <a:off x="1392969" y="4752331"/>
        <a:ext cx="13583533" cy="950800"/>
      </dsp:txXfrm>
    </dsp:sp>
    <dsp:sp modelId="{8E77B97B-9221-4E72-B6E6-582499780055}">
      <dsp:nvSpPr>
        <dsp:cNvPr id="0" name=""/>
        <dsp:cNvSpPr/>
      </dsp:nvSpPr>
      <dsp:spPr>
        <a:xfrm>
          <a:off x="707370" y="4660436"/>
          <a:ext cx="1188501" cy="118850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50000"/>
              <a:hueOff val="-42004"/>
              <a:satOff val="6548"/>
              <a:lumOff val="29586"/>
              <a:alphaOff val="0"/>
            </a:schemeClr>
          </a:solidFill>
          <a:prstDash val="solid"/>
        </a:ln>
        <a:effectLst/>
      </dsp:spPr>
      <dsp:style>
        <a:lnRef idx="1">
          <a:scrgbClr r="0" g="0" b="0"/>
        </a:lnRef>
        <a:fillRef idx="2">
          <a:scrgbClr r="0" g="0" b="0"/>
        </a:fillRef>
        <a:effectRef idx="0">
          <a:scrgbClr r="0" g="0" b="0"/>
        </a:effectRef>
        <a:fontRef idx="minor"/>
      </dsp:style>
    </dsp:sp>
    <dsp:sp modelId="{9F8D0768-CDD0-48E8-8040-446BDAF4136A}">
      <dsp:nvSpPr>
        <dsp:cNvPr id="0" name=""/>
        <dsp:cNvSpPr/>
      </dsp:nvSpPr>
      <dsp:spPr>
        <a:xfrm>
          <a:off x="711653" y="6178076"/>
          <a:ext cx="14264850" cy="950800"/>
        </a:xfrm>
        <a:prstGeom prst="rect">
          <a:avLst/>
        </a:prstGeom>
        <a:gradFill rotWithShape="0">
          <a:gsLst>
            <a:gs pos="0">
              <a:schemeClr val="accent5">
                <a:shade val="50000"/>
                <a:hueOff val="-21002"/>
                <a:satOff val="3274"/>
                <a:lumOff val="14793"/>
                <a:alphaOff val="0"/>
                <a:tint val="65000"/>
                <a:shade val="92000"/>
                <a:satMod val="130000"/>
              </a:schemeClr>
            </a:gs>
            <a:gs pos="45000">
              <a:schemeClr val="accent5">
                <a:shade val="50000"/>
                <a:hueOff val="-21002"/>
                <a:satOff val="3274"/>
                <a:lumOff val="14793"/>
                <a:alphaOff val="0"/>
                <a:tint val="60000"/>
                <a:shade val="99000"/>
                <a:satMod val="120000"/>
              </a:schemeClr>
            </a:gs>
            <a:gs pos="100000">
              <a:schemeClr val="accent5">
                <a:shade val="50000"/>
                <a:hueOff val="-21002"/>
                <a:satOff val="3274"/>
                <a:lumOff val="1479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4698" tIns="81280" rIns="81280" bIns="81280" numCol="1" spcCol="1270" anchor="ctr" anchorCtr="0">
          <a:noAutofit/>
        </a:bodyPr>
        <a:lstStyle/>
        <a:p>
          <a:pPr lvl="0" algn="ctr" defTabSz="1422400">
            <a:lnSpc>
              <a:spcPct val="90000"/>
            </a:lnSpc>
            <a:spcBef>
              <a:spcPct val="0"/>
            </a:spcBef>
            <a:spcAft>
              <a:spcPct val="35000"/>
            </a:spcAft>
          </a:pPr>
          <a:r>
            <a:rPr lang="vi-VN" sz="3200" kern="1200">
              <a:latin typeface="Times New Roman" panose="02020603050405020304" pitchFamily="18" charset="0"/>
              <a:cs typeface="Times New Roman" panose="02020603050405020304" pitchFamily="18" charset="0"/>
            </a:rPr>
            <a:t>Kết luận và kiến nghị</a:t>
          </a:r>
          <a:endParaRPr lang="en-US" sz="3200" kern="1200" dirty="0">
            <a:latin typeface="Times New Roman" panose="02020603050405020304" pitchFamily="18" charset="0"/>
            <a:cs typeface="Times New Roman" panose="02020603050405020304" pitchFamily="18" charset="0"/>
          </a:endParaRPr>
        </a:p>
      </dsp:txBody>
      <dsp:txXfrm>
        <a:off x="711653" y="6178076"/>
        <a:ext cx="14264850" cy="950800"/>
      </dsp:txXfrm>
    </dsp:sp>
    <dsp:sp modelId="{EFC1AD5B-07E3-4A19-BB07-BE6EE27B1037}">
      <dsp:nvSpPr>
        <dsp:cNvPr id="0" name=""/>
        <dsp:cNvSpPr/>
      </dsp:nvSpPr>
      <dsp:spPr>
        <a:xfrm>
          <a:off x="117402" y="6059226"/>
          <a:ext cx="1188501" cy="1188501"/>
        </a:xfrm>
        <a:prstGeom prst="ellipse">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50000"/>
              <a:hueOff val="-21002"/>
              <a:satOff val="3274"/>
              <a:lumOff val="1479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FA8D-8D2A-4115-8319-90CBBB5EB830}">
      <dsp:nvSpPr>
        <dsp:cNvPr id="0" name=""/>
        <dsp:cNvSpPr/>
      </dsp:nvSpPr>
      <dsp:spPr>
        <a:xfrm>
          <a:off x="3962392" y="4502329"/>
          <a:ext cx="4433264" cy="3614594"/>
        </a:xfrm>
        <a:prstGeom prst="ellipse">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200"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hối</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đoái</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200"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iệt</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am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200" dirty="0">
              <a:effectLst/>
              <a:latin typeface="Times New Roman" panose="02020603050405020304" pitchFamily="18" charset="0"/>
              <a:ea typeface="Calibri" panose="020F0502020204030204" pitchFamily="34" charset="0"/>
              <a:cs typeface="Times New Roman" panose="02020603050405020304" pitchFamily="18" charset="0"/>
            </a:rPr>
            <a:t>Á</a:t>
          </a:r>
          <a:endParaRPr lang="en-US" sz="2800" kern="1200" dirty="0"/>
        </a:p>
      </dsp:txBody>
      <dsp:txXfrm>
        <a:off x="4611628" y="5031674"/>
        <a:ext cx="3134792" cy="2555904"/>
      </dsp:txXfrm>
    </dsp:sp>
    <dsp:sp modelId="{60FF3E89-E1AB-4EA5-A224-087D2E75B2ED}">
      <dsp:nvSpPr>
        <dsp:cNvPr id="0" name=""/>
        <dsp:cNvSpPr/>
      </dsp:nvSpPr>
      <dsp:spPr>
        <a:xfrm rot="19500000">
          <a:off x="7744187" y="3744861"/>
          <a:ext cx="2724183" cy="1030159"/>
        </a:xfrm>
        <a:prstGeom prst="leftArrow">
          <a:avLst>
            <a:gd name="adj1" fmla="val 60000"/>
            <a:gd name="adj2" fmla="val 50000"/>
          </a:avLst>
        </a:prstGeom>
        <a:gradFill rotWithShape="0">
          <a:gsLst>
            <a:gs pos="0">
              <a:schemeClr val="accent1">
                <a:shade val="90000"/>
                <a:hueOff val="0"/>
                <a:satOff val="0"/>
                <a:lumOff val="0"/>
                <a:alphaOff val="0"/>
                <a:tint val="65000"/>
                <a:shade val="92000"/>
                <a:satMod val="130000"/>
              </a:schemeClr>
            </a:gs>
            <a:gs pos="45000">
              <a:schemeClr val="accent1">
                <a:shade val="90000"/>
                <a:hueOff val="0"/>
                <a:satOff val="0"/>
                <a:lumOff val="0"/>
                <a:alphaOff val="0"/>
                <a:tint val="60000"/>
                <a:shade val="99000"/>
                <a:satMod val="120000"/>
              </a:schemeClr>
            </a:gs>
            <a:gs pos="100000">
              <a:schemeClr val="accent1">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8115D7F-489C-44BA-85F5-AD068AF649F1}">
      <dsp:nvSpPr>
        <dsp:cNvPr id="0" name=""/>
        <dsp:cNvSpPr/>
      </dsp:nvSpPr>
      <dsp:spPr>
        <a:xfrm>
          <a:off x="8518756" y="2105131"/>
          <a:ext cx="3406565" cy="2747091"/>
        </a:xfrm>
        <a:prstGeom prst="roundRect">
          <a:avLst>
            <a:gd name="adj" fmla="val 10000"/>
          </a:avLst>
        </a:prstGeom>
        <a:gradFill rotWithShape="0">
          <a:gsLst>
            <a:gs pos="0">
              <a:schemeClr val="accent1">
                <a:alpha val="90000"/>
                <a:hueOff val="0"/>
                <a:satOff val="0"/>
                <a:lumOff val="0"/>
                <a:alphaOff val="0"/>
                <a:tint val="65000"/>
                <a:shade val="92000"/>
                <a:satMod val="130000"/>
              </a:schemeClr>
            </a:gs>
            <a:gs pos="45000">
              <a:schemeClr val="accent1">
                <a:alpha val="90000"/>
                <a:hueOff val="0"/>
                <a:satOff val="0"/>
                <a:lumOff val="0"/>
                <a:alphaOff val="0"/>
                <a:tint val="60000"/>
                <a:shade val="99000"/>
                <a:satMod val="120000"/>
              </a:schemeClr>
            </a:gs>
            <a:gs pos="100000">
              <a:schemeClr val="accent1">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Đưa ra giải pháp cho các doanh nghiệp để hạn chế rủi ro tỷ giá hối đoái trong giao dịch, thúc đẩy hoạt động kinh tế.</a:t>
          </a:r>
          <a:endParaRPr lang="en-US" sz="2800" kern="1200" dirty="0">
            <a:latin typeface="Times New Roman" panose="02020603050405020304" pitchFamily="18" charset="0"/>
            <a:cs typeface="Times New Roman" panose="02020603050405020304" pitchFamily="18" charset="0"/>
          </a:endParaRPr>
        </a:p>
      </dsp:txBody>
      <dsp:txXfrm>
        <a:off x="8599216" y="2185591"/>
        <a:ext cx="3245645" cy="2586171"/>
      </dsp:txXfrm>
    </dsp:sp>
    <dsp:sp modelId="{D93DB5C3-FEE1-40C0-99F6-639BA9ED0E36}">
      <dsp:nvSpPr>
        <dsp:cNvPr id="0" name=""/>
        <dsp:cNvSpPr/>
      </dsp:nvSpPr>
      <dsp:spPr>
        <a:xfrm rot="16200000">
          <a:off x="4700897" y="2337065"/>
          <a:ext cx="2956254" cy="1030159"/>
        </a:xfrm>
        <a:prstGeom prst="leftArrow">
          <a:avLst>
            <a:gd name="adj1" fmla="val 60000"/>
            <a:gd name="adj2" fmla="val 50000"/>
          </a:avLst>
        </a:prstGeom>
        <a:gradFill rotWithShape="0">
          <a:gsLst>
            <a:gs pos="0">
              <a:schemeClr val="accent1">
                <a:shade val="90000"/>
                <a:hueOff val="-387583"/>
                <a:satOff val="-9162"/>
                <a:lumOff val="19196"/>
                <a:alphaOff val="0"/>
                <a:tint val="65000"/>
                <a:shade val="92000"/>
                <a:satMod val="130000"/>
              </a:schemeClr>
            </a:gs>
            <a:gs pos="45000">
              <a:schemeClr val="accent1">
                <a:shade val="90000"/>
                <a:hueOff val="-387583"/>
                <a:satOff val="-9162"/>
                <a:lumOff val="19196"/>
                <a:alphaOff val="0"/>
                <a:tint val="60000"/>
                <a:shade val="99000"/>
                <a:satMod val="120000"/>
              </a:schemeClr>
            </a:gs>
            <a:gs pos="100000">
              <a:schemeClr val="accent1">
                <a:shade val="90000"/>
                <a:hueOff val="-387583"/>
                <a:satOff val="-9162"/>
                <a:lumOff val="1919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B1AAF5B-D801-4D7F-9366-A00D8C9761F5}">
      <dsp:nvSpPr>
        <dsp:cNvPr id="0" name=""/>
        <dsp:cNvSpPr/>
      </dsp:nvSpPr>
      <dsp:spPr>
        <a:xfrm>
          <a:off x="4197822" y="471"/>
          <a:ext cx="3962405" cy="2747091"/>
        </a:xfrm>
        <a:prstGeom prst="roundRect">
          <a:avLst>
            <a:gd name="adj" fmla="val 10000"/>
          </a:avLst>
        </a:prstGeom>
        <a:gradFill rotWithShape="0">
          <a:gsLst>
            <a:gs pos="0">
              <a:schemeClr val="accent1">
                <a:alpha val="90000"/>
                <a:hueOff val="0"/>
                <a:satOff val="0"/>
                <a:lumOff val="0"/>
                <a:alphaOff val="-20000"/>
                <a:tint val="65000"/>
                <a:shade val="92000"/>
                <a:satMod val="130000"/>
              </a:schemeClr>
            </a:gs>
            <a:gs pos="45000">
              <a:schemeClr val="accent1">
                <a:alpha val="90000"/>
                <a:hueOff val="0"/>
                <a:satOff val="0"/>
                <a:lumOff val="0"/>
                <a:alphaOff val="-20000"/>
                <a:tint val="60000"/>
                <a:shade val="99000"/>
                <a:satMod val="120000"/>
              </a:schemeClr>
            </a:gs>
            <a:gs pos="100000">
              <a:schemeClr val="accent1">
                <a:alpha val="90000"/>
                <a:hueOff val="0"/>
                <a:satOff val="0"/>
                <a:lumOff val="0"/>
                <a:alphaOff val="-2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buFont typeface="Symbol" panose="05050102010706020507" pitchFamily="18" charset="2"/>
            <a:buChar char=""/>
          </a:pPr>
          <a:r>
            <a:rPr lang="vi-VN" sz="2800" kern="1200" dirty="0">
              <a:latin typeface="Times New Roman" panose="02020603050405020304" pitchFamily="18" charset="0"/>
              <a:cs typeface="Times New Roman" panose="02020603050405020304" pitchFamily="18" charset="0"/>
            </a:rPr>
            <a:t>Làm rõ các nhân tố ảnh hưởng cũng như mức độ ảnh hưởng của các nhân tố đến giá trị tiền tệ như: cung-cầu, lạm phát, xuất khẩu ròng, cán cân thanh toán,...</a:t>
          </a:r>
          <a:endParaRPr lang="en-US" sz="2800" kern="1200" dirty="0">
            <a:latin typeface="Times New Roman" panose="02020603050405020304" pitchFamily="18" charset="0"/>
            <a:cs typeface="Times New Roman" panose="02020603050405020304" pitchFamily="18" charset="0"/>
          </a:endParaRPr>
        </a:p>
      </dsp:txBody>
      <dsp:txXfrm>
        <a:off x="4278282" y="80931"/>
        <a:ext cx="3801485" cy="2586171"/>
      </dsp:txXfrm>
    </dsp:sp>
    <dsp:sp modelId="{5CE02B78-5A17-4737-B078-E8680802D287}">
      <dsp:nvSpPr>
        <dsp:cNvPr id="0" name=""/>
        <dsp:cNvSpPr/>
      </dsp:nvSpPr>
      <dsp:spPr>
        <a:xfrm rot="12900000">
          <a:off x="1889679" y="3744861"/>
          <a:ext cx="2724183" cy="1030159"/>
        </a:xfrm>
        <a:prstGeom prst="leftArrow">
          <a:avLst>
            <a:gd name="adj1" fmla="val 60000"/>
            <a:gd name="adj2" fmla="val 50000"/>
          </a:avLst>
        </a:prstGeom>
        <a:gradFill rotWithShape="0">
          <a:gsLst>
            <a:gs pos="0">
              <a:schemeClr val="accent1">
                <a:shade val="90000"/>
                <a:hueOff val="-775166"/>
                <a:satOff val="-18324"/>
                <a:lumOff val="38392"/>
                <a:alphaOff val="0"/>
                <a:tint val="65000"/>
                <a:shade val="92000"/>
                <a:satMod val="130000"/>
              </a:schemeClr>
            </a:gs>
            <a:gs pos="45000">
              <a:schemeClr val="accent1">
                <a:shade val="90000"/>
                <a:hueOff val="-775166"/>
                <a:satOff val="-18324"/>
                <a:lumOff val="38392"/>
                <a:alphaOff val="0"/>
                <a:tint val="60000"/>
                <a:shade val="99000"/>
                <a:satMod val="120000"/>
              </a:schemeClr>
            </a:gs>
            <a:gs pos="100000">
              <a:schemeClr val="accent1">
                <a:shade val="90000"/>
                <a:hueOff val="-775166"/>
                <a:satOff val="-18324"/>
                <a:lumOff val="38392"/>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E24BD52D-B5C2-41A3-9849-16AB10272946}">
      <dsp:nvSpPr>
        <dsp:cNvPr id="0" name=""/>
        <dsp:cNvSpPr/>
      </dsp:nvSpPr>
      <dsp:spPr>
        <a:xfrm>
          <a:off x="419078" y="2105131"/>
          <a:ext cx="3433864" cy="2747091"/>
        </a:xfrm>
        <a:prstGeom prst="roundRect">
          <a:avLst>
            <a:gd name="adj" fmla="val 10000"/>
          </a:avLst>
        </a:prstGeom>
        <a:gradFill rotWithShape="0">
          <a:gsLst>
            <a:gs pos="0">
              <a:schemeClr val="accent1">
                <a:alpha val="90000"/>
                <a:hueOff val="0"/>
                <a:satOff val="0"/>
                <a:lumOff val="0"/>
                <a:alphaOff val="-40000"/>
                <a:tint val="65000"/>
                <a:shade val="92000"/>
                <a:satMod val="130000"/>
              </a:schemeClr>
            </a:gs>
            <a:gs pos="45000">
              <a:schemeClr val="accent1">
                <a:alpha val="90000"/>
                <a:hueOff val="0"/>
                <a:satOff val="0"/>
                <a:lumOff val="0"/>
                <a:alphaOff val="-40000"/>
                <a:tint val="60000"/>
                <a:shade val="99000"/>
                <a:satMod val="120000"/>
              </a:schemeClr>
            </a:gs>
            <a:gs pos="100000">
              <a:schemeClr val="accent1">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Vai trò của tỷ giá hối đoái đối với nền kinh tế vĩ mô</a:t>
          </a:r>
          <a:endParaRPr lang="en-US" sz="2800" kern="1200" dirty="0">
            <a:latin typeface="Times New Roman" panose="02020603050405020304" pitchFamily="18" charset="0"/>
            <a:cs typeface="Times New Roman" panose="02020603050405020304" pitchFamily="18" charset="0"/>
          </a:endParaRPr>
        </a:p>
      </dsp:txBody>
      <dsp:txXfrm>
        <a:off x="499538" y="2185591"/>
        <a:ext cx="3272944" cy="2586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5FAE-E0F7-4ADD-AB0C-4F85BAF33307}">
      <dsp:nvSpPr>
        <dsp:cNvPr id="0" name=""/>
        <dsp:cNvSpPr/>
      </dsp:nvSpPr>
      <dsp:spPr>
        <a:xfrm rot="5400000">
          <a:off x="-542359" y="545581"/>
          <a:ext cx="3615729" cy="2531010"/>
        </a:xfrm>
        <a:prstGeom prst="chevron">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Mục tiêu</a:t>
          </a:r>
          <a:endParaRPr lang="en-US" sz="3200" kern="1200" dirty="0">
            <a:latin typeface="Times New Roman" panose="02020603050405020304" pitchFamily="18" charset="0"/>
            <a:cs typeface="Times New Roman" panose="02020603050405020304" pitchFamily="18" charset="0"/>
          </a:endParaRPr>
        </a:p>
      </dsp:txBody>
      <dsp:txXfrm rot="-5400000">
        <a:off x="1" y="1268726"/>
        <a:ext cx="2531010" cy="1084719"/>
      </dsp:txXfrm>
    </dsp:sp>
    <dsp:sp modelId="{95C03312-4119-45D8-9880-B6DB6E13606C}">
      <dsp:nvSpPr>
        <dsp:cNvPr id="0" name=""/>
        <dsp:cNvSpPr/>
      </dsp:nvSpPr>
      <dsp:spPr>
        <a:xfrm rot="5400000">
          <a:off x="5576793" y="-3042560"/>
          <a:ext cx="2350224" cy="844178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vi-VN" sz="3200" kern="1200" dirty="0">
              <a:latin typeface="Times New Roman" panose="02020603050405020304" pitchFamily="18" charset="0"/>
              <a:cs typeface="Times New Roman" panose="02020603050405020304" pitchFamily="18" charset="0"/>
            </a:rPr>
            <a:t>Làm rõ các nhân tố và mức độ ảnh hưởng đến biến động tỷ giá so với đồng USD trong giai đoạn 1991- 2021.</a:t>
          </a:r>
          <a:endParaRPr lang="en-US" sz="3200" kern="1200" dirty="0">
            <a:latin typeface="Times New Roman" panose="02020603050405020304" pitchFamily="18" charset="0"/>
            <a:cs typeface="Times New Roman" panose="02020603050405020304" pitchFamily="18" charset="0"/>
          </a:endParaRPr>
        </a:p>
      </dsp:txBody>
      <dsp:txXfrm rot="-5400000">
        <a:off x="2531011" y="117950"/>
        <a:ext cx="8327061" cy="2120768"/>
      </dsp:txXfrm>
    </dsp:sp>
    <dsp:sp modelId="{C4E5F60D-E54B-4184-A817-77AC1EB9AB83}">
      <dsp:nvSpPr>
        <dsp:cNvPr id="0" name=""/>
        <dsp:cNvSpPr/>
      </dsp:nvSpPr>
      <dsp:spPr>
        <a:xfrm rot="5400000">
          <a:off x="-542359" y="3883008"/>
          <a:ext cx="3615729" cy="2531010"/>
        </a:xfrm>
        <a:prstGeom prst="chevron">
          <a:avLst/>
        </a:prstGeom>
        <a:gradFill rotWithShape="0">
          <a:gsLst>
            <a:gs pos="0">
              <a:schemeClr val="accent4">
                <a:hueOff val="943321"/>
                <a:satOff val="7007"/>
                <a:lumOff val="15686"/>
                <a:alphaOff val="0"/>
                <a:tint val="65000"/>
                <a:shade val="92000"/>
                <a:satMod val="130000"/>
              </a:schemeClr>
            </a:gs>
            <a:gs pos="45000">
              <a:schemeClr val="accent4">
                <a:hueOff val="943321"/>
                <a:satOff val="7007"/>
                <a:lumOff val="15686"/>
                <a:alphaOff val="0"/>
                <a:tint val="60000"/>
                <a:shade val="99000"/>
                <a:satMod val="120000"/>
              </a:schemeClr>
            </a:gs>
            <a:gs pos="100000">
              <a:schemeClr val="accent4">
                <a:hueOff val="943321"/>
                <a:satOff val="7007"/>
                <a:lumOff val="15686"/>
                <a:alphaOff val="0"/>
                <a:tint val="55000"/>
                <a:satMod val="140000"/>
              </a:schemeClr>
            </a:gs>
          </a:gsLst>
          <a:path path="circle">
            <a:fillToRect l="100000" t="100000" r="100000" b="100000"/>
          </a:path>
        </a:gradFill>
        <a:ln w="12700" cap="flat" cmpd="sng" algn="ctr">
          <a:solidFill>
            <a:schemeClr val="accent4">
              <a:hueOff val="943321"/>
              <a:satOff val="7007"/>
              <a:lumOff val="1568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Nhiệm vụ</a:t>
          </a:r>
          <a:endParaRPr lang="en-US" sz="3200" kern="1200" dirty="0">
            <a:latin typeface="Times New Roman" panose="02020603050405020304" pitchFamily="18" charset="0"/>
            <a:cs typeface="Times New Roman" panose="02020603050405020304" pitchFamily="18" charset="0"/>
          </a:endParaRPr>
        </a:p>
      </dsp:txBody>
      <dsp:txXfrm rot="-5400000">
        <a:off x="1" y="4606153"/>
        <a:ext cx="2531010" cy="1084719"/>
      </dsp:txXfrm>
    </dsp:sp>
    <dsp:sp modelId="{9EB5ED9E-5AEA-4705-A17F-E1AC2BD9B6CC}">
      <dsp:nvSpPr>
        <dsp:cNvPr id="0" name=""/>
        <dsp:cNvSpPr/>
      </dsp:nvSpPr>
      <dsp:spPr>
        <a:xfrm rot="5400000">
          <a:off x="5576793" y="294866"/>
          <a:ext cx="2350224" cy="8441789"/>
        </a:xfrm>
        <a:prstGeom prst="round2SameRect">
          <a:avLst/>
        </a:prstGeom>
        <a:solidFill>
          <a:schemeClr val="lt1">
            <a:alpha val="90000"/>
            <a:hueOff val="0"/>
            <a:satOff val="0"/>
            <a:lumOff val="0"/>
            <a:alphaOff val="0"/>
          </a:schemeClr>
        </a:solidFill>
        <a:ln w="12700" cap="flat" cmpd="sng" algn="ctr">
          <a:solidFill>
            <a:schemeClr val="accent4">
              <a:hueOff val="943321"/>
              <a:satOff val="7007"/>
              <a:lumOff val="15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vi-VN" sz="3200" kern="1200">
              <a:latin typeface="Times New Roman" panose="02020603050405020304" pitchFamily="18" charset="0"/>
              <a:cs typeface="Times New Roman" panose="02020603050405020304" pitchFamily="18" charset="0"/>
            </a:rPr>
            <a:t>Xây dựng mô hình dự báo tỷ giá và đề xuất một số mục tiêu cho việc điều hành chính sách tỷ giá hối đoái tại các quốc gia Chấu Á.</a:t>
          </a:r>
          <a:endParaRPr lang="en-US" sz="3200" kern="1200">
            <a:latin typeface="Times New Roman" panose="02020603050405020304" pitchFamily="18" charset="0"/>
            <a:cs typeface="Times New Roman" panose="02020603050405020304" pitchFamily="18" charset="0"/>
          </a:endParaRPr>
        </a:p>
      </dsp:txBody>
      <dsp:txXfrm rot="-5400000">
        <a:off x="2531011" y="3455376"/>
        <a:ext cx="8327061" cy="2120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42C7C-A19D-4C5A-89E6-732987EE839C}">
      <dsp:nvSpPr>
        <dsp:cNvPr id="0" name=""/>
        <dsp:cNvSpPr/>
      </dsp:nvSpPr>
      <dsp:spPr>
        <a:xfrm rot="5400000">
          <a:off x="1487783" y="1744645"/>
          <a:ext cx="3010457" cy="5009334"/>
        </a:xfrm>
        <a:prstGeom prst="corner">
          <a:avLst>
            <a:gd name="adj1" fmla="val 16120"/>
            <a:gd name="adj2" fmla="val 16110"/>
          </a:avLst>
        </a:prstGeom>
        <a:gradFill rotWithShape="0">
          <a:gsLst>
            <a:gs pos="0">
              <a:schemeClr val="accent5">
                <a:alpha val="90000"/>
                <a:hueOff val="0"/>
                <a:satOff val="0"/>
                <a:lumOff val="0"/>
                <a:alphaOff val="0"/>
                <a:tint val="65000"/>
                <a:shade val="92000"/>
                <a:satMod val="130000"/>
              </a:schemeClr>
            </a:gs>
            <a:gs pos="45000">
              <a:schemeClr val="accent5">
                <a:alpha val="90000"/>
                <a:hueOff val="0"/>
                <a:satOff val="0"/>
                <a:lumOff val="0"/>
                <a:alphaOff val="0"/>
                <a:tint val="60000"/>
                <a:shade val="99000"/>
                <a:satMod val="120000"/>
              </a:schemeClr>
            </a:gs>
            <a:gs pos="100000">
              <a:schemeClr val="accent5">
                <a:alpha val="90000"/>
                <a:hueOff val="0"/>
                <a:satOff val="0"/>
                <a:lumOff val="0"/>
                <a:alphaOff val="0"/>
                <a:tint val="55000"/>
                <a:satMod val="140000"/>
              </a:schemeClr>
            </a:gs>
          </a:gsLst>
          <a:path path="circle">
            <a:fillToRect l="100000" t="100000" r="100000" b="100000"/>
          </a:path>
        </a:gradFill>
        <a:ln w="12700" cap="flat" cmpd="sng" algn="ctr">
          <a:solidFill>
            <a:schemeClr val="accent5">
              <a:alpha val="9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D69CFBA-DFED-47BB-B468-90B425F94602}">
      <dsp:nvSpPr>
        <dsp:cNvPr id="0" name=""/>
        <dsp:cNvSpPr/>
      </dsp:nvSpPr>
      <dsp:spPr>
        <a:xfrm>
          <a:off x="1027887" y="3241357"/>
          <a:ext cx="4437206" cy="396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Đối tượng nghiên cứu:</a:t>
          </a:r>
          <a:r>
            <a:rPr lang="vi-VN" sz="2800" kern="1200" dirty="0">
              <a:latin typeface="Times New Roman" panose="02020603050405020304" pitchFamily="18" charset="0"/>
              <a:cs typeface="Times New Roman" panose="02020603050405020304" pitchFamily="18" charset="0"/>
            </a:rPr>
            <a:t> là các nhân tố vĩ mô ảnh hưởng đến biến động tỷ giá hối đoái như: lạm phát, lãi suất, GDP, xuất nhập khẩu, cán cân thanh toán,...</a:t>
          </a:r>
          <a:endParaRPr lang="en-US" sz="2800" kern="1200" dirty="0">
            <a:latin typeface="Times New Roman" panose="02020603050405020304" pitchFamily="18" charset="0"/>
            <a:cs typeface="Times New Roman" panose="02020603050405020304" pitchFamily="18" charset="0"/>
          </a:endParaRPr>
        </a:p>
      </dsp:txBody>
      <dsp:txXfrm>
        <a:off x="1027887" y="3241357"/>
        <a:ext cx="4437206" cy="3964196"/>
      </dsp:txXfrm>
    </dsp:sp>
    <dsp:sp modelId="{2A98748B-93A9-4A76-93E1-B3D4631CEED9}">
      <dsp:nvSpPr>
        <dsp:cNvPr id="0" name=""/>
        <dsp:cNvSpPr/>
      </dsp:nvSpPr>
      <dsp:spPr>
        <a:xfrm>
          <a:off x="4654424" y="1375853"/>
          <a:ext cx="853293" cy="853293"/>
        </a:xfrm>
        <a:prstGeom prst="triangle">
          <a:avLst>
            <a:gd name="adj" fmla="val 100000"/>
          </a:avLst>
        </a:prstGeom>
        <a:gradFill rotWithShape="0">
          <a:gsLst>
            <a:gs pos="0">
              <a:schemeClr val="accent5">
                <a:alpha val="90000"/>
                <a:hueOff val="0"/>
                <a:satOff val="0"/>
                <a:lumOff val="0"/>
                <a:alphaOff val="-10000"/>
                <a:tint val="65000"/>
                <a:shade val="92000"/>
                <a:satMod val="130000"/>
              </a:schemeClr>
            </a:gs>
            <a:gs pos="45000">
              <a:schemeClr val="accent5">
                <a:alpha val="90000"/>
                <a:hueOff val="0"/>
                <a:satOff val="0"/>
                <a:lumOff val="0"/>
                <a:alphaOff val="-10000"/>
                <a:tint val="60000"/>
                <a:shade val="99000"/>
                <a:satMod val="120000"/>
              </a:schemeClr>
            </a:gs>
            <a:gs pos="100000">
              <a:schemeClr val="accent5">
                <a:alpha val="90000"/>
                <a:hueOff val="0"/>
                <a:satOff val="0"/>
                <a:lumOff val="0"/>
                <a:alphaOff val="-10000"/>
                <a:tint val="55000"/>
                <a:satMod val="140000"/>
              </a:schemeClr>
            </a:gs>
          </a:gsLst>
          <a:path path="circle">
            <a:fillToRect l="100000" t="100000" r="100000" b="100000"/>
          </a:path>
        </a:gradFill>
        <a:ln w="12700" cap="flat" cmpd="sng" algn="ctr">
          <a:solidFill>
            <a:schemeClr val="accent5">
              <a:alpha val="90000"/>
              <a:hueOff val="0"/>
              <a:satOff val="0"/>
              <a:lumOff val="0"/>
              <a:alphaOff val="-10000"/>
            </a:schemeClr>
          </a:solidFill>
          <a:prstDash val="solid"/>
        </a:ln>
        <a:effectLst/>
      </dsp:spPr>
      <dsp:style>
        <a:lnRef idx="1">
          <a:scrgbClr r="0" g="0" b="0"/>
        </a:lnRef>
        <a:fillRef idx="2">
          <a:scrgbClr r="0" g="0" b="0"/>
        </a:fillRef>
        <a:effectRef idx="1">
          <a:scrgbClr r="0" g="0" b="0"/>
        </a:effectRef>
        <a:fontRef idx="minor">
          <a:schemeClr val="dk1"/>
        </a:fontRef>
      </dsp:style>
    </dsp:sp>
    <dsp:sp modelId="{A414FB46-95CC-466A-94BC-AC415F42EEE9}">
      <dsp:nvSpPr>
        <dsp:cNvPr id="0" name=""/>
        <dsp:cNvSpPr/>
      </dsp:nvSpPr>
      <dsp:spPr>
        <a:xfrm rot="5400000">
          <a:off x="7024151" y="374666"/>
          <a:ext cx="3010457" cy="5009334"/>
        </a:xfrm>
        <a:prstGeom prst="corner">
          <a:avLst>
            <a:gd name="adj1" fmla="val 16120"/>
            <a:gd name="adj2" fmla="val 16110"/>
          </a:avLst>
        </a:prstGeom>
        <a:gradFill rotWithShape="0">
          <a:gsLst>
            <a:gs pos="0">
              <a:schemeClr val="accent5">
                <a:alpha val="90000"/>
                <a:hueOff val="0"/>
                <a:satOff val="0"/>
                <a:lumOff val="0"/>
                <a:alphaOff val="-20000"/>
                <a:tint val="65000"/>
                <a:shade val="92000"/>
                <a:satMod val="130000"/>
              </a:schemeClr>
            </a:gs>
            <a:gs pos="45000">
              <a:schemeClr val="accent5">
                <a:alpha val="90000"/>
                <a:hueOff val="0"/>
                <a:satOff val="0"/>
                <a:lumOff val="0"/>
                <a:alphaOff val="-20000"/>
                <a:tint val="60000"/>
                <a:shade val="99000"/>
                <a:satMod val="120000"/>
              </a:schemeClr>
            </a:gs>
            <a:gs pos="100000">
              <a:schemeClr val="accent5">
                <a:alpha val="90000"/>
                <a:hueOff val="0"/>
                <a:satOff val="0"/>
                <a:lumOff val="0"/>
                <a:alphaOff val="-20000"/>
                <a:tint val="55000"/>
                <a:satMod val="140000"/>
              </a:schemeClr>
            </a:gs>
          </a:gsLst>
          <a:path path="circle">
            <a:fillToRect l="100000" t="100000" r="100000" b="100000"/>
          </a:path>
        </a:gradFill>
        <a:ln w="12700" cap="flat" cmpd="sng" algn="ctr">
          <a:solidFill>
            <a:schemeClr val="accent5">
              <a:alpha val="90000"/>
              <a:hueOff val="0"/>
              <a:satOff val="0"/>
              <a:lumOff val="0"/>
              <a:alphaOff val="-20000"/>
            </a:schemeClr>
          </a:solidFill>
          <a:prstDash val="solid"/>
        </a:ln>
        <a:effectLst/>
      </dsp:spPr>
      <dsp:style>
        <a:lnRef idx="1">
          <a:scrgbClr r="0" g="0" b="0"/>
        </a:lnRef>
        <a:fillRef idx="2">
          <a:scrgbClr r="0" g="0" b="0"/>
        </a:fillRef>
        <a:effectRef idx="1">
          <a:scrgbClr r="0" g="0" b="0"/>
        </a:effectRef>
        <a:fontRef idx="minor">
          <a:schemeClr val="dk1"/>
        </a:fontRef>
      </dsp:style>
    </dsp:sp>
    <dsp:sp modelId="{BC8FDE94-EF51-4100-B737-0E94D57EC4D9}">
      <dsp:nvSpPr>
        <dsp:cNvPr id="0" name=""/>
        <dsp:cNvSpPr/>
      </dsp:nvSpPr>
      <dsp:spPr>
        <a:xfrm>
          <a:off x="6476994" y="1871377"/>
          <a:ext cx="4611728" cy="396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vi-VN" sz="2800" b="1" kern="1200" dirty="0">
              <a:latin typeface="Times New Roman" panose="02020603050405020304" pitchFamily="18" charset="0"/>
              <a:cs typeface="Times New Roman" panose="02020603050405020304" pitchFamily="18" charset="0"/>
            </a:rPr>
            <a:t>Phạm vi nghiên cứu:</a:t>
          </a:r>
          <a:r>
            <a:rPr lang="vi-VN" sz="2800" kern="1200" dirty="0">
              <a:latin typeface="Times New Roman" panose="02020603050405020304" pitchFamily="18" charset="0"/>
              <a:cs typeface="Times New Roman" panose="02020603050405020304" pitchFamily="18" charset="0"/>
            </a:rPr>
            <a:t> tập trung vào nghiên cứu diễn biến tỷ giá và các nhân tố ảnh hưởng đến tỷ giá tại 18 quốc gia Châu Á thay đổi theo từng thời kỳ</a:t>
          </a:r>
          <a:endParaRPr lang="en-US" sz="2800" kern="1200" dirty="0">
            <a:latin typeface="Times New Roman" panose="02020603050405020304" pitchFamily="18" charset="0"/>
            <a:cs typeface="Times New Roman" panose="02020603050405020304" pitchFamily="18" charset="0"/>
          </a:endParaRPr>
        </a:p>
      </dsp:txBody>
      <dsp:txXfrm>
        <a:off x="6476994" y="1871377"/>
        <a:ext cx="4611728" cy="3964196"/>
      </dsp:txXfrm>
    </dsp:sp>
    <dsp:sp modelId="{544902D1-6B87-441A-BB01-58E0838982FE}">
      <dsp:nvSpPr>
        <dsp:cNvPr id="0" name=""/>
        <dsp:cNvSpPr/>
      </dsp:nvSpPr>
      <dsp:spPr>
        <a:xfrm>
          <a:off x="10190793" y="5873"/>
          <a:ext cx="853293" cy="853293"/>
        </a:xfrm>
        <a:prstGeom prst="triangle">
          <a:avLst>
            <a:gd name="adj" fmla="val 100000"/>
          </a:avLst>
        </a:prstGeom>
        <a:gradFill rotWithShape="0">
          <a:gsLst>
            <a:gs pos="0">
              <a:schemeClr val="accent5">
                <a:alpha val="90000"/>
                <a:hueOff val="0"/>
                <a:satOff val="0"/>
                <a:lumOff val="0"/>
                <a:alphaOff val="-30000"/>
                <a:tint val="65000"/>
                <a:shade val="92000"/>
                <a:satMod val="130000"/>
              </a:schemeClr>
            </a:gs>
            <a:gs pos="45000">
              <a:schemeClr val="accent5">
                <a:alpha val="90000"/>
                <a:hueOff val="0"/>
                <a:satOff val="0"/>
                <a:lumOff val="0"/>
                <a:alphaOff val="-30000"/>
                <a:tint val="60000"/>
                <a:shade val="99000"/>
                <a:satMod val="120000"/>
              </a:schemeClr>
            </a:gs>
            <a:gs pos="100000">
              <a:schemeClr val="accent5">
                <a:alpha val="90000"/>
                <a:hueOff val="0"/>
                <a:satOff val="0"/>
                <a:lumOff val="0"/>
                <a:alphaOff val="-30000"/>
                <a:tint val="55000"/>
                <a:satMod val="140000"/>
              </a:schemeClr>
            </a:gs>
          </a:gsLst>
          <a:path path="circle">
            <a:fillToRect l="100000" t="100000" r="100000" b="100000"/>
          </a:path>
        </a:gradFill>
        <a:ln w="12700" cap="flat" cmpd="sng" algn="ctr">
          <a:solidFill>
            <a:schemeClr val="accent5">
              <a:alpha val="90000"/>
              <a:hueOff val="0"/>
              <a:satOff val="0"/>
              <a:lumOff val="0"/>
              <a:alphaOff val="-30000"/>
            </a:schemeClr>
          </a:solidFill>
          <a:prstDash val="solid"/>
        </a:ln>
        <a:effectLst/>
      </dsp:spPr>
      <dsp:style>
        <a:lnRef idx="1">
          <a:scrgbClr r="0" g="0" b="0"/>
        </a:lnRef>
        <a:fillRef idx="2">
          <a:scrgbClr r="0" g="0" b="0"/>
        </a:fillRef>
        <a:effectRef idx="1">
          <a:scrgbClr r="0" g="0" b="0"/>
        </a:effectRef>
        <a:fontRef idx="minor">
          <a:schemeClr val="dk1"/>
        </a:fontRef>
      </dsp:style>
    </dsp:sp>
    <dsp:sp modelId="{3C1CF102-4417-4A7C-9A63-B7D4BFF01CD6}">
      <dsp:nvSpPr>
        <dsp:cNvPr id="0" name=""/>
        <dsp:cNvSpPr/>
      </dsp:nvSpPr>
      <dsp:spPr>
        <a:xfrm rot="5400000">
          <a:off x="12560520" y="-995313"/>
          <a:ext cx="3010457" cy="5009334"/>
        </a:xfrm>
        <a:prstGeom prst="corner">
          <a:avLst>
            <a:gd name="adj1" fmla="val 16120"/>
            <a:gd name="adj2" fmla="val 16110"/>
          </a:avLst>
        </a:prstGeom>
        <a:gradFill rotWithShape="0">
          <a:gsLst>
            <a:gs pos="0">
              <a:schemeClr val="accent5">
                <a:alpha val="90000"/>
                <a:hueOff val="0"/>
                <a:satOff val="0"/>
                <a:lumOff val="0"/>
                <a:alphaOff val="-40000"/>
                <a:tint val="65000"/>
                <a:shade val="92000"/>
                <a:satMod val="130000"/>
              </a:schemeClr>
            </a:gs>
            <a:gs pos="45000">
              <a:schemeClr val="accent5">
                <a:alpha val="90000"/>
                <a:hueOff val="0"/>
                <a:satOff val="0"/>
                <a:lumOff val="0"/>
                <a:alphaOff val="-40000"/>
                <a:tint val="60000"/>
                <a:shade val="99000"/>
                <a:satMod val="120000"/>
              </a:schemeClr>
            </a:gs>
            <a:gs pos="100000">
              <a:schemeClr val="accent5">
                <a:alpha val="90000"/>
                <a:hueOff val="0"/>
                <a:satOff val="0"/>
                <a:lumOff val="0"/>
                <a:alphaOff val="-40000"/>
                <a:tint val="55000"/>
                <a:satMod val="140000"/>
              </a:schemeClr>
            </a:gs>
          </a:gsLst>
          <a:path path="circle">
            <a:fillToRect l="100000" t="100000" r="100000" b="100000"/>
          </a:path>
        </a:gradFill>
        <a:ln w="12700" cap="flat" cmpd="sng" algn="ctr">
          <a:solidFill>
            <a:schemeClr val="accent5">
              <a:alpha val="90000"/>
              <a:hueOff val="0"/>
              <a:satOff val="0"/>
              <a:lumOff val="0"/>
              <a:alpha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23918A80-B215-424D-AE02-4A8DD9151544}">
      <dsp:nvSpPr>
        <dsp:cNvPr id="0" name=""/>
        <dsp:cNvSpPr/>
      </dsp:nvSpPr>
      <dsp:spPr>
        <a:xfrm>
          <a:off x="12057999" y="501397"/>
          <a:ext cx="4522454" cy="3964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Symbol" panose="05050102010706020507" pitchFamily="18" charset="2"/>
            <a:buChar char=""/>
          </a:pPr>
          <a:r>
            <a:rPr lang="vi-VN" sz="2800" b="1" kern="1200" dirty="0">
              <a:latin typeface="Times New Roman" panose="02020603050405020304" pitchFamily="18" charset="0"/>
              <a:cs typeface="Times New Roman" panose="02020603050405020304" pitchFamily="18" charset="0"/>
            </a:rPr>
            <a:t>Thời gian nghiên cứu:</a:t>
          </a:r>
          <a:r>
            <a:rPr lang="vi-VN" sz="2800" kern="1200" dirty="0">
              <a:latin typeface="Times New Roman" panose="02020603050405020304" pitchFamily="18" charset="0"/>
              <a:cs typeface="Times New Roman" panose="02020603050405020304" pitchFamily="18" charset="0"/>
            </a:rPr>
            <a:t> giai đoạn 1991-2021</a:t>
          </a:r>
          <a:endParaRPr lang="en-US" sz="2800" kern="1200" dirty="0">
            <a:latin typeface="Times New Roman" panose="02020603050405020304" pitchFamily="18" charset="0"/>
            <a:cs typeface="Times New Roman" panose="02020603050405020304" pitchFamily="18" charset="0"/>
          </a:endParaRPr>
        </a:p>
      </dsp:txBody>
      <dsp:txXfrm>
        <a:off x="12057999" y="501397"/>
        <a:ext cx="4522454" cy="3964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F95B-12AF-4FCE-9491-482E00AF1F11}">
      <dsp:nvSpPr>
        <dsp:cNvPr id="0" name=""/>
        <dsp:cNvSpPr/>
      </dsp:nvSpPr>
      <dsp:spPr>
        <a:xfrm>
          <a:off x="0" y="0"/>
          <a:ext cx="12268200" cy="270510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vi-VN" sz="4400" b="1" kern="1200" dirty="0">
              <a:latin typeface="Times New Roman" panose="02020603050405020304" pitchFamily="18" charset="0"/>
              <a:cs typeface="Times New Roman" panose="02020603050405020304" pitchFamily="18" charset="0"/>
            </a:rPr>
            <a:t>PHƯƠNG PHÁP NGHIÊN CỨU</a:t>
          </a:r>
          <a:endParaRPr lang="en-US" sz="4400" b="1" kern="1200" dirty="0">
            <a:latin typeface="Times New Roman" panose="02020603050405020304" pitchFamily="18" charset="0"/>
            <a:cs typeface="Times New Roman" panose="02020603050405020304" pitchFamily="18" charset="0"/>
          </a:endParaRPr>
        </a:p>
      </dsp:txBody>
      <dsp:txXfrm>
        <a:off x="0" y="0"/>
        <a:ext cx="12268200" cy="2705100"/>
      </dsp:txXfrm>
    </dsp:sp>
    <dsp:sp modelId="{DF5391AA-2CE9-479B-AEB1-B042829F2502}">
      <dsp:nvSpPr>
        <dsp:cNvPr id="0" name=""/>
        <dsp:cNvSpPr/>
      </dsp:nvSpPr>
      <dsp:spPr>
        <a:xfrm>
          <a:off x="0" y="2705100"/>
          <a:ext cx="3067050" cy="5680710"/>
        </a:xfrm>
        <a:prstGeom prst="rect">
          <a:avLst/>
        </a:prstGeom>
        <a:gradFill rotWithShape="0">
          <a:gsLst>
            <a:gs pos="0">
              <a:schemeClr val="accent1">
                <a:shade val="50000"/>
                <a:hueOff val="0"/>
                <a:satOff val="0"/>
                <a:lumOff val="0"/>
                <a:alphaOff val="0"/>
                <a:tint val="65000"/>
                <a:shade val="92000"/>
                <a:satMod val="130000"/>
              </a:schemeClr>
            </a:gs>
            <a:gs pos="45000">
              <a:schemeClr val="accent1">
                <a:shade val="50000"/>
                <a:hueOff val="0"/>
                <a:satOff val="0"/>
                <a:lumOff val="0"/>
                <a:alphaOff val="0"/>
                <a:tint val="60000"/>
                <a:shade val="99000"/>
                <a:satMod val="120000"/>
              </a:schemeClr>
            </a:gs>
            <a:gs pos="100000">
              <a:schemeClr val="accent1">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vi-VN" sz="4400" kern="1200" dirty="0">
              <a:latin typeface="Times New Roman" panose="02020603050405020304" pitchFamily="18" charset="0"/>
              <a:cs typeface="Times New Roman" panose="02020603050405020304" pitchFamily="18" charset="0"/>
            </a:rPr>
            <a:t>Phương pháp nghiên cứu định tính</a:t>
          </a:r>
          <a:endParaRPr lang="en-US" sz="4400" kern="1200" dirty="0">
            <a:latin typeface="Times New Roman" panose="02020603050405020304" pitchFamily="18" charset="0"/>
            <a:cs typeface="Times New Roman" panose="02020603050405020304" pitchFamily="18" charset="0"/>
          </a:endParaRPr>
        </a:p>
      </dsp:txBody>
      <dsp:txXfrm>
        <a:off x="0" y="2705100"/>
        <a:ext cx="3067050" cy="5680710"/>
      </dsp:txXfrm>
    </dsp:sp>
    <dsp:sp modelId="{354D492D-D975-42BC-8BA2-411DCF30CEFC}">
      <dsp:nvSpPr>
        <dsp:cNvPr id="0" name=""/>
        <dsp:cNvSpPr/>
      </dsp:nvSpPr>
      <dsp:spPr>
        <a:xfrm>
          <a:off x="3067050" y="2705100"/>
          <a:ext cx="3067050" cy="5680710"/>
        </a:xfrm>
        <a:prstGeom prst="rect">
          <a:avLst/>
        </a:prstGeom>
        <a:gradFill rotWithShape="0">
          <a:gsLst>
            <a:gs pos="0">
              <a:schemeClr val="accent1">
                <a:shade val="50000"/>
                <a:hueOff val="-376821"/>
                <a:satOff val="-10353"/>
                <a:lumOff val="23810"/>
                <a:alphaOff val="0"/>
                <a:tint val="65000"/>
                <a:shade val="92000"/>
                <a:satMod val="130000"/>
              </a:schemeClr>
            </a:gs>
            <a:gs pos="45000">
              <a:schemeClr val="accent1">
                <a:shade val="50000"/>
                <a:hueOff val="-376821"/>
                <a:satOff val="-10353"/>
                <a:lumOff val="23810"/>
                <a:alphaOff val="0"/>
                <a:tint val="60000"/>
                <a:shade val="99000"/>
                <a:satMod val="120000"/>
              </a:schemeClr>
            </a:gs>
            <a:gs pos="100000">
              <a:schemeClr val="accent1">
                <a:shade val="50000"/>
                <a:hueOff val="-376821"/>
                <a:satOff val="-10353"/>
                <a:lumOff val="2381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vi-VN" sz="4400" kern="1200" dirty="0">
              <a:latin typeface="Times New Roman" panose="02020603050405020304" pitchFamily="18" charset="0"/>
              <a:cs typeface="Times New Roman" panose="02020603050405020304" pitchFamily="18" charset="0"/>
            </a:rPr>
            <a:t>Phương pháp nghiên cứu định lượng</a:t>
          </a:r>
          <a:endParaRPr lang="en-US" sz="4400" kern="1200" dirty="0">
            <a:latin typeface="Times New Roman" panose="02020603050405020304" pitchFamily="18" charset="0"/>
            <a:cs typeface="Times New Roman" panose="02020603050405020304" pitchFamily="18" charset="0"/>
          </a:endParaRPr>
        </a:p>
      </dsp:txBody>
      <dsp:txXfrm>
        <a:off x="3067050" y="2705100"/>
        <a:ext cx="3067050" cy="5680710"/>
      </dsp:txXfrm>
    </dsp:sp>
    <dsp:sp modelId="{8E9947D1-AA44-4383-9786-4509873E23BA}">
      <dsp:nvSpPr>
        <dsp:cNvPr id="0" name=""/>
        <dsp:cNvSpPr/>
      </dsp:nvSpPr>
      <dsp:spPr>
        <a:xfrm>
          <a:off x="6134100" y="2705100"/>
          <a:ext cx="3067050" cy="5680710"/>
        </a:xfrm>
        <a:prstGeom prst="rect">
          <a:avLst/>
        </a:prstGeom>
        <a:gradFill rotWithShape="0">
          <a:gsLst>
            <a:gs pos="0">
              <a:schemeClr val="accent1">
                <a:shade val="50000"/>
                <a:hueOff val="-753641"/>
                <a:satOff val="-20705"/>
                <a:lumOff val="47620"/>
                <a:alphaOff val="0"/>
                <a:tint val="65000"/>
                <a:shade val="92000"/>
                <a:satMod val="130000"/>
              </a:schemeClr>
            </a:gs>
            <a:gs pos="45000">
              <a:schemeClr val="accent1">
                <a:shade val="50000"/>
                <a:hueOff val="-753641"/>
                <a:satOff val="-20705"/>
                <a:lumOff val="47620"/>
                <a:alphaOff val="0"/>
                <a:tint val="60000"/>
                <a:shade val="99000"/>
                <a:satMod val="120000"/>
              </a:schemeClr>
            </a:gs>
            <a:gs pos="100000">
              <a:schemeClr val="accent1">
                <a:shade val="50000"/>
                <a:hueOff val="-753641"/>
                <a:satOff val="-20705"/>
                <a:lumOff val="4762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vi-VN" sz="4400" kern="1200" dirty="0">
              <a:latin typeface="Times New Roman" panose="02020603050405020304" pitchFamily="18" charset="0"/>
              <a:cs typeface="Times New Roman" panose="02020603050405020304" pitchFamily="18" charset="0"/>
            </a:rPr>
            <a:t>Dữ liệu nghiên cứu</a:t>
          </a:r>
          <a:endParaRPr lang="en-US" sz="4400" kern="1200" dirty="0">
            <a:latin typeface="Times New Roman" panose="02020603050405020304" pitchFamily="18" charset="0"/>
            <a:cs typeface="Times New Roman" panose="02020603050405020304" pitchFamily="18" charset="0"/>
          </a:endParaRPr>
        </a:p>
      </dsp:txBody>
      <dsp:txXfrm>
        <a:off x="6134100" y="2705100"/>
        <a:ext cx="3067050" cy="5680710"/>
      </dsp:txXfrm>
    </dsp:sp>
    <dsp:sp modelId="{0D4AD888-A159-4DA5-B014-EE3FB65EC056}">
      <dsp:nvSpPr>
        <dsp:cNvPr id="0" name=""/>
        <dsp:cNvSpPr/>
      </dsp:nvSpPr>
      <dsp:spPr>
        <a:xfrm>
          <a:off x="9201150" y="2705100"/>
          <a:ext cx="3067050" cy="5680710"/>
        </a:xfrm>
        <a:prstGeom prst="rect">
          <a:avLst/>
        </a:prstGeom>
        <a:gradFill rotWithShape="0">
          <a:gsLst>
            <a:gs pos="0">
              <a:schemeClr val="accent1">
                <a:shade val="50000"/>
                <a:hueOff val="-376821"/>
                <a:satOff val="-10353"/>
                <a:lumOff val="23810"/>
                <a:alphaOff val="0"/>
                <a:tint val="65000"/>
                <a:shade val="92000"/>
                <a:satMod val="130000"/>
              </a:schemeClr>
            </a:gs>
            <a:gs pos="45000">
              <a:schemeClr val="accent1">
                <a:shade val="50000"/>
                <a:hueOff val="-376821"/>
                <a:satOff val="-10353"/>
                <a:lumOff val="23810"/>
                <a:alphaOff val="0"/>
                <a:tint val="60000"/>
                <a:shade val="99000"/>
                <a:satMod val="120000"/>
              </a:schemeClr>
            </a:gs>
            <a:gs pos="100000">
              <a:schemeClr val="accent1">
                <a:shade val="50000"/>
                <a:hueOff val="-376821"/>
                <a:satOff val="-10353"/>
                <a:lumOff val="2381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vi-VN" sz="4400" kern="1200" dirty="0">
              <a:latin typeface="Times New Roman" panose="02020603050405020304" pitchFamily="18" charset="0"/>
              <a:cs typeface="Times New Roman" panose="02020603050405020304" pitchFamily="18" charset="0"/>
            </a:rPr>
            <a:t>Phân tích hồi quy và kiểm định</a:t>
          </a:r>
          <a:endParaRPr lang="en-US" sz="4400" kern="1200" dirty="0">
            <a:latin typeface="Times New Roman" panose="02020603050405020304" pitchFamily="18" charset="0"/>
            <a:cs typeface="Times New Roman" panose="02020603050405020304" pitchFamily="18" charset="0"/>
          </a:endParaRPr>
        </a:p>
      </dsp:txBody>
      <dsp:txXfrm>
        <a:off x="9201150" y="2705100"/>
        <a:ext cx="3067050" cy="5680710"/>
      </dsp:txXfrm>
    </dsp:sp>
    <dsp:sp modelId="{CA9DBC02-AC97-47C8-93D8-2D2EDB03B5B9}">
      <dsp:nvSpPr>
        <dsp:cNvPr id="0" name=""/>
        <dsp:cNvSpPr/>
      </dsp:nvSpPr>
      <dsp:spPr>
        <a:xfrm>
          <a:off x="0" y="8385810"/>
          <a:ext cx="12268200" cy="63119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38771-FA16-4423-B35B-9CDC43CF58BB}">
      <dsp:nvSpPr>
        <dsp:cNvPr id="0" name=""/>
        <dsp:cNvSpPr/>
      </dsp:nvSpPr>
      <dsp:spPr>
        <a:xfrm>
          <a:off x="59" y="8599"/>
          <a:ext cx="5697140" cy="864000"/>
        </a:xfrm>
        <a:prstGeom prst="rect">
          <a:avLst/>
        </a:prstGeom>
        <a:solidFill>
          <a:schemeClr val="accent2">
            <a:alpha val="9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Tỷ lệ thuận với tỷ giá hối đoái</a:t>
          </a:r>
          <a:endParaRPr lang="en-US" sz="3200" kern="1200" dirty="0">
            <a:latin typeface="Times New Roman" panose="02020603050405020304" pitchFamily="18" charset="0"/>
            <a:cs typeface="Times New Roman" panose="02020603050405020304" pitchFamily="18" charset="0"/>
          </a:endParaRPr>
        </a:p>
      </dsp:txBody>
      <dsp:txXfrm>
        <a:off x="59" y="8599"/>
        <a:ext cx="5697140" cy="864000"/>
      </dsp:txXfrm>
    </dsp:sp>
    <dsp:sp modelId="{562D98C2-7F68-40F6-AA74-47169585D882}">
      <dsp:nvSpPr>
        <dsp:cNvPr id="0" name=""/>
        <dsp:cNvSpPr/>
      </dsp:nvSpPr>
      <dsp:spPr>
        <a:xfrm>
          <a:off x="59" y="872599"/>
          <a:ext cx="5697140" cy="724680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Xuất khẩu dịch vụ thương mại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Cán cân đối ngoại về hàng hóa và dịch vụ (% GDP)</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a:latin typeface="Times New Roman" panose="02020603050405020304" pitchFamily="18" charset="0"/>
              <a:cs typeface="Times New Roman" panose="02020603050405020304" pitchFamily="18" charset="0"/>
            </a:rPr>
            <a:t>Biến Cổ phiếu nợ nước ngoài, dài hạn (DOD,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Đầu tư trực tiếp nước ngoài, dòng vốn vào ròng (% GDP)</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a:latin typeface="Times New Roman" panose="02020603050405020304" pitchFamily="18" charset="0"/>
              <a:cs typeface="Times New Roman" panose="02020603050405020304" pitchFamily="18" charset="0"/>
            </a:rPr>
            <a:t>Biến Nhập khẩu hàng hóa và dịch vụ (BoP,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a:latin typeface="Times New Roman" panose="02020603050405020304" pitchFamily="18" charset="0"/>
              <a:cs typeface="Times New Roman" panose="02020603050405020304" pitchFamily="18" charset="0"/>
            </a:rPr>
            <a:t>Biến Thương mại hàng hóa ròng (BoP,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Lãi suất thực tế (%)</a:t>
          </a:r>
          <a:endParaRPr lang="en-US" sz="3200" kern="1200" dirty="0">
            <a:latin typeface="Times New Roman" panose="02020603050405020304" pitchFamily="18" charset="0"/>
            <a:cs typeface="Times New Roman" panose="02020603050405020304" pitchFamily="18" charset="0"/>
          </a:endParaRPr>
        </a:p>
      </dsp:txBody>
      <dsp:txXfrm>
        <a:off x="59" y="872599"/>
        <a:ext cx="5697140" cy="7246800"/>
      </dsp:txXfrm>
    </dsp:sp>
    <dsp:sp modelId="{00D28F32-3077-4B9F-BEFE-4DA0202D37CB}">
      <dsp:nvSpPr>
        <dsp:cNvPr id="0" name=""/>
        <dsp:cNvSpPr/>
      </dsp:nvSpPr>
      <dsp:spPr>
        <a:xfrm>
          <a:off x="6494799" y="8599"/>
          <a:ext cx="5697140" cy="864000"/>
        </a:xfrm>
        <a:prstGeom prst="rect">
          <a:avLst/>
        </a:prstGeom>
        <a:solidFill>
          <a:schemeClr val="accent2">
            <a:alpha val="90000"/>
            <a:hueOff val="0"/>
            <a:satOff val="0"/>
            <a:lumOff val="0"/>
            <a:alphaOff val="-40000"/>
          </a:schemeClr>
        </a:solidFill>
        <a:ln w="1587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vi-VN" sz="3200" kern="1200" dirty="0">
              <a:latin typeface="Times New Roman" panose="02020603050405020304" pitchFamily="18" charset="0"/>
              <a:cs typeface="Times New Roman" panose="02020603050405020304" pitchFamily="18" charset="0"/>
            </a:rPr>
            <a:t>Tỷ lệ nghịch với tỷ giá hối đoái</a:t>
          </a:r>
          <a:endParaRPr lang="en-US" sz="3200" kern="1200" dirty="0">
            <a:latin typeface="Times New Roman" panose="02020603050405020304" pitchFamily="18" charset="0"/>
            <a:cs typeface="Times New Roman" panose="02020603050405020304" pitchFamily="18" charset="0"/>
          </a:endParaRPr>
        </a:p>
      </dsp:txBody>
      <dsp:txXfrm>
        <a:off x="6494799" y="8599"/>
        <a:ext cx="5697140" cy="864000"/>
      </dsp:txXfrm>
    </dsp:sp>
    <dsp:sp modelId="{6EB89E05-FBC1-41D0-B315-2DA60D478A9B}">
      <dsp:nvSpPr>
        <dsp:cNvPr id="0" name=""/>
        <dsp:cNvSpPr/>
      </dsp:nvSpPr>
      <dsp:spPr>
        <a:xfrm>
          <a:off x="6494799" y="872599"/>
          <a:ext cx="5697140" cy="7246800"/>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Tốc độ tăng trưởng GDP</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Nhập khẩu dịch vụ thương mại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Xuất khẩu hàng hóa, dịch vụ và thu nhập chính (BoP,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Nhập khẩu hàng hóa và dịch vụ (% tăng trưởng hàng năm)</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Nhập khẩu hàng hóa và dịch vụ (USD hiện hành)</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vi-VN" sz="3200" kern="1200" dirty="0">
              <a:latin typeface="Times New Roman" panose="02020603050405020304" pitchFamily="18" charset="0"/>
              <a:cs typeface="Times New Roman" panose="02020603050405020304" pitchFamily="18" charset="0"/>
            </a:rPr>
            <a:t>Biến Tài sản nước ngoài ròng (LCU hiện hành)</a:t>
          </a:r>
          <a:endParaRPr lang="en-US" sz="3200" kern="1200" dirty="0">
            <a:latin typeface="Times New Roman" panose="02020603050405020304" pitchFamily="18" charset="0"/>
            <a:cs typeface="Times New Roman" panose="02020603050405020304" pitchFamily="18" charset="0"/>
          </a:endParaRPr>
        </a:p>
      </dsp:txBody>
      <dsp:txXfrm>
        <a:off x="6494799" y="872599"/>
        <a:ext cx="5697140" cy="7246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50077" y="6683430"/>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6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448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22168"/>
            <a:ext cx="3943350" cy="86361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622167"/>
            <a:ext cx="11601450" cy="8636133"/>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25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7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1138428"/>
            <a:ext cx="15087600" cy="5349240"/>
          </a:xfrm>
        </p:spPr>
        <p:txBody>
          <a:bodyPr anchor="b" anchorCtr="0">
            <a:normAutofit/>
          </a:bodyPr>
          <a:lstStyle>
            <a:lvl1pPr>
              <a:lnSpc>
                <a:spcPct val="85000"/>
              </a:lnSpc>
              <a:defRPr sz="12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645920" y="6679692"/>
            <a:ext cx="15087600" cy="1714500"/>
          </a:xfrm>
        </p:spPr>
        <p:txBody>
          <a:bodyPr lIns="91440" rIns="91440" anchor="t" anchorCtr="0">
            <a:normAutofit/>
          </a:bodyPr>
          <a:lstStyle>
            <a:lvl1pPr marL="0" indent="0">
              <a:buNone/>
              <a:defRPr sz="3600" cap="all" spc="300" baseline="0">
                <a:solidFill>
                  <a:schemeClr val="tx2"/>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3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45919" y="2768601"/>
            <a:ext cx="7406640" cy="60350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326880" y="2768603"/>
            <a:ext cx="7406640" cy="60350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10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645920" y="3873501"/>
            <a:ext cx="7406640" cy="5067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326880" y="3873501"/>
            <a:ext cx="7406640" cy="5067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35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89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74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6076187"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891538"/>
            <a:ext cx="4800600" cy="3429000"/>
          </a:xfrm>
        </p:spPr>
        <p:txBody>
          <a:bodyPr anchor="b">
            <a:normAutofit/>
          </a:bodyPr>
          <a:lstStyle>
            <a:lvl1pPr>
              <a:defRPr sz="54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200900" y="1097280"/>
            <a:ext cx="9738360" cy="78867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4389120"/>
            <a:ext cx="4800600" cy="5068686"/>
          </a:xfrm>
        </p:spPr>
        <p:txBody>
          <a:bodyPr lIns="91440" rIns="91440">
            <a:normAutofit/>
          </a:bodyPr>
          <a:lstStyle>
            <a:lvl1pPr marL="0" indent="0">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5" name="Date Placeholder 4"/>
          <p:cNvSpPr>
            <a:spLocks noGrp="1"/>
          </p:cNvSpPr>
          <p:nvPr>
            <p:ph type="dt" sz="half" idx="10"/>
          </p:nvPr>
        </p:nvSpPr>
        <p:spPr>
          <a:xfrm>
            <a:off x="698268" y="9689678"/>
            <a:ext cx="3927765" cy="547688"/>
          </a:xfrm>
        </p:spPr>
        <p:txBody>
          <a:bodyPr/>
          <a:lstStyle>
            <a:lvl1pPr algn="l">
              <a:defRPr/>
            </a:lvl1p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a:xfrm>
            <a:off x="7200900" y="9689678"/>
            <a:ext cx="6972300" cy="54768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810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429500"/>
            <a:ext cx="1828323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737261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7612380"/>
            <a:ext cx="15169896" cy="1234440"/>
          </a:xfrm>
        </p:spPr>
        <p:txBody>
          <a:bodyPr lIns="91440" tIns="0" rIns="91440" bIns="0" anchor="b">
            <a:noAutofit/>
          </a:bodyPr>
          <a:lstStyle>
            <a:lvl1pPr>
              <a:defRPr sz="54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 y="0"/>
            <a:ext cx="18287978" cy="7372614"/>
          </a:xfrm>
          <a:blipFill>
            <a:blip r:embed="rId2"/>
            <a:stretch>
              <a:fillRect/>
            </a:stretch>
          </a:blipFill>
        </p:spPr>
        <p:txBody>
          <a:bodyPr lIns="457200" tIns="457200" anchor="t"/>
          <a:lstStyle>
            <a:lvl1pPr marL="0" indent="0">
              <a:buNone/>
              <a:defRPr sz="48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645920" y="8860535"/>
            <a:ext cx="15169896" cy="891540"/>
          </a:xfrm>
        </p:spPr>
        <p:txBody>
          <a:bodyPr lIns="91440" tIns="0" rIns="91440" bIns="0">
            <a:normAutofit/>
          </a:bodyPr>
          <a:lstStyle>
            <a:lvl1pPr marL="0" indent="0">
              <a:spcBef>
                <a:spcPts val="0"/>
              </a:spcBef>
              <a:spcAft>
                <a:spcPts val="900"/>
              </a:spcAft>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96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501474"/>
            <a:ext cx="18288002"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1D8BD707-D9CF-40AE-B4C6-C98DA3205C09}" type="datetimeFigureOut">
              <a:rPr lang="en-US" smtClean="0"/>
              <a:pPr/>
              <a:t>11/5/2023</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43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85000"/>
        </a:lnSpc>
        <a:spcBef>
          <a:spcPct val="0"/>
        </a:spcBef>
        <a:buNone/>
        <a:defRPr sz="720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21771" y="0"/>
            <a:ext cx="18288000" cy="10287000"/>
          </a:xfrm>
          <a:prstGeom prst="rect">
            <a:avLst/>
          </a:prstGeom>
        </p:spPr>
      </p:pic>
      <p:grpSp>
        <p:nvGrpSpPr>
          <p:cNvPr id="3" name="Group 3"/>
          <p:cNvGrpSpPr/>
          <p:nvPr/>
        </p:nvGrpSpPr>
        <p:grpSpPr>
          <a:xfrm>
            <a:off x="5316241" y="2603596"/>
            <a:ext cx="12713937" cy="1403181"/>
            <a:chOff x="0" y="0"/>
            <a:chExt cx="3380969" cy="1093428"/>
          </a:xfrm>
        </p:grpSpPr>
        <p:sp>
          <p:nvSpPr>
            <p:cNvPr id="4" name="Freeform 4"/>
            <p:cNvSpPr/>
            <p:nvPr/>
          </p:nvSpPr>
          <p:spPr>
            <a:xfrm>
              <a:off x="0" y="0"/>
              <a:ext cx="3380969" cy="1093428"/>
            </a:xfrm>
            <a:custGeom>
              <a:avLst/>
              <a:gdLst/>
              <a:ahLst/>
              <a:cxnLst/>
              <a:rect l="l" t="t" r="r" b="b"/>
              <a:pathLst>
                <a:path w="3380969" h="1093428">
                  <a:moveTo>
                    <a:pt x="0" y="0"/>
                  </a:moveTo>
                  <a:lnTo>
                    <a:pt x="3380969" y="0"/>
                  </a:lnTo>
                  <a:lnTo>
                    <a:pt x="3380969" y="1093428"/>
                  </a:lnTo>
                  <a:lnTo>
                    <a:pt x="0" y="1093428"/>
                  </a:lnTo>
                  <a:close/>
                </a:path>
              </a:pathLst>
            </a:custGeom>
            <a:solidFill>
              <a:srgbClr val="5F97A1"/>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sz="1600"/>
            </a:p>
          </p:txBody>
        </p:sp>
      </p:grpSp>
      <p:sp>
        <p:nvSpPr>
          <p:cNvPr id="9" name="TextBox 8">
            <a:extLst>
              <a:ext uri="{FF2B5EF4-FFF2-40B4-BE49-F238E27FC236}">
                <a16:creationId xmlns:a16="http://schemas.microsoft.com/office/drawing/2014/main" id="{D0A2061A-E5A4-38C3-5FD5-B2CB7A6E80EA}"/>
              </a:ext>
            </a:extLst>
          </p:cNvPr>
          <p:cNvSpPr txBox="1"/>
          <p:nvPr/>
        </p:nvSpPr>
        <p:spPr>
          <a:xfrm>
            <a:off x="5439419" y="2944397"/>
            <a:ext cx="12590759" cy="855683"/>
          </a:xfrm>
          <a:prstGeom prst="rect">
            <a:avLst/>
          </a:prstGeom>
          <a:noFill/>
        </p:spPr>
        <p:txBody>
          <a:bodyPr wrap="square">
            <a:spAutoFit/>
          </a:bodyPr>
          <a:lstStyle/>
          <a:p>
            <a:pPr algn="ctr">
              <a:lnSpc>
                <a:spcPct val="107000"/>
              </a:lnSpc>
              <a:spcAft>
                <a:spcPts val="800"/>
              </a:spcAft>
            </a:pPr>
            <a:r>
              <a:rPr lang="en-US" sz="2400" b="1" smtClean="0">
                <a:effectLst/>
                <a:latin typeface="Times New Roman" panose="02020603050405020304" pitchFamily="18" charset="0"/>
                <a:ea typeface="Calibri" panose="020F0502020204030204" pitchFamily="34" charset="0"/>
                <a:cs typeface="Times New Roman" panose="02020603050405020304" pitchFamily="18" charset="0"/>
              </a:rPr>
              <a:t>ẢNH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HƯỞNG CỦA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SỐ YẾU TỐ VĨ MÔ ĐẾN TỶ GIÁ HỐI ĐOÁI – BẰNG CHỨNG THỰC NGHIỆM TỪ VIỆT NAM VÀ MỘT SỐ QUỐC GIA CHÂU Á</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C0CD10B-B887-FDCB-E102-70B3A40B1ABC}"/>
              </a:ext>
            </a:extLst>
          </p:cNvPr>
          <p:cNvSpPr txBox="1"/>
          <p:nvPr/>
        </p:nvSpPr>
        <p:spPr>
          <a:xfrm>
            <a:off x="6106504" y="496430"/>
            <a:ext cx="10171040" cy="923330"/>
          </a:xfrm>
          <a:prstGeom prst="rect">
            <a:avLst/>
          </a:prstGeom>
          <a:noFill/>
        </p:spPr>
        <p:txBody>
          <a:bodyPr wrap="square" rtlCol="0">
            <a:spAutoFit/>
          </a:bodyPr>
          <a:lstStyle/>
          <a:p>
            <a:pPr algn="ctr"/>
            <a:r>
              <a:rPr lang="vi-VN" sz="5400" b="1" dirty="0">
                <a:latin typeface="Times New Roman" panose="02020603050405020304" pitchFamily="18" charset="0"/>
                <a:cs typeface="Times New Roman" panose="02020603050405020304" pitchFamily="18" charset="0"/>
              </a:rPr>
              <a:t>TRƯỜNG ĐẠI HỌC THỦY LỢI</a:t>
            </a:r>
            <a:endParaRPr lang="en-US" sz="5400" b="1"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id="{7302EBCB-4675-3E2C-EFDC-052517DEF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8872"/>
            <a:ext cx="3657600" cy="25017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2297AB-BA00-C029-E088-D6D0897BEA74}"/>
              </a:ext>
            </a:extLst>
          </p:cNvPr>
          <p:cNvSpPr txBox="1"/>
          <p:nvPr/>
        </p:nvSpPr>
        <p:spPr>
          <a:xfrm>
            <a:off x="10173373" y="4838700"/>
            <a:ext cx="8092856" cy="2015936"/>
          </a:xfrm>
          <a:prstGeom prst="rect">
            <a:avLst/>
          </a:prstGeom>
          <a:noFill/>
        </p:spPr>
        <p:txBody>
          <a:bodyPr wrap="none" rtlCol="0">
            <a:spAutoFit/>
          </a:bodyPr>
          <a:lstStyle/>
          <a:p>
            <a:r>
              <a:rPr lang="vi-VN" sz="2500" b="1" dirty="0">
                <a:latin typeface="Times New Roman" panose="02020603050405020304" pitchFamily="18" charset="0"/>
                <a:cs typeface="Times New Roman" panose="02020603050405020304" pitchFamily="18" charset="0"/>
              </a:rPr>
              <a:t>GVHD: TS. Phan Thúy Thảo</a:t>
            </a:r>
          </a:p>
          <a:p>
            <a:r>
              <a:rPr lang="vi-VN" sz="2500" b="1" dirty="0">
                <a:latin typeface="Times New Roman" panose="02020603050405020304" pitchFamily="18" charset="0"/>
                <a:cs typeface="Times New Roman" panose="02020603050405020304" pitchFamily="18" charset="0"/>
              </a:rPr>
              <a:t>Nhóm sv thực hiện:  Đào Đình Lập – Lớp 62K-ĐT2</a:t>
            </a:r>
          </a:p>
          <a:p>
            <a:r>
              <a:rPr lang="vi-VN" sz="2500" b="1" dirty="0">
                <a:latin typeface="Times New Roman" panose="02020603050405020304" pitchFamily="18" charset="0"/>
                <a:cs typeface="Times New Roman" panose="02020603050405020304" pitchFamily="18" charset="0"/>
              </a:rPr>
              <a:t>		          	Lê Thị Quỳnh Anh -  Lớp 62K-ĐT1</a:t>
            </a:r>
          </a:p>
          <a:p>
            <a:r>
              <a:rPr lang="vi-VN" sz="2500" b="1" dirty="0">
                <a:latin typeface="Times New Roman" panose="02020603050405020304" pitchFamily="18" charset="0"/>
                <a:cs typeface="Times New Roman" panose="02020603050405020304" pitchFamily="18" charset="0"/>
              </a:rPr>
              <a:t>		           	Nguyễn Thị Lan Anh – Lớp 62K-ĐT1</a:t>
            </a:r>
          </a:p>
          <a:p>
            <a:r>
              <a:rPr lang="vi-VN" sz="2500" b="1" dirty="0">
                <a:latin typeface="Times New Roman" panose="02020603050405020304" pitchFamily="18" charset="0"/>
                <a:cs typeface="Times New Roman" panose="02020603050405020304" pitchFamily="18" charset="0"/>
              </a:rPr>
              <a:t>			Lê Thu Hà – Lớp 63TMĐT2</a:t>
            </a:r>
          </a:p>
        </p:txBody>
      </p:sp>
      <p:sp>
        <p:nvSpPr>
          <p:cNvPr id="6" name="Rounded Rectangle 5"/>
          <p:cNvSpPr/>
          <p:nvPr/>
        </p:nvSpPr>
        <p:spPr>
          <a:xfrm>
            <a:off x="533400" y="4305300"/>
            <a:ext cx="4114800" cy="3962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mj-lt"/>
              </a:rPr>
              <a:t>BÁO CÁO NGHIÊN CỨU KHOA HỌC CẤP TRƯỜNG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B47B8958-04B8-8711-DF86-4A5D339379BC}"/>
              </a:ext>
            </a:extLst>
          </p:cNvPr>
          <p:cNvGrpSpPr/>
          <p:nvPr/>
        </p:nvGrpSpPr>
        <p:grpSpPr>
          <a:xfrm>
            <a:off x="-2" y="554071"/>
            <a:ext cx="18288000" cy="199951"/>
            <a:chOff x="0" y="0"/>
            <a:chExt cx="4816593" cy="52662"/>
          </a:xfrm>
        </p:grpSpPr>
        <p:sp>
          <p:nvSpPr>
            <p:cNvPr id="3" name="Freeform 4">
              <a:extLst>
                <a:ext uri="{FF2B5EF4-FFF2-40B4-BE49-F238E27FC236}">
                  <a16:creationId xmlns:a16="http://schemas.microsoft.com/office/drawing/2014/main" id="{84F30D7E-56A8-4673-0C36-347D1F2331FA}"/>
                </a:ext>
              </a:extLst>
            </p:cNvPr>
            <p:cNvSpPr/>
            <p:nvPr/>
          </p:nvSpPr>
          <p:spPr>
            <a:xfrm>
              <a:off x="0" y="0"/>
              <a:ext cx="4816592" cy="52662"/>
            </a:xfrm>
            <a:custGeom>
              <a:avLst/>
              <a:gdLst/>
              <a:ahLst/>
              <a:cxnLst/>
              <a:rect l="l" t="t" r="r" b="b"/>
              <a:pathLst>
                <a:path w="4816592" h="52662">
                  <a:moveTo>
                    <a:pt x="0" y="0"/>
                  </a:moveTo>
                  <a:lnTo>
                    <a:pt x="4816592" y="0"/>
                  </a:lnTo>
                  <a:lnTo>
                    <a:pt x="4816592" y="52662"/>
                  </a:lnTo>
                  <a:lnTo>
                    <a:pt x="0" y="52662"/>
                  </a:lnTo>
                  <a:close/>
                </a:path>
              </a:pathLst>
            </a:custGeom>
            <a:solidFill>
              <a:srgbClr val="5F97A1"/>
            </a:solidFill>
          </p:spPr>
        </p:sp>
        <p:sp>
          <p:nvSpPr>
            <p:cNvPr id="4" name="TextBox 5">
              <a:extLst>
                <a:ext uri="{FF2B5EF4-FFF2-40B4-BE49-F238E27FC236}">
                  <a16:creationId xmlns:a16="http://schemas.microsoft.com/office/drawing/2014/main" id="{75592547-36CA-B077-81B1-0CC9508CF1BF}"/>
                </a:ext>
              </a:extLst>
            </p:cNvPr>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5" name="TextBox 4">
            <a:extLst>
              <a:ext uri="{FF2B5EF4-FFF2-40B4-BE49-F238E27FC236}">
                <a16:creationId xmlns:a16="http://schemas.microsoft.com/office/drawing/2014/main" id="{DA66E819-3093-FD2A-9974-0BA007E278EA}"/>
              </a:ext>
            </a:extLst>
          </p:cNvPr>
          <p:cNvSpPr txBox="1"/>
          <p:nvPr/>
        </p:nvSpPr>
        <p:spPr>
          <a:xfrm>
            <a:off x="3962398" y="77018"/>
            <a:ext cx="10363200" cy="954107"/>
          </a:xfrm>
          <a:prstGeom prst="rect">
            <a:avLst/>
          </a:prstGeom>
          <a:noFill/>
        </p:spPr>
        <p:txBody>
          <a:bodyPr wrap="square" rtlCol="0">
            <a:spAutoFit/>
          </a:bodyPr>
          <a:lstStyle/>
          <a:p>
            <a:pPr algn="ctr"/>
            <a:r>
              <a:rPr lang="vi-VN" sz="2800" dirty="0">
                <a:effectLst/>
                <a:latin typeface="Times New Roman" panose="02020603050405020304" pitchFamily="18" charset="0"/>
                <a:ea typeface="Arial" panose="020B0604020202020204" pitchFamily="34" charset="0"/>
                <a:cs typeface="Times New Roman" panose="02020603050405020304" pitchFamily="18" charset="0"/>
              </a:rPr>
              <a:t>Kết quả ước lượng mô hình hồi quy POOL, FEM, REM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478FE62A-018D-8C3C-DB2B-D32049FEFA82}"/>
              </a:ext>
            </a:extLst>
          </p:cNvPr>
          <p:cNvGraphicFramePr>
            <a:graphicFrameLocks noGrp="1"/>
          </p:cNvGraphicFramePr>
          <p:nvPr>
            <p:extLst>
              <p:ext uri="{D42A27DB-BD31-4B8C-83A1-F6EECF244321}">
                <p14:modId xmlns:p14="http://schemas.microsoft.com/office/powerpoint/2010/main" val="125078370"/>
              </p:ext>
            </p:extLst>
          </p:nvPr>
        </p:nvGraphicFramePr>
        <p:xfrm>
          <a:off x="3657600" y="801793"/>
          <a:ext cx="7433898" cy="9325910"/>
        </p:xfrm>
        <a:graphic>
          <a:graphicData uri="http://schemas.openxmlformats.org/drawingml/2006/table">
            <a:tbl>
              <a:tblPr firstRow="1" firstCol="1" bandRow="1"/>
              <a:tblGrid>
                <a:gridCol w="1676400">
                  <a:extLst>
                    <a:ext uri="{9D8B030D-6E8A-4147-A177-3AD203B41FA5}">
                      <a16:colId xmlns:a16="http://schemas.microsoft.com/office/drawing/2014/main" val="3766592159"/>
                    </a:ext>
                  </a:extLst>
                </a:gridCol>
                <a:gridCol w="2039754">
                  <a:extLst>
                    <a:ext uri="{9D8B030D-6E8A-4147-A177-3AD203B41FA5}">
                      <a16:colId xmlns:a16="http://schemas.microsoft.com/office/drawing/2014/main" val="2572173160"/>
                    </a:ext>
                  </a:extLst>
                </a:gridCol>
                <a:gridCol w="1858872">
                  <a:extLst>
                    <a:ext uri="{9D8B030D-6E8A-4147-A177-3AD203B41FA5}">
                      <a16:colId xmlns:a16="http://schemas.microsoft.com/office/drawing/2014/main" val="2712638412"/>
                    </a:ext>
                  </a:extLst>
                </a:gridCol>
                <a:gridCol w="1858872">
                  <a:extLst>
                    <a:ext uri="{9D8B030D-6E8A-4147-A177-3AD203B41FA5}">
                      <a16:colId xmlns:a16="http://schemas.microsoft.com/office/drawing/2014/main" val="1708506475"/>
                    </a:ext>
                  </a:extLst>
                </a:gridCol>
              </a:tblGrid>
              <a:tr h="85657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 </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POLL</a:t>
                      </a: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Exchr</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FEM</a:t>
                      </a: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Exchr</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REM</a:t>
                      </a: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Exchr</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008693"/>
                  </a:ext>
                </a:extLst>
              </a:tr>
              <a:tr h="530930">
                <a:tc>
                  <a:txBody>
                    <a:bodyPr/>
                    <a:lstStyle/>
                    <a:p>
                      <a:pPr algn="ctr">
                        <a:lnSpc>
                          <a:spcPct val="100000"/>
                        </a:lnSpc>
                        <a:spcAft>
                          <a:spcPts val="0"/>
                        </a:spcAft>
                      </a:pPr>
                      <a:r>
                        <a:rPr lang="en-US" sz="1700" dirty="0">
                          <a:effectLst/>
                          <a:latin typeface="Times New Roman" panose="02020603050405020304" pitchFamily="18" charset="0"/>
                          <a:ea typeface="Arial" panose="020B0604020202020204" pitchFamily="34" charset="0"/>
                          <a:cs typeface="Times New Roman" panose="02020603050405020304" pitchFamily="18" charset="0"/>
                        </a:rPr>
                        <a:t>GDP</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-3.88e-10</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(-1.02)</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-3.02e-10</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(-0.86)</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-3.88e-10</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(-1.02)</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644260"/>
                  </a:ext>
                </a:extLst>
              </a:tr>
              <a:tr h="0">
                <a:tc>
                  <a:txBody>
                    <a:bodyPr/>
                    <a:lstStyle/>
                    <a:p>
                      <a:pPr algn="ctr">
                        <a:lnSpc>
                          <a:spcPct val="100000"/>
                        </a:lnSpc>
                        <a:spcAft>
                          <a:spcPts val="0"/>
                        </a:spcAft>
                      </a:pPr>
                      <a:r>
                        <a:rPr lang="en-US" sz="1700" dirty="0" err="1">
                          <a:effectLst/>
                          <a:latin typeface="Times New Roman" panose="02020603050405020304" pitchFamily="18" charset="0"/>
                          <a:ea typeface="Arial" panose="020B0604020202020204" pitchFamily="34" charset="0"/>
                          <a:cs typeface="Times New Roman" panose="02020603050405020304" pitchFamily="18" charset="0"/>
                        </a:rPr>
                        <a:t>Cmsexp</a:t>
                      </a:r>
                      <a:endParaRPr lang="en-US" sz="17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5.62e-09        </a:t>
                      </a:r>
                      <a:r>
                        <a:rPr lang="vi-VN" sz="1700">
                          <a:effectLst/>
                          <a:latin typeface="Times New Roman" panose="02020603050405020304" pitchFamily="18" charset="0"/>
                          <a:ea typeface="Arial" panose="020B0604020202020204" pitchFamily="34" charset="0"/>
                          <a:cs typeface="Times New Roman" panose="02020603050405020304" pitchFamily="18" charset="0"/>
                        </a:rPr>
                        <a:t>      </a:t>
                      </a:r>
                      <a:r>
                        <a:rPr lang="en-US" sz="1700">
                          <a:effectLst/>
                          <a:latin typeface="Times New Roman" panose="02020603050405020304" pitchFamily="18" charset="0"/>
                          <a:ea typeface="Arial" panose="020B0604020202020204" pitchFamily="34" charset="0"/>
                          <a:cs typeface="Times New Roman" panose="02020603050405020304" pitchFamily="18" charset="0"/>
                        </a:rPr>
                        <a:t>                  (1.07)</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4.87e-09</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(1.01)</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5.62e-09</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(1.07)</a:t>
                      </a:r>
                    </a:p>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 </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518202"/>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Cmseim</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-17.74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(-1.57)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-9.409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(-0.88)</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-17.74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(-1.57)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027917"/>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Exp</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-1.09e-09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(-0.65)</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-4.73e-10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(-0.31)</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-1.09e-09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(-0.65)</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300986"/>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Exppr</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-3.465</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(-0.49)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-1.053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(-0.16)</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-3.465</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(-0.49)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68195"/>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Exbal</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4</a:t>
                      </a:r>
                      <a:r>
                        <a:rPr lang="vi-VN" sz="1700">
                          <a:effectLst/>
                          <a:latin typeface="Times New Roman" panose="02020603050405020304" pitchFamily="18" charset="0"/>
                          <a:ea typeface="Arial" panose="020B0604020202020204" pitchFamily="34" charset="0"/>
                          <a:cs typeface="Times New Roman" panose="02020603050405020304" pitchFamily="18" charset="0"/>
                        </a:rPr>
                        <a:t>.01e-13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(0.30)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7</a:t>
                      </a:r>
                      <a:r>
                        <a:rPr lang="vi-VN" sz="1700">
                          <a:effectLst/>
                          <a:latin typeface="Times New Roman" panose="02020603050405020304" pitchFamily="18" charset="0"/>
                          <a:ea typeface="Arial" panose="020B0604020202020204" pitchFamily="34" charset="0"/>
                          <a:cs typeface="Times New Roman" panose="02020603050405020304" pitchFamily="18" charset="0"/>
                        </a:rPr>
                        <a:t>.91e-13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(0.64)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4</a:t>
                      </a:r>
                      <a:r>
                        <a:rPr lang="vi-VN" sz="1700">
                          <a:effectLst/>
                          <a:latin typeface="Times New Roman" panose="02020603050405020304" pitchFamily="18" charset="0"/>
                          <a:ea typeface="Arial" panose="020B0604020202020204" pitchFamily="34" charset="0"/>
                          <a:cs typeface="Times New Roman" panose="02020603050405020304" pitchFamily="18" charset="0"/>
                        </a:rPr>
                        <a:t>.01e-13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(0.30)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47244"/>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Exdeb</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.85e-09*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(2.28)</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.59e-09*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(2.30)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.85e-09*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(2.28)</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239351"/>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Fordirin</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a:t>
                      </a:r>
                      <a:r>
                        <a:rPr lang="vi-VN" sz="1700" smtClean="0">
                          <a:effectLst/>
                          <a:latin typeface="Times New Roman" panose="02020603050405020304" pitchFamily="18" charset="0"/>
                          <a:ea typeface="Arial" panose="020B0604020202020204" pitchFamily="34" charset="0"/>
                          <a:cs typeface="Times New Roman" panose="02020603050405020304" pitchFamily="18" charset="0"/>
                        </a:rPr>
                        <a:t>.96</a:t>
                      </a:r>
                      <a:r>
                        <a:rPr lang="en-US" sz="1700" smtClean="0">
                          <a:effectLst/>
                          <a:latin typeface="Times New Roman" panose="02020603050405020304" pitchFamily="18" charset="0"/>
                          <a:ea typeface="Arial" panose="020B0604020202020204" pitchFamily="34" charset="0"/>
                          <a:cs typeface="Times New Roman" panose="02020603050405020304" pitchFamily="18" charset="0"/>
                        </a:rPr>
                        <a:t>e</a:t>
                      </a:r>
                      <a:r>
                        <a:rPr lang="vi-VN" sz="1700" smtClean="0">
                          <a:effectLst/>
                          <a:latin typeface="Times New Roman" panose="02020603050405020304" pitchFamily="18" charset="0"/>
                          <a:ea typeface="Arial" panose="020B0604020202020204" pitchFamily="34" charset="0"/>
                          <a:cs typeface="Times New Roman" panose="02020603050405020304" pitchFamily="18" charset="0"/>
                        </a:rPr>
                        <a:t>-09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(0.24)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.70e-09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(0.50)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a:t>
                      </a:r>
                      <a:r>
                        <a:rPr lang="vi-VN" sz="1700">
                          <a:effectLst/>
                          <a:latin typeface="Times New Roman" panose="02020603050405020304" pitchFamily="18" charset="0"/>
                          <a:ea typeface="Arial" panose="020B0604020202020204" pitchFamily="34" charset="0"/>
                          <a:cs typeface="Times New Roman" panose="02020603050405020304" pitchFamily="18" charset="0"/>
                        </a:rPr>
                        <a:t>.96-09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(0.24)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585197"/>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Img</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-1.97e-09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(-0.27)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-9.03e-10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(-0.13)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-1.97e-09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(-0.27)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233165"/>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ImBop</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a:t>
                      </a:r>
                      <a:r>
                        <a:rPr lang="vi-VN" sz="1700">
                          <a:effectLst/>
                          <a:latin typeface="Times New Roman" panose="02020603050405020304" pitchFamily="18" charset="0"/>
                          <a:ea typeface="Arial" panose="020B0604020202020204" pitchFamily="34" charset="0"/>
                          <a:cs typeface="Times New Roman" panose="02020603050405020304" pitchFamily="18" charset="0"/>
                        </a:rPr>
                        <a:t>.09r-12***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(16.82)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1</a:t>
                      </a:r>
                      <a:r>
                        <a:rPr lang="vi-VN" sz="1700">
                          <a:effectLst/>
                          <a:latin typeface="Times New Roman" panose="02020603050405020304" pitchFamily="18" charset="0"/>
                          <a:ea typeface="Arial" panose="020B0604020202020204" pitchFamily="34" charset="0"/>
                          <a:cs typeface="Times New Roman" panose="02020603050405020304" pitchFamily="18" charset="0"/>
                        </a:rPr>
                        <a:t>.95e-12***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(16.94)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a:t>
                      </a:r>
                      <a:r>
                        <a:rPr lang="vi-VN" sz="1700">
                          <a:effectLst/>
                          <a:latin typeface="Times New Roman" panose="02020603050405020304" pitchFamily="18" charset="0"/>
                          <a:ea typeface="Arial" panose="020B0604020202020204" pitchFamily="34" charset="0"/>
                          <a:cs typeface="Times New Roman" panose="02020603050405020304" pitchFamily="18" charset="0"/>
                        </a:rPr>
                        <a:t>.09r-12***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(16.82)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037141"/>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Imcur</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-6.75e-10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-1.74e-09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(-0.24)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-6.75e-10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7147"/>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Netfor</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-46.22***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(-5.47)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-52.39***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(-6.70)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-46.22***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(-5.47)</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446744"/>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Nettrade</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.40e-09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(1.22)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a:t>
                      </a:r>
                      <a:r>
                        <a:rPr lang="vi-VN" sz="1700">
                          <a:effectLst/>
                          <a:latin typeface="Times New Roman" panose="02020603050405020304" pitchFamily="18" charset="0"/>
                          <a:ea typeface="Arial" panose="020B0604020202020204" pitchFamily="34" charset="0"/>
                          <a:cs typeface="Times New Roman" panose="02020603050405020304" pitchFamily="18" charset="0"/>
                        </a:rPr>
                        <a:t>.71e-09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(1.06)</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3</a:t>
                      </a:r>
                      <a:r>
                        <a:rPr lang="vi-VN" sz="1700">
                          <a:effectLst/>
                          <a:latin typeface="Times New Roman" panose="02020603050405020304" pitchFamily="18" charset="0"/>
                          <a:ea typeface="Arial" panose="020B0604020202020204" pitchFamily="34" charset="0"/>
                          <a:cs typeface="Times New Roman" panose="02020603050405020304" pitchFamily="18" charset="0"/>
                        </a:rPr>
                        <a:t>.40e-09</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(1.22)</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885862"/>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Reinterate</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7</a:t>
                      </a:r>
                      <a:r>
                        <a:rPr lang="vi-VN" sz="1700">
                          <a:effectLst/>
                          <a:latin typeface="Times New Roman" panose="02020603050405020304" pitchFamily="18" charset="0"/>
                          <a:ea typeface="Arial" panose="020B0604020202020204" pitchFamily="34" charset="0"/>
                          <a:cs typeface="Times New Roman" panose="02020603050405020304" pitchFamily="18" charset="0"/>
                        </a:rPr>
                        <a:t>.41e-10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(0.14)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7</a:t>
                      </a:r>
                      <a:r>
                        <a:rPr lang="vi-VN" sz="1700">
                          <a:effectLst/>
                          <a:latin typeface="Times New Roman" panose="02020603050405020304" pitchFamily="18" charset="0"/>
                          <a:ea typeface="Arial" panose="020B0604020202020204" pitchFamily="34" charset="0"/>
                          <a:cs typeface="Times New Roman" panose="02020603050405020304" pitchFamily="18" charset="0"/>
                        </a:rPr>
                        <a:t>.24e-10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(0.14)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7.41e-10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(0.14)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443402"/>
                  </a:ext>
                </a:extLst>
              </a:tr>
              <a:tr h="53093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Cons</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2350</a:t>
                      </a:r>
                      <a:r>
                        <a:rPr lang="vi-VN" sz="1700">
                          <a:effectLst/>
                          <a:latin typeface="Times New Roman" panose="02020603050405020304" pitchFamily="18" charset="0"/>
                          <a:ea typeface="Arial" panose="020B0604020202020204" pitchFamily="34" charset="0"/>
                          <a:cs typeface="Times New Roman" panose="02020603050405020304" pitchFamily="18" charset="0"/>
                        </a:rPr>
                        <a:t>.1***</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(6.33)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2295</a:t>
                      </a:r>
                      <a:r>
                        <a:rPr lang="vi-VN" sz="1700">
                          <a:effectLst/>
                          <a:latin typeface="Times New Roman" panose="02020603050405020304" pitchFamily="18" charset="0"/>
                          <a:ea typeface="Arial" panose="020B0604020202020204" pitchFamily="34" charset="0"/>
                          <a:cs typeface="Times New Roman" panose="02020603050405020304" pitchFamily="18" charset="0"/>
                        </a:rPr>
                        <a:t>.4***</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(14.90)</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2350</a:t>
                      </a:r>
                      <a:r>
                        <a:rPr lang="vi-VN" sz="1700">
                          <a:effectLst/>
                          <a:latin typeface="Times New Roman" panose="02020603050405020304" pitchFamily="18" charset="0"/>
                          <a:ea typeface="Arial" panose="020B0604020202020204" pitchFamily="34" charset="0"/>
                          <a:cs typeface="Times New Roman" panose="02020603050405020304" pitchFamily="18" charset="0"/>
                        </a:rPr>
                        <a:t>.1***</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00000"/>
                        </a:lnSpc>
                        <a:spcAft>
                          <a:spcPts val="0"/>
                        </a:spcAft>
                      </a:pPr>
                      <a:r>
                        <a:rPr lang="vi-VN" sz="1700">
                          <a:effectLst/>
                          <a:latin typeface="Times New Roman" panose="02020603050405020304" pitchFamily="18" charset="0"/>
                          <a:ea typeface="Arial" panose="020B0604020202020204" pitchFamily="34" charset="0"/>
                          <a:cs typeface="Times New Roman" panose="02020603050405020304" pitchFamily="18" charset="0"/>
                        </a:rPr>
                        <a:t>(6.33)</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43331"/>
                  </a:ext>
                </a:extLst>
              </a:tr>
              <a:tr h="205290">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N</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557</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a:effectLst/>
                          <a:latin typeface="Times New Roman" panose="02020603050405020304" pitchFamily="18" charset="0"/>
                          <a:ea typeface="Arial" panose="020B0604020202020204" pitchFamily="34" charset="0"/>
                          <a:cs typeface="Times New Roman" panose="02020603050405020304" pitchFamily="18" charset="0"/>
                        </a:rPr>
                        <a:t>557</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700" dirty="0">
                          <a:effectLst/>
                          <a:latin typeface="Times New Roman" panose="02020603050405020304" pitchFamily="18" charset="0"/>
                          <a:ea typeface="Arial" panose="020B0604020202020204" pitchFamily="34" charset="0"/>
                          <a:cs typeface="Times New Roman" panose="02020603050405020304" pitchFamily="18" charset="0"/>
                        </a:rPr>
                        <a:t>557</a:t>
                      </a:r>
                    </a:p>
                  </a:txBody>
                  <a:tcPr marL="39295" marR="39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31428"/>
                  </a:ext>
                </a:extLst>
              </a:tr>
            </a:tbl>
          </a:graphicData>
        </a:graphic>
      </p:graphicFrame>
      <p:sp>
        <p:nvSpPr>
          <p:cNvPr id="11" name="TextBox 10">
            <a:extLst>
              <a:ext uri="{FF2B5EF4-FFF2-40B4-BE49-F238E27FC236}">
                <a16:creationId xmlns:a16="http://schemas.microsoft.com/office/drawing/2014/main" id="{4D1D2D7A-8479-1523-7F35-F2963FE0AE2E}"/>
              </a:ext>
            </a:extLst>
          </p:cNvPr>
          <p:cNvSpPr txBox="1"/>
          <p:nvPr/>
        </p:nvSpPr>
        <p:spPr>
          <a:xfrm>
            <a:off x="11201400" y="9169043"/>
            <a:ext cx="9144000" cy="958660"/>
          </a:xfrm>
          <a:prstGeom prst="rect">
            <a:avLst/>
          </a:prstGeom>
          <a:noFill/>
        </p:spPr>
        <p:txBody>
          <a:bodyPr wrap="square">
            <a:spAutoFit/>
          </a:bodyPr>
          <a:lstStyle/>
          <a:p>
            <a:pPr>
              <a:lnSpc>
                <a:spcPct val="107000"/>
              </a:lnSpc>
              <a:spcAft>
                <a:spcPts val="800"/>
              </a:spcAft>
            </a:pPr>
            <a:r>
              <a:rPr lang="vi-VN" sz="2400" kern="100" dirty="0">
                <a:effectLst/>
                <a:latin typeface="Times New Roman" panose="02020603050405020304" pitchFamily="18" charset="0"/>
                <a:ea typeface="Arial" panose="020B0604020202020204" pitchFamily="34" charset="0"/>
                <a:cs typeface="Times New Roman" panose="02020603050405020304" pitchFamily="18" charset="0"/>
              </a:rPr>
              <a:t> t statistics in parentheses</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400" kern="100" dirty="0">
                <a:effectLst/>
                <a:latin typeface="Times New Roman" panose="02020603050405020304" pitchFamily="18" charset="0"/>
                <a:ea typeface="Arial" panose="020B0604020202020204" pitchFamily="34" charset="0"/>
                <a:cs typeface="Times New Roman" panose="02020603050405020304" pitchFamily="18" charset="0"/>
              </a:rPr>
              <a:t>      * p&lt;0.05, ** p&lt;0.01, *** p&lt;0.001</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887200" y="1714500"/>
            <a:ext cx="5638800" cy="5016758"/>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POOL</a:t>
            </a:r>
          </a:p>
          <a:p>
            <a:r>
              <a:rPr lang="en-US" sz="4000" smtClean="0">
                <a:latin typeface="Times New Roman" panose="02020603050405020304" pitchFamily="18" charset="0"/>
                <a:cs typeface="Times New Roman" panose="02020603050405020304" pitchFamily="18" charset="0"/>
              </a:rPr>
              <a:t>R-squared       </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0.6201</a:t>
            </a:r>
          </a:p>
          <a:p>
            <a:r>
              <a:rPr lang="en-US" sz="4000" smtClean="0">
                <a:latin typeface="Times New Roman" panose="02020603050405020304" pitchFamily="18" charset="0"/>
                <a:cs typeface="Times New Roman" panose="02020603050405020304" pitchFamily="18" charset="0"/>
              </a:rPr>
              <a:t>FEM</a:t>
            </a:r>
          </a:p>
          <a:p>
            <a:r>
              <a:rPr lang="en-US" sz="4000">
                <a:latin typeface="Times New Roman" panose="02020603050405020304" pitchFamily="18" charset="0"/>
                <a:cs typeface="Times New Roman" panose="02020603050405020304" pitchFamily="18" charset="0"/>
              </a:rPr>
              <a:t>R-squared       </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0.6020</a:t>
            </a:r>
          </a:p>
          <a:p>
            <a:r>
              <a:rPr lang="en-US" sz="4000">
                <a:latin typeface="Times New Roman" panose="02020603050405020304" pitchFamily="18" charset="0"/>
                <a:cs typeface="Times New Roman" panose="02020603050405020304" pitchFamily="18" charset="0"/>
              </a:rPr>
              <a:t>REM</a:t>
            </a:r>
          </a:p>
          <a:p>
            <a:r>
              <a:rPr lang="en-US" sz="4000">
                <a:latin typeface="Times New Roman" panose="02020603050405020304" pitchFamily="18" charset="0"/>
                <a:cs typeface="Times New Roman" panose="02020603050405020304" pitchFamily="18" charset="0"/>
              </a:rPr>
              <a:t>R-squared       </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0.6749</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70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639AA9E-6738-C1B3-796B-FD2E84A22E56}"/>
              </a:ext>
            </a:extLst>
          </p:cNvPr>
          <p:cNvSpPr>
            <a:spLocks noChangeArrowheads="1"/>
          </p:cNvSpPr>
          <p:nvPr/>
        </p:nvSpPr>
        <p:spPr bwMode="auto">
          <a:xfrm>
            <a:off x="1371600" y="1028700"/>
            <a:ext cx="9280444" cy="77705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3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Lựa</a:t>
            </a:r>
            <a:r>
              <a:rPr kumimoji="0" lang="en-US" altLang="en-US" sz="3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chọn</a:t>
            </a:r>
            <a:r>
              <a:rPr kumimoji="0" lang="en-US" altLang="en-US" sz="3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giữa</a:t>
            </a:r>
            <a:r>
              <a:rPr kumimoji="0" lang="en-US" altLang="en-US" sz="3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mô</a:t>
            </a:r>
            <a:r>
              <a:rPr kumimoji="0" lang="en-US" altLang="en-US" sz="3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2"/>
                </a:solidFill>
                <a:effectLst/>
                <a:latin typeface="Times New Roman" panose="02020603050405020304" pitchFamily="18" charset="0"/>
                <a:cs typeface="Times New Roman" panose="02020603050405020304" pitchFamily="18" charset="0"/>
              </a:rPr>
              <a:t>hình</a:t>
            </a:r>
            <a:r>
              <a:rPr kumimoji="0" lang="en-US" altLang="en-US" sz="32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Ta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giả</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err="1">
                <a:ln>
                  <a:noFill/>
                </a:ln>
                <a:effectLst/>
                <a:latin typeface="Times New Roman" panose="02020603050405020304" pitchFamily="18" charset="0"/>
                <a:cs typeface="Times New Roman" panose="02020603050405020304" pitchFamily="18" charset="0"/>
              </a:rPr>
              <a:t>thuyết</a:t>
            </a:r>
            <a:r>
              <a:rPr kumimoji="0" lang="en-US" altLang="en-US" sz="3200" b="0" i="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altLang="en-US" sz="3200" b="0" i="0" u="none" strike="noStrike" cap="none" normalizeH="0" baseline="0" smtClean="0">
              <a:ln>
                <a:noFill/>
              </a:ln>
              <a:effectLst/>
              <a:latin typeface="Times New Roman" panose="02020603050405020304" pitchFamily="18" charset="0"/>
              <a:cs typeface="Times New Roman" panose="02020603050405020304" pitchFamily="18"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smtClean="0">
                <a:ln>
                  <a:noFill/>
                </a:ln>
                <a:effectLst/>
                <a:latin typeface="Times New Roman" panose="02020603050405020304" pitchFamily="18" charset="0"/>
                <a:cs typeface="Times New Roman" panose="02020603050405020304" pitchFamily="18" charset="0"/>
              </a:rPr>
              <a:t>H0</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εi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lập</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R="0" lvl="0" indent="0" eaLnBrk="1" fontAlgn="base" hangingPunct="1">
              <a:lnSpc>
                <a:spcPct val="90000"/>
              </a:lnSpc>
              <a:spcBef>
                <a:spcPct val="0"/>
              </a:spcBef>
              <a:spcAft>
                <a:spcPts val="600"/>
              </a:spcAft>
              <a:buClrTx/>
              <a:buSzTx/>
              <a:tabLst/>
            </a:pPr>
            <a:r>
              <a:rPr lang="en-US" altLang="en-US" sz="3200">
                <a:latin typeface="Times New Roman" panose="02020603050405020304" pitchFamily="18" charset="0"/>
                <a:cs typeface="Times New Roman" panose="02020603050405020304" pitchFamily="18" charset="0"/>
              </a:rPr>
              <a:t> </a:t>
            </a:r>
            <a:r>
              <a:rPr kumimoji="0" lang="en-US" altLang="en-US" sz="3200" b="0" i="0" u="none" strike="noStrike" cap="none" normalizeH="0" baseline="0" smtClean="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H1: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εi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lập</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quan</a:t>
            </a:r>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kiểm</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Hausman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để</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xem</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xét</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tồn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tại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tự</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giữa</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εi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lập</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hay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Khi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giá</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trị</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P &lt; 0.05,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εi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lập</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tương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nhau</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ta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mô</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cố</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(FEM).</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Qua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kết</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quả</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kiểm</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ở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bảng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4.5, ta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thấy</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Prob = 0.0000 &lt; 0.05.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vậy</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kết</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luận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bỏ</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giả</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thuyết</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H0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với</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mức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nghĩa</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effectLst/>
                <a:latin typeface="Times New Roman" panose="02020603050405020304" pitchFamily="18" charset="0"/>
                <a:cs typeface="Times New Roman" panose="02020603050405020304" pitchFamily="18" charset="0"/>
              </a:rPr>
              <a:t>α</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 5%,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mô</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cố</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FEM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phù</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hợp</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hơn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mô</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tác</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ngẫu</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effectLst/>
                <a:latin typeface="Times New Roman" panose="02020603050405020304" pitchFamily="18" charset="0"/>
                <a:cs typeface="Times New Roman" panose="02020603050405020304" pitchFamily="18" charset="0"/>
              </a:rPr>
              <a:t>nhiên</a:t>
            </a:r>
            <a:r>
              <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rPr>
              <a:t> REM.</a:t>
            </a:r>
          </a:p>
        </p:txBody>
      </p:sp>
      <p:graphicFrame>
        <p:nvGraphicFramePr>
          <p:cNvPr id="2" name="Table 1">
            <a:extLst>
              <a:ext uri="{FF2B5EF4-FFF2-40B4-BE49-F238E27FC236}">
                <a16:creationId xmlns:a16="http://schemas.microsoft.com/office/drawing/2014/main" id="{FEEE8FD2-8954-21A0-31DD-138AAAAE3D57}"/>
              </a:ext>
            </a:extLst>
          </p:cNvPr>
          <p:cNvGraphicFramePr>
            <a:graphicFrameLocks noGrp="1"/>
          </p:cNvGraphicFramePr>
          <p:nvPr>
            <p:extLst>
              <p:ext uri="{D42A27DB-BD31-4B8C-83A1-F6EECF244321}">
                <p14:modId xmlns:p14="http://schemas.microsoft.com/office/powerpoint/2010/main" val="3297128872"/>
              </p:ext>
            </p:extLst>
          </p:nvPr>
        </p:nvGraphicFramePr>
        <p:xfrm>
          <a:off x="11125200" y="4000500"/>
          <a:ext cx="6567969" cy="2267582"/>
        </p:xfrm>
        <a:graphic>
          <a:graphicData uri="http://schemas.openxmlformats.org/drawingml/2006/table">
            <a:tbl>
              <a:tblPr firstRow="1" firstCol="1" bandRow="1">
                <a:solidFill>
                  <a:schemeClr val="bg1">
                    <a:lumMod val="95000"/>
                  </a:schemeClr>
                </a:solidFill>
                <a:tableStyleId>{5C22544A-7EE6-4342-B048-85BDC9FD1C3A}</a:tableStyleId>
              </a:tblPr>
              <a:tblGrid>
                <a:gridCol w="3052020">
                  <a:extLst>
                    <a:ext uri="{9D8B030D-6E8A-4147-A177-3AD203B41FA5}">
                      <a16:colId xmlns:a16="http://schemas.microsoft.com/office/drawing/2014/main" val="2652485469"/>
                    </a:ext>
                  </a:extLst>
                </a:gridCol>
                <a:gridCol w="1420339">
                  <a:extLst>
                    <a:ext uri="{9D8B030D-6E8A-4147-A177-3AD203B41FA5}">
                      <a16:colId xmlns:a16="http://schemas.microsoft.com/office/drawing/2014/main" val="3790053556"/>
                    </a:ext>
                  </a:extLst>
                </a:gridCol>
                <a:gridCol w="2095610">
                  <a:extLst>
                    <a:ext uri="{9D8B030D-6E8A-4147-A177-3AD203B41FA5}">
                      <a16:colId xmlns:a16="http://schemas.microsoft.com/office/drawing/2014/main" val="1664520192"/>
                    </a:ext>
                  </a:extLst>
                </a:gridCol>
              </a:tblGrid>
              <a:tr h="1519410">
                <a:tc rowSpan="2">
                  <a:txBody>
                    <a:bodyPr/>
                    <a:lstStyle/>
                    <a:p>
                      <a:pPr marL="17145" algn="just">
                        <a:lnSpc>
                          <a:spcPct val="150000"/>
                        </a:lnSpc>
                        <a:spcAft>
                          <a:spcPts val="800"/>
                        </a:spcAft>
                      </a:pPr>
                      <a:r>
                        <a:rPr lang="en-US" sz="2800" b="1" cap="none" spc="0" dirty="0" err="1">
                          <a:solidFill>
                            <a:schemeClr val="tx1"/>
                          </a:solidFill>
                          <a:effectLst/>
                        </a:rPr>
                        <a:t>Kiểmđịnh</a:t>
                      </a:r>
                      <a:r>
                        <a:rPr lang="en-US" sz="2800" b="1" cap="none" spc="0" dirty="0">
                          <a:solidFill>
                            <a:schemeClr val="tx1"/>
                          </a:solidFill>
                          <a:effectLst/>
                        </a:rPr>
                        <a:t> Hausman</a:t>
                      </a:r>
                      <a:endParaRPr lang="en-US" sz="28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10726" marR="326247" marT="31636" marB="23727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just">
                        <a:lnSpc>
                          <a:spcPct val="150000"/>
                        </a:lnSpc>
                        <a:spcAft>
                          <a:spcPts val="800"/>
                        </a:spcAft>
                      </a:pPr>
                      <a:r>
                        <a:rPr lang="en-US" sz="2800" b="1" cap="none" spc="0" dirty="0">
                          <a:solidFill>
                            <a:schemeClr val="tx1"/>
                          </a:solidFill>
                          <a:effectLst/>
                        </a:rPr>
                        <a:t>Chi2</a:t>
                      </a:r>
                      <a:endParaRPr lang="en-US" sz="28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10726" marR="326247" marT="31636" marB="237270"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46355" algn="just">
                        <a:lnSpc>
                          <a:spcPct val="150000"/>
                        </a:lnSpc>
                        <a:spcAft>
                          <a:spcPts val="800"/>
                        </a:spcAft>
                      </a:pPr>
                      <a:r>
                        <a:rPr lang="en-US" sz="2800" b="1" cap="none" spc="0" dirty="0">
                          <a:solidFill>
                            <a:schemeClr val="tx1"/>
                          </a:solidFill>
                          <a:effectLst/>
                        </a:rPr>
                        <a:t>Prob &gt;Chi2</a:t>
                      </a:r>
                      <a:endParaRPr lang="en-US" sz="28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10726" marR="326247" marT="31636" marB="23727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362107812"/>
                  </a:ext>
                </a:extLst>
              </a:tr>
              <a:tr h="748172">
                <a:tc vMerge="1">
                  <a:txBody>
                    <a:bodyPr/>
                    <a:lstStyle/>
                    <a:p>
                      <a:endParaRPr lang="en-US"/>
                    </a:p>
                  </a:txBody>
                  <a:tcPr/>
                </a:tc>
                <a:tc>
                  <a:txBody>
                    <a:bodyPr/>
                    <a:lstStyle/>
                    <a:p>
                      <a:pPr algn="just">
                        <a:lnSpc>
                          <a:spcPct val="150000"/>
                        </a:lnSpc>
                        <a:spcAft>
                          <a:spcPts val="800"/>
                        </a:spcAft>
                      </a:pPr>
                      <a:r>
                        <a:rPr lang="en-US" sz="2100" cap="none" spc="0">
                          <a:solidFill>
                            <a:schemeClr val="tx1"/>
                          </a:solidFill>
                          <a:effectLst/>
                        </a:rPr>
                        <a:t>-10</a:t>
                      </a:r>
                      <a:r>
                        <a:rPr lang="vi-VN" sz="2100" cap="none" spc="0">
                          <a:solidFill>
                            <a:schemeClr val="tx1"/>
                          </a:solidFill>
                          <a:effectLst/>
                        </a:rPr>
                        <a:t>.67</a:t>
                      </a:r>
                      <a:endParaRPr lang="en-US" sz="21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10726" marR="326247" marT="31636" marB="237270" anchor="ctr">
                    <a:lnL w="38100" cmpd="sng">
                      <a:noFill/>
                    </a:lnL>
                    <a:lnR w="12700" cmpd="sng">
                      <a:noFill/>
                      <a:prstDash val="solid"/>
                    </a:lnR>
                    <a:lnT w="38100" cmpd="sng">
                      <a:noFill/>
                    </a:lnT>
                    <a:lnB w="12700" cmpd="sng">
                      <a:noFill/>
                      <a:prstDash val="solid"/>
                    </a:lnB>
                    <a:solidFill>
                      <a:schemeClr val="bg1">
                        <a:lumMod val="95000"/>
                      </a:schemeClr>
                    </a:solidFill>
                  </a:tcPr>
                </a:tc>
                <a:tc>
                  <a:txBody>
                    <a:bodyPr/>
                    <a:lstStyle/>
                    <a:p>
                      <a:pPr algn="just">
                        <a:lnSpc>
                          <a:spcPct val="150000"/>
                        </a:lnSpc>
                        <a:spcAft>
                          <a:spcPts val="800"/>
                        </a:spcAft>
                      </a:pPr>
                      <a:r>
                        <a:rPr lang="en-US" sz="2100" cap="none" spc="0" dirty="0">
                          <a:solidFill>
                            <a:schemeClr val="tx1"/>
                          </a:solidFill>
                          <a:effectLst/>
                        </a:rPr>
                        <a:t>0.0000</a:t>
                      </a:r>
                      <a:endParaRPr lang="en-US" sz="21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10726" marR="326247" marT="31636" marB="237270" anchor="ctr">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674036053"/>
                  </a:ext>
                </a:extLst>
              </a:tr>
            </a:tbl>
          </a:graphicData>
        </a:graphic>
      </p:graphicFrame>
    </p:spTree>
    <p:extLst>
      <p:ext uri="{BB962C8B-B14F-4D97-AF65-F5344CB8AC3E}">
        <p14:creationId xmlns:p14="http://schemas.microsoft.com/office/powerpoint/2010/main" val="255802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D916562-5243-DC47-A720-1F5D9480A7B4}"/>
              </a:ext>
            </a:extLst>
          </p:cNvPr>
          <p:cNvSpPr>
            <a:spLocks noChangeArrowheads="1"/>
          </p:cNvSpPr>
          <p:nvPr/>
        </p:nvSpPr>
        <p:spPr bwMode="auto">
          <a:xfrm>
            <a:off x="0" y="137587"/>
            <a:ext cx="18288000" cy="96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vi-VN"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Kết quả kiểm định các giả thiết nghiên cứu</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vi-VN" altLang="en-US" sz="2400" b="1"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ý nghĩa của mô hình hồi quy</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có các giả thuyết : H0: R2 =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H1: R2 ≠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mô hình phân tích thu được kết </a:t>
            </a:r>
            <a:r>
              <a:rPr kumimoji="0" lang="vi-VN" altLang="en-US"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quả </a:t>
            </a:r>
            <a:r>
              <a:rPr kumimoji="0" lang="vi-VN" altLang="en-US" sz="24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Prob </a:t>
            </a: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&gt; F = 0.0000 &lt; 0.05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Có thể bác bỏ H0 với mức ý nghĩa </a:t>
            </a:r>
            <a:r>
              <a:rPr kumimoji="0" lang="vi-VN" altLang="en-US"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α</a:t>
            </a: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 5% → Mô hình hồi quy có ý nghĩa thống kê.</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vi-VN" altLang="en-US" sz="2400" b="1"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phương sai sai số thay đổi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giả thuyết phương sai của sai số không đổi bằng kiểm định Modified Wald đối với mô hình FEM.Ta có giả thuyết: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H0: Phương sai sai số không đổi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H1: Phương sai sai số thay đổi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Modified Wald mô hình FEM</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rPr>
              <a:t> </a:t>
            </a:r>
          </a:p>
          <a:p>
            <a:pPr marL="0" marR="0" lvl="0" indent="457200" algn="ctr" defTabSz="914400" rtl="0" eaLnBrk="0" fontAlgn="base" latinLnBrk="0" hangingPunct="0">
              <a:lnSpc>
                <a:spcPct val="100000"/>
              </a:lnSpc>
              <a:spcBef>
                <a:spcPct val="0"/>
              </a:spcBef>
              <a:spcAft>
                <a:spcPct val="0"/>
              </a:spcAft>
              <a:buClrTx/>
              <a:buSzTx/>
              <a:buFontTx/>
              <a:buNone/>
              <a:tabLst/>
            </a:pPr>
            <a:endParaRPr lang="vi-VN" altLang="en-US" sz="2400" dirty="0" bmk="">
              <a:latin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Qua kết quả kiểm định ở bảng, ta thấy Prob = 0.0000 &lt; 0.05. Như vậy, kết luận có thể bác bỏ giả thuyết H0 với mức ý nghĩa </a:t>
            </a:r>
            <a:r>
              <a:rPr kumimoji="0" lang="vi-VN" altLang="en-US" sz="2400" b="0" i="1"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α</a:t>
            </a:r>
            <a:r>
              <a:rPr kumimoji="0" lang="vi-VN" altLang="en-US" sz="2400" b="0" i="0"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 5%, mô hình xảy ra hiện tượng phương sai sai số thay</a:t>
            </a:r>
            <a:r>
              <a:rPr kumimoji="0" lang="vi-VN" altLang="en-US" sz="24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đổi.</a:t>
            </a: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vi-VN" altLang="en-US" sz="2400" b="1" i="1"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tự tương quan</a:t>
            </a: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 dụng kiểm định Wooldridge test để kiểm định giả thuyết không bị tự tương quan trên dữ liệu bảng. Ta có giả thuyết:</a:t>
            </a: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H0: Không có sự tự tương quan</a:t>
            </a: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H1: Có sự tự tương quan</a:t>
            </a:r>
            <a:endParaRPr kumimoji="0" lang="en-US"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bmk="">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Kiểm định Wooldridge test cho mô hình FEM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vi-VN" altLang="en-US"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vi-VN" altLang="en-US" sz="2400" i="1" dirty="0">
              <a:latin typeface="Times New Roman" panose="02020603050405020304" pitchFamily="18" charset="0"/>
              <a:ea typeface="Arial" panose="020B060402020202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vi-VN" altLang="en-US"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 kết quả kiểm định ở bảng, ta thấy Prob = 0.0000 &lt; 0.05. Như vậy, kết luận có thể bác bỏ giả thuyết H0 với mức ý nghĩa </a:t>
            </a:r>
            <a:r>
              <a:rPr kumimoji="0" lang="vi-VN"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α</a:t>
            </a:r>
            <a:r>
              <a:rPr kumimoji="0" lang="vi-VN"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5%, mô hình xảy ra hiện tượng tự tương quan. </a:t>
            </a:r>
            <a:endParaRPr kumimoji="0" lang="vi-VN"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1382C76-BF66-37A4-56AA-67211B1613D6}"/>
              </a:ext>
            </a:extLst>
          </p:cNvPr>
          <p:cNvGraphicFramePr>
            <a:graphicFrameLocks noGrp="1"/>
          </p:cNvGraphicFramePr>
          <p:nvPr>
            <p:extLst>
              <p:ext uri="{D42A27DB-BD31-4B8C-83A1-F6EECF244321}">
                <p14:modId xmlns:p14="http://schemas.microsoft.com/office/powerpoint/2010/main" val="2014082557"/>
              </p:ext>
            </p:extLst>
          </p:nvPr>
        </p:nvGraphicFramePr>
        <p:xfrm>
          <a:off x="5943600" y="4387532"/>
          <a:ext cx="7162800" cy="755968"/>
        </p:xfrm>
        <a:graphic>
          <a:graphicData uri="http://schemas.openxmlformats.org/drawingml/2006/table">
            <a:tbl>
              <a:tblPr firstRow="1" firstCol="1" bandRow="1"/>
              <a:tblGrid>
                <a:gridCol w="2387600">
                  <a:extLst>
                    <a:ext uri="{9D8B030D-6E8A-4147-A177-3AD203B41FA5}">
                      <a16:colId xmlns:a16="http://schemas.microsoft.com/office/drawing/2014/main" val="2681075371"/>
                    </a:ext>
                  </a:extLst>
                </a:gridCol>
                <a:gridCol w="2387600">
                  <a:extLst>
                    <a:ext uri="{9D8B030D-6E8A-4147-A177-3AD203B41FA5}">
                      <a16:colId xmlns:a16="http://schemas.microsoft.com/office/drawing/2014/main" val="3551183087"/>
                    </a:ext>
                  </a:extLst>
                </a:gridCol>
                <a:gridCol w="2387600">
                  <a:extLst>
                    <a:ext uri="{9D8B030D-6E8A-4147-A177-3AD203B41FA5}">
                      <a16:colId xmlns:a16="http://schemas.microsoft.com/office/drawing/2014/main" val="2972388139"/>
                    </a:ext>
                  </a:extLst>
                </a:gridCol>
              </a:tblGrid>
              <a:tr h="0">
                <a:tc rowSpan="2">
                  <a:txBody>
                    <a:bodyPr/>
                    <a:lstStyle/>
                    <a:p>
                      <a:pPr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Kiểm định Modified Wald</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Chi2</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Prob &gt; Chi2</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89517"/>
                  </a:ext>
                </a:extLst>
              </a:tr>
              <a:tr h="0">
                <a:tc vMerge="1">
                  <a:txBody>
                    <a:bodyPr/>
                    <a:lstStyle/>
                    <a:p>
                      <a:endParaRPr lang="en-US"/>
                    </a:p>
                  </a:txBody>
                  <a:tcPr/>
                </a:tc>
                <a:tc>
                  <a:txBody>
                    <a:bodyPr/>
                    <a:lstStyle/>
                    <a:p>
                      <a:pPr indent="457200"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9.1e+05</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0.0000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648530"/>
                  </a:ext>
                </a:extLst>
              </a:tr>
            </a:tbl>
          </a:graphicData>
        </a:graphic>
      </p:graphicFrame>
      <p:graphicFrame>
        <p:nvGraphicFramePr>
          <p:cNvPr id="8" name="Table 7">
            <a:extLst>
              <a:ext uri="{FF2B5EF4-FFF2-40B4-BE49-F238E27FC236}">
                <a16:creationId xmlns:a16="http://schemas.microsoft.com/office/drawing/2014/main" id="{E0A8C59E-E10D-53DB-BB81-A72C61180F28}"/>
              </a:ext>
            </a:extLst>
          </p:cNvPr>
          <p:cNvGraphicFramePr>
            <a:graphicFrameLocks noGrp="1"/>
          </p:cNvGraphicFramePr>
          <p:nvPr>
            <p:extLst>
              <p:ext uri="{D42A27DB-BD31-4B8C-83A1-F6EECF244321}">
                <p14:modId xmlns:p14="http://schemas.microsoft.com/office/powerpoint/2010/main" val="4054916061"/>
              </p:ext>
            </p:extLst>
          </p:nvPr>
        </p:nvGraphicFramePr>
        <p:xfrm>
          <a:off x="4191000" y="7962900"/>
          <a:ext cx="10668001" cy="729234"/>
        </p:xfrm>
        <a:graphic>
          <a:graphicData uri="http://schemas.openxmlformats.org/drawingml/2006/table">
            <a:tbl>
              <a:tblPr firstRow="1" firstCol="1" bandRow="1"/>
              <a:tblGrid>
                <a:gridCol w="3665265">
                  <a:extLst>
                    <a:ext uri="{9D8B030D-6E8A-4147-A177-3AD203B41FA5}">
                      <a16:colId xmlns:a16="http://schemas.microsoft.com/office/drawing/2014/main" val="1462856442"/>
                    </a:ext>
                  </a:extLst>
                </a:gridCol>
                <a:gridCol w="3501368">
                  <a:extLst>
                    <a:ext uri="{9D8B030D-6E8A-4147-A177-3AD203B41FA5}">
                      <a16:colId xmlns:a16="http://schemas.microsoft.com/office/drawing/2014/main" val="3917570862"/>
                    </a:ext>
                  </a:extLst>
                </a:gridCol>
                <a:gridCol w="3501368">
                  <a:extLst>
                    <a:ext uri="{9D8B030D-6E8A-4147-A177-3AD203B41FA5}">
                      <a16:colId xmlns:a16="http://schemas.microsoft.com/office/drawing/2014/main" val="3679416090"/>
                    </a:ext>
                  </a:extLst>
                </a:gridCol>
              </a:tblGrid>
              <a:tr h="0">
                <a:tc rowSpan="2">
                  <a:txBody>
                    <a:bodyPr/>
                    <a:lstStyle/>
                    <a:p>
                      <a:pPr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Kiểm định Wooldridge test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F(1, 17)</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Prob &gt; F</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293677"/>
                  </a:ext>
                </a:extLst>
              </a:tr>
              <a:tr h="0">
                <a:tc vMerge="1">
                  <a:txBody>
                    <a:bodyPr/>
                    <a:lstStyle/>
                    <a:p>
                      <a:endParaRPr lang="en-US"/>
                    </a:p>
                  </a:txBody>
                  <a:tcPr/>
                </a:tc>
                <a:tc>
                  <a:txBody>
                    <a:bodyPr/>
                    <a:lstStyle/>
                    <a:p>
                      <a:pPr indent="457200" algn="l">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8.386</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0.0101</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637462"/>
                  </a:ext>
                </a:extLst>
              </a:tr>
            </a:tbl>
          </a:graphicData>
        </a:graphic>
      </p:graphicFrame>
    </p:spTree>
    <p:extLst>
      <p:ext uri="{BB962C8B-B14F-4D97-AF65-F5344CB8AC3E}">
        <p14:creationId xmlns:p14="http://schemas.microsoft.com/office/powerpoint/2010/main" val="252548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56BB284-8707-E245-BDE4-2408494F5900}"/>
              </a:ext>
            </a:extLst>
          </p:cNvPr>
          <p:cNvGrpSpPr/>
          <p:nvPr/>
        </p:nvGrpSpPr>
        <p:grpSpPr>
          <a:xfrm>
            <a:off x="-2" y="554071"/>
            <a:ext cx="18288000" cy="199951"/>
            <a:chOff x="0" y="0"/>
            <a:chExt cx="4816593" cy="52662"/>
          </a:xfrm>
        </p:grpSpPr>
        <p:sp>
          <p:nvSpPr>
            <p:cNvPr id="3" name="Freeform 4">
              <a:extLst>
                <a:ext uri="{FF2B5EF4-FFF2-40B4-BE49-F238E27FC236}">
                  <a16:creationId xmlns:a16="http://schemas.microsoft.com/office/drawing/2014/main" id="{D4838CFA-8AF9-5DAA-2582-60C9ECE2A724}"/>
                </a:ext>
              </a:extLst>
            </p:cNvPr>
            <p:cNvSpPr/>
            <p:nvPr/>
          </p:nvSpPr>
          <p:spPr>
            <a:xfrm>
              <a:off x="0" y="0"/>
              <a:ext cx="4816592" cy="52662"/>
            </a:xfrm>
            <a:custGeom>
              <a:avLst/>
              <a:gdLst/>
              <a:ahLst/>
              <a:cxnLst/>
              <a:rect l="l" t="t" r="r" b="b"/>
              <a:pathLst>
                <a:path w="4816592" h="52662">
                  <a:moveTo>
                    <a:pt x="0" y="0"/>
                  </a:moveTo>
                  <a:lnTo>
                    <a:pt x="4816592" y="0"/>
                  </a:lnTo>
                  <a:lnTo>
                    <a:pt x="4816592" y="52662"/>
                  </a:lnTo>
                  <a:lnTo>
                    <a:pt x="0" y="52662"/>
                  </a:lnTo>
                  <a:close/>
                </a:path>
              </a:pathLst>
            </a:custGeom>
            <a:solidFill>
              <a:srgbClr val="5F97A1"/>
            </a:solidFill>
          </p:spPr>
        </p:sp>
        <p:sp>
          <p:nvSpPr>
            <p:cNvPr id="4" name="TextBox 5">
              <a:extLst>
                <a:ext uri="{FF2B5EF4-FFF2-40B4-BE49-F238E27FC236}">
                  <a16:creationId xmlns:a16="http://schemas.microsoft.com/office/drawing/2014/main" id="{1D75FEAF-1192-4C75-AB4D-0CBCD13AEE09}"/>
                </a:ext>
              </a:extLst>
            </p:cNvPr>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6" name="TextBox 5">
            <a:extLst>
              <a:ext uri="{FF2B5EF4-FFF2-40B4-BE49-F238E27FC236}">
                <a16:creationId xmlns:a16="http://schemas.microsoft.com/office/drawing/2014/main" id="{92CA268E-4C3C-B498-E16B-237A974C914A}"/>
              </a:ext>
            </a:extLst>
          </p:cNvPr>
          <p:cNvSpPr txBox="1"/>
          <p:nvPr/>
        </p:nvSpPr>
        <p:spPr>
          <a:xfrm>
            <a:off x="3771896" y="103650"/>
            <a:ext cx="10744200" cy="523220"/>
          </a:xfrm>
          <a:prstGeom prst="rect">
            <a:avLst/>
          </a:prstGeom>
          <a:noFill/>
        </p:spPr>
        <p:txBody>
          <a:bodyPr wrap="square">
            <a:spAutoFit/>
          </a:bodyPr>
          <a:lstStyle/>
          <a:p>
            <a:r>
              <a:rPr lang="vi-VN" sz="2800">
                <a:effectLst/>
                <a:latin typeface="Times New Roman" panose="02020603050405020304" pitchFamily="18" charset="0"/>
                <a:ea typeface="Arial" panose="020B0604020202020204" pitchFamily="34" charset="0"/>
              </a:rPr>
              <a:t>Kết quả hồi quy với Mô hình sai số chuẩn mạnh (Robust Standard errors)</a:t>
            </a:r>
            <a:endParaRPr lang="en-US" sz="2800" dirty="0"/>
          </a:p>
        </p:txBody>
      </p:sp>
      <p:sp>
        <p:nvSpPr>
          <p:cNvPr id="7" name="TextBox 6">
            <a:extLst>
              <a:ext uri="{FF2B5EF4-FFF2-40B4-BE49-F238E27FC236}">
                <a16:creationId xmlns:a16="http://schemas.microsoft.com/office/drawing/2014/main" id="{0A219DCA-8948-D1ED-028C-3A657D1C75D8}"/>
              </a:ext>
            </a:extLst>
          </p:cNvPr>
          <p:cNvSpPr txBox="1"/>
          <p:nvPr/>
        </p:nvSpPr>
        <p:spPr>
          <a:xfrm>
            <a:off x="48126" y="2857500"/>
            <a:ext cx="9296400" cy="4867743"/>
          </a:xfrm>
          <a:prstGeom prst="rect">
            <a:avLst/>
          </a:prstGeom>
          <a:noFill/>
        </p:spPr>
        <p:txBody>
          <a:bodyPr wrap="square" rtlCol="0">
            <a:spAutoFit/>
          </a:bodyPr>
          <a:lstStyle/>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Fixed-effects (within) regression               Number of obs     =        557</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Group variable: CountryMH                       Number of groups  =         18</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R-sq:                                           Obs per group:</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within  = 0.5554                                         min =         30</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between = 0.6020                                         avg =       30.9</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overall = 0.4723                                         max =         31</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F(7,17)           =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corr(u_i, Xb)  = 0.4277                         Prob &gt; F          =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                             (Std. Err. adjusted for 18 clusters in CountryMH)</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500" dirty="0">
                <a:effectLst/>
                <a:latin typeface="Courier New" panose="02070309020205020404" pitchFamily="49" charset="0"/>
                <a:ea typeface="Arial" panose="020B0604020202020204" pitchFamily="34" charset="0"/>
                <a:cs typeface="Times New Roman" panose="02020603050405020304" pitchFamily="18" charset="0"/>
              </a:rPr>
              <a:t>------------------------------------------------------------------------------</a:t>
            </a:r>
            <a:endParaRPr lang="en-US" sz="1500" dirty="0">
              <a:effectLst/>
              <a:latin typeface="Arial" panose="020B0604020202020204" pitchFamily="34" charset="0"/>
              <a:ea typeface="Arial" panose="020B0604020202020204" pitchFamily="34" charset="0"/>
              <a:cs typeface="Times New Roman" panose="02020603050405020304" pitchFamily="18" charset="0"/>
            </a:endParaRPr>
          </a:p>
          <a:p>
            <a:endParaRPr lang="en-US" sz="1500" dirty="0"/>
          </a:p>
        </p:txBody>
      </p:sp>
      <p:sp>
        <p:nvSpPr>
          <p:cNvPr id="8" name="TextBox 7">
            <a:extLst>
              <a:ext uri="{FF2B5EF4-FFF2-40B4-BE49-F238E27FC236}">
                <a16:creationId xmlns:a16="http://schemas.microsoft.com/office/drawing/2014/main" id="{5A794096-DE15-FD2E-151D-4BDB55D81539}"/>
              </a:ext>
            </a:extLst>
          </p:cNvPr>
          <p:cNvSpPr txBox="1"/>
          <p:nvPr/>
        </p:nvSpPr>
        <p:spPr>
          <a:xfrm>
            <a:off x="9312442" y="1104900"/>
            <a:ext cx="8975558" cy="7647415"/>
          </a:xfrm>
          <a:prstGeom prst="rect">
            <a:avLst/>
          </a:prstGeom>
          <a:noFill/>
        </p:spPr>
        <p:txBody>
          <a:bodyPr wrap="square" rtlCol="0">
            <a:spAutoFit/>
          </a:bodyPr>
          <a:lstStyle/>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               Robust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Exchr |      Coef.   Std. Err.      t    P&gt;|t|     [95% Conf. Interval]</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GDP |  -3.02e-10   4.51e-10    -0.67   0.512    -1.25e-09    6.49e-10</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Cmsexp |   4.87e-09   4.05e-09     1.20   0.245    -3.67e-09    1.34e-08</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Cmseim |   -9.40898   21.69383    -0.43   0.670    -55.17897    36.36101</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Exp |  -4.73e-10   1.40e-09    -0.34   0.739    -3.42e-09    2.47e-09</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Exppr |  -1.053335   5.161988    -0.20   0.841    -11.94418    9.837508</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Exbal |   7.91e-13   2.90e-12     0.27   0.788    -5.33e-12    6.91e-12</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Exdeb |   3.59e-09   3.40e-09     1.06   0.306    -3.58e-09    1.08e-08</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Fordirin |   3.70e-09   4.90e-09     0.76   0.460    -6.63e-09    1.40e-08</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Img |  -9.03e-10   2.68e-09    -0.34   0.741    -6.57e-09    4.76e-09</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ImBop |   1.95e-12   1.94e-13    10.01   0.000     1.54e-12    2.36e-12</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Imcur |  -1.74e-09   3.90e-09    -0.45   0.661    -9.97e-09    6.49e-09</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Netfor |   -52.3876   20.69469    -2.53   0.022    -96.04959   -8.725617</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Nettrade |   2.71e-09   3.07e-09     0.88   0.390    -3.77e-09    9.19e-09</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Reinterate |   7.24e-10   2.49e-09     0.29   0.774    -4.52e-09    5.97e-09</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_cons |   2295.411   183.5244    12.51   0.000     1908.208    2682.614</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sigma_u |  3596.9951</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sigma_e |  1131.8212</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         rho |  .90991042   (fraction of variance due to u_i)</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vi-VN" sz="1400" dirty="0">
                <a:effectLst/>
                <a:latin typeface="Courier New" panose="02070309020205020404" pitchFamily="49" charset="0"/>
                <a:ea typeface="Arial" panose="020B060402020202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378321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A65BC46-116F-F8F9-501C-1F7BFB0737B5}"/>
              </a:ext>
            </a:extLst>
          </p:cNvPr>
          <p:cNvGraphicFramePr/>
          <p:nvPr>
            <p:extLst>
              <p:ext uri="{D42A27DB-BD31-4B8C-83A1-F6EECF244321}">
                <p14:modId xmlns:p14="http://schemas.microsoft.com/office/powerpoint/2010/main" val="4081021542"/>
              </p:ext>
            </p:extLst>
          </p:nvPr>
        </p:nvGraphicFramePr>
        <p:xfrm>
          <a:off x="3048000" y="17907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inus Sign 5">
            <a:extLst>
              <a:ext uri="{FF2B5EF4-FFF2-40B4-BE49-F238E27FC236}">
                <a16:creationId xmlns:a16="http://schemas.microsoft.com/office/drawing/2014/main" id="{05E4CD13-5C10-434F-A2BC-4886B15686BB}"/>
              </a:ext>
            </a:extLst>
          </p:cNvPr>
          <p:cNvSpPr/>
          <p:nvPr/>
        </p:nvSpPr>
        <p:spPr>
          <a:xfrm>
            <a:off x="3352800" y="613611"/>
            <a:ext cx="11201400" cy="762000"/>
          </a:xfrm>
          <a:prstGeom prst="mathMinus">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6D5D2B-6848-99E3-EF67-9DDF4DE8349C}"/>
              </a:ext>
            </a:extLst>
          </p:cNvPr>
          <p:cNvSpPr txBox="1"/>
          <p:nvPr/>
        </p:nvSpPr>
        <p:spPr>
          <a:xfrm>
            <a:off x="5181600" y="220581"/>
            <a:ext cx="7696200" cy="707886"/>
          </a:xfrm>
          <a:prstGeom prst="rect">
            <a:avLst/>
          </a:prstGeom>
          <a:noFill/>
        </p:spPr>
        <p:txBody>
          <a:bodyPr wrap="square" rtlCol="0">
            <a:spAutoFit/>
          </a:bodyPr>
          <a:lstStyle/>
          <a:p>
            <a:pPr algn="ctr"/>
            <a:r>
              <a:rPr lang="vi-VN" sz="4000" b="1">
                <a:latin typeface="Times New Roman" panose="02020603050405020304" pitchFamily="18" charset="0"/>
                <a:cs typeface="Times New Roman" panose="02020603050405020304" pitchFamily="18" charset="0"/>
              </a:rPr>
              <a:t>Thảo luận kết quả nghiên cứu</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2C538771-FA16-4423-B35B-9CDC43CF58BB}"/>
                                            </p:graphicEl>
                                          </p:spTgt>
                                        </p:tgtEl>
                                        <p:attrNameLst>
                                          <p:attrName>style.visibility</p:attrName>
                                        </p:attrNameLst>
                                      </p:cBhvr>
                                      <p:to>
                                        <p:strVal val="visible"/>
                                      </p:to>
                                    </p:set>
                                    <p:animEffect transition="in" filter="barn(inVertical)">
                                      <p:cBhvr>
                                        <p:cTn id="12" dur="500"/>
                                        <p:tgtEl>
                                          <p:spTgt spid="5">
                                            <p:graphicEl>
                                              <a:dgm id="{2C538771-FA16-4423-B35B-9CDC43CF58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562D98C2-7F68-40F6-AA74-47169585D882}"/>
                                            </p:graphicEl>
                                          </p:spTgt>
                                        </p:tgtEl>
                                        <p:attrNameLst>
                                          <p:attrName>style.visibility</p:attrName>
                                        </p:attrNameLst>
                                      </p:cBhvr>
                                      <p:to>
                                        <p:strVal val="visible"/>
                                      </p:to>
                                    </p:set>
                                    <p:animEffect transition="in" filter="barn(inVertical)">
                                      <p:cBhvr>
                                        <p:cTn id="17" dur="500"/>
                                        <p:tgtEl>
                                          <p:spTgt spid="5">
                                            <p:graphicEl>
                                              <a:dgm id="{562D98C2-7F68-40F6-AA74-47169585D88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00D28F32-3077-4B9F-BEFE-4DA0202D37CB}"/>
                                            </p:graphicEl>
                                          </p:spTgt>
                                        </p:tgtEl>
                                        <p:attrNameLst>
                                          <p:attrName>style.visibility</p:attrName>
                                        </p:attrNameLst>
                                      </p:cBhvr>
                                      <p:to>
                                        <p:strVal val="visible"/>
                                      </p:to>
                                    </p:set>
                                    <p:animEffect transition="in" filter="barn(inVertical)">
                                      <p:cBhvr>
                                        <p:cTn id="22" dur="500"/>
                                        <p:tgtEl>
                                          <p:spTgt spid="5">
                                            <p:graphicEl>
                                              <a:dgm id="{00D28F32-3077-4B9F-BEFE-4DA0202D37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6EB89E05-FBC1-41D0-B315-2DA60D478A9B}"/>
                                            </p:graphicEl>
                                          </p:spTgt>
                                        </p:tgtEl>
                                        <p:attrNameLst>
                                          <p:attrName>style.visibility</p:attrName>
                                        </p:attrNameLst>
                                      </p:cBhvr>
                                      <p:to>
                                        <p:strVal val="visible"/>
                                      </p:to>
                                    </p:set>
                                    <p:animEffect transition="in" filter="barn(inVertical)">
                                      <p:cBhvr>
                                        <p:cTn id="27" dur="500"/>
                                        <p:tgtEl>
                                          <p:spTgt spid="5">
                                            <p:graphicEl>
                                              <a:dgm id="{6EB89E05-FBC1-41D0-B315-2DA60D478A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inus Sign 3">
            <a:extLst>
              <a:ext uri="{FF2B5EF4-FFF2-40B4-BE49-F238E27FC236}">
                <a16:creationId xmlns:a16="http://schemas.microsoft.com/office/drawing/2014/main" id="{DEE80825-6A3D-2435-7EEE-75D7CEEE2C3E}"/>
              </a:ext>
            </a:extLst>
          </p:cNvPr>
          <p:cNvSpPr/>
          <p:nvPr/>
        </p:nvSpPr>
        <p:spPr>
          <a:xfrm>
            <a:off x="4419600" y="995809"/>
            <a:ext cx="92964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B03AC2-96F3-07EB-B166-2331FF17EC63}"/>
              </a:ext>
            </a:extLst>
          </p:cNvPr>
          <p:cNvSpPr txBox="1"/>
          <p:nvPr/>
        </p:nvSpPr>
        <p:spPr>
          <a:xfrm>
            <a:off x="5715000" y="400197"/>
            <a:ext cx="6705600" cy="1077218"/>
          </a:xfrm>
          <a:prstGeom prst="rect">
            <a:avLst/>
          </a:prstGeom>
          <a:noFill/>
        </p:spPr>
        <p:txBody>
          <a:bodyPr wrap="square" rtlCol="0">
            <a:spAutoFit/>
          </a:bodyPr>
          <a:lstStyle/>
          <a:p>
            <a:pPr algn="ctr"/>
            <a:r>
              <a:rPr lang="en-US" sz="3200" b="1" dirty="0" err="1">
                <a:effectLst/>
                <a:latin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luận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kiến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nghị</a:t>
            </a:r>
            <a:endParaRPr lang="en-US" sz="3200" dirty="0">
              <a:effectLst/>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FCE2A4-8EA1-BB12-6B6F-674C610C4CC5}"/>
              </a:ext>
            </a:extLst>
          </p:cNvPr>
          <p:cNvSpPr txBox="1"/>
          <p:nvPr/>
        </p:nvSpPr>
        <p:spPr>
          <a:xfrm>
            <a:off x="9481584" y="1877611"/>
            <a:ext cx="7358616" cy="7622600"/>
          </a:xfrm>
          <a:prstGeom prst="rect">
            <a:avLst/>
          </a:prstGeom>
          <a:noFill/>
        </p:spPr>
        <p:txBody>
          <a:bodyPr wrap="square" rtlCol="0">
            <a:spAutoFit/>
          </a:bodyPr>
          <a:lstStyle/>
          <a:p>
            <a:pPr marL="114300" lvl="0" algn="just">
              <a:lnSpc>
                <a:spcPct val="90000"/>
              </a:lnSpc>
              <a:spcAft>
                <a:spcPts val="800"/>
              </a:spcAft>
            </a:pPr>
            <a:r>
              <a:rPr lang="en-US" sz="3200" b="1" dirty="0" err="1">
                <a:effectLst/>
                <a:latin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luận</a:t>
            </a:r>
            <a:endParaRPr lang="en-US" sz="3200" dirty="0">
              <a:effectLst/>
              <a:latin typeface="Times New Roman" panose="02020603050405020304" pitchFamily="18" charset="0"/>
              <a:cs typeface="Times New Roman" panose="02020603050405020304" pitchFamily="18" charset="0"/>
            </a:endParaRPr>
          </a:p>
          <a:p>
            <a:pPr algn="just">
              <a:lnSpc>
                <a:spcPct val="90000"/>
              </a:lnSpc>
              <a:spcAft>
                <a:spcPts val="800"/>
              </a:spcAft>
            </a:pPr>
            <a:r>
              <a:rPr lang="en-US" sz="3200" dirty="0">
                <a:effectLst/>
                <a:latin typeface="Times New Roman" panose="02020603050405020304" pitchFamily="18" charset="0"/>
                <a:cs typeface="Times New Roman" panose="02020603050405020304" pitchFamily="18" charset="0"/>
              </a:rPr>
              <a:t>Theo </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ước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vững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Robust option </a:t>
            </a:r>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mô</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FEM,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cs typeface="Times New Roman" panose="02020603050405020304" pitchFamily="18" charset="0"/>
              </a:rPr>
              <a:t> tin </a:t>
            </a:r>
            <a:r>
              <a:rPr lang="en-US" sz="3200" dirty="0" err="1">
                <a:effectLst/>
                <a:latin typeface="Times New Roman" panose="02020603050405020304" pitchFamily="18" charset="0"/>
                <a:cs typeface="Times New Roman" panose="02020603050405020304" pitchFamily="18" charset="0"/>
              </a:rPr>
              <a:t>cậy</a:t>
            </a:r>
            <a:r>
              <a:rPr lang="en-US" sz="3200" dirty="0">
                <a:effectLst/>
                <a:latin typeface="Times New Roman" panose="02020603050405020304" pitchFamily="18" charset="0"/>
                <a:cs typeface="Times New Roman" panose="02020603050405020304" pitchFamily="18" charset="0"/>
              </a:rPr>
              <a:t> 95%,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đưa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luận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 4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đổi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tỷ</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đoái</a:t>
            </a:r>
            <a:r>
              <a:rPr lang="en-US" sz="3200" dirty="0">
                <a:effectLst/>
                <a:latin typeface="Times New Roman" panose="02020603050405020304" pitchFamily="18" charset="0"/>
                <a:cs typeface="Times New Roman" panose="02020603050405020304" pitchFamily="18" charset="0"/>
              </a:rPr>
              <a:t> </a:t>
            </a:r>
            <a:r>
              <a:rPr lang="en-US" sz="3200" err="1">
                <a:effectLst/>
                <a:latin typeface="Times New Roman" panose="02020603050405020304" pitchFamily="18" charset="0"/>
                <a:cs typeface="Times New Roman" panose="02020603050405020304" pitchFamily="18" charset="0"/>
              </a:rPr>
              <a:t>của</a:t>
            </a:r>
            <a:r>
              <a:rPr lang="en-US" sz="3200">
                <a:effectLst/>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18</a:t>
            </a:r>
            <a:r>
              <a:rPr lang="en-US" sz="3200" smtClean="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quốc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tại</a:t>
            </a:r>
            <a:r>
              <a:rPr lang="en-US" sz="3200" dirty="0">
                <a:effectLst/>
                <a:latin typeface="Times New Roman" panose="02020603050405020304" pitchFamily="18" charset="0"/>
                <a:cs typeface="Times New Roman" panose="02020603050405020304" pitchFamily="18" charset="0"/>
              </a:rPr>
              <a:t> Châu Á. Trong </a:t>
            </a:r>
            <a:r>
              <a:rPr lang="en-US" sz="3200" dirty="0" err="1">
                <a:effectLst/>
                <a:latin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nghịch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thay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đổi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tỷ</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đoái</a:t>
            </a:r>
            <a:r>
              <a:rPr lang="en-US" sz="3200"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tốc</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độ</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tăng</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trưởng</a:t>
            </a:r>
            <a:r>
              <a:rPr lang="en-US" sz="3200" i="1" dirty="0">
                <a:effectLst/>
                <a:latin typeface="Times New Roman" panose="02020603050405020304" pitchFamily="18" charset="0"/>
                <a:cs typeface="Times New Roman" panose="02020603050405020304" pitchFamily="18" charset="0"/>
              </a:rPr>
              <a:t> GDP </a:t>
            </a:r>
            <a:r>
              <a:rPr lang="en-US" sz="3200" i="1" dirty="0" err="1">
                <a:effectLst/>
                <a:latin typeface="Times New Roman" panose="02020603050405020304" pitchFamily="18" charset="0"/>
                <a:cs typeface="Times New Roman" panose="02020603050405020304" pitchFamily="18" charset="0"/>
              </a:rPr>
              <a:t>và</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lãi</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suất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cùng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thay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đổi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tỷ</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đoái</a:t>
            </a:r>
            <a:r>
              <a:rPr lang="en-US" sz="3200" dirty="0">
                <a:effectLst/>
                <a:latin typeface="Times New Roman" panose="02020603050405020304" pitchFamily="18" charset="0"/>
                <a:cs typeface="Times New Roman" panose="02020603050405020304" pitchFamily="18" charset="0"/>
              </a:rPr>
              <a:t> </a:t>
            </a:r>
            <a:r>
              <a:rPr lang="en-US" sz="3200" err="1">
                <a:effectLst/>
                <a:latin typeface="Times New Roman" panose="02020603050405020304" pitchFamily="18" charset="0"/>
                <a:cs typeface="Times New Roman" panose="02020603050405020304" pitchFamily="18" charset="0"/>
              </a:rPr>
              <a:t>của</a:t>
            </a:r>
            <a:r>
              <a:rPr lang="en-US" sz="3200">
                <a:effectLst/>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18</a:t>
            </a:r>
            <a:r>
              <a:rPr lang="en-US" sz="3200" smtClean="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quốc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Chấu</a:t>
            </a:r>
            <a:r>
              <a:rPr lang="en-US" sz="3200" dirty="0">
                <a:effectLst/>
                <a:latin typeface="Times New Roman" panose="02020603050405020304" pitchFamily="18" charset="0"/>
                <a:cs typeface="Times New Roman" panose="02020603050405020304" pitchFamily="18" charset="0"/>
              </a:rPr>
              <a:t> Á </a:t>
            </a:r>
            <a:r>
              <a:rPr lang="en-US" sz="3200" dirty="0" err="1">
                <a:effectLst/>
                <a:latin typeface="Times New Roman" panose="02020603050405020304" pitchFamily="18" charset="0"/>
                <a:cs typeface="Times New Roman" panose="02020603050405020304" pitchFamily="18" charset="0"/>
              </a:rPr>
              <a:t>là</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xuất</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khẩu</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ròng</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và</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tỷ</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lệ</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lạm</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phát</a:t>
            </a:r>
            <a:r>
              <a:rPr lang="en-US" sz="3200" i="1" dirty="0">
                <a:effectLst/>
                <a:latin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cs typeface="Times New Roman" panose="02020603050405020304" pitchFamily="18" charset="0"/>
              </a:rPr>
              <a:t> Trong </a:t>
            </a:r>
            <a:r>
              <a:rPr lang="en-US" sz="3200" dirty="0" err="1">
                <a:effectLst/>
                <a:latin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cùng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mạnh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tỷ</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tỉ</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lệ</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lạm</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nghịch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mạnh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lãi</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suất</a:t>
            </a:r>
            <a:r>
              <a:rPr lang="en-US" sz="3200" dirty="0">
                <a:effectLst/>
                <a:latin typeface="Times New Roman" panose="02020603050405020304" pitchFamily="18" charset="0"/>
                <a:cs typeface="Times New Roman" panose="02020603050405020304" pitchFamily="18" charset="0"/>
              </a:rPr>
              <a:t>.</a:t>
            </a:r>
          </a:p>
          <a:p>
            <a:pPr algn="just"/>
            <a:endParaRPr lang="en-US" sz="4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1324E2-6F34-328C-898B-C9EAE8233E9E}"/>
              </a:ext>
            </a:extLst>
          </p:cNvPr>
          <p:cNvSpPr txBox="1"/>
          <p:nvPr/>
        </p:nvSpPr>
        <p:spPr>
          <a:xfrm>
            <a:off x="2171700" y="3009900"/>
            <a:ext cx="4495800" cy="3322063"/>
          </a:xfrm>
          <a:prstGeom prst="rect">
            <a:avLst/>
          </a:prstGeom>
          <a:noFill/>
        </p:spPr>
        <p:txBody>
          <a:bodyPr wrap="square" rtlCol="0">
            <a:spAutoFit/>
          </a:bodyPr>
          <a:lstStyle/>
          <a:p>
            <a:pPr lvl="0" algn="just">
              <a:lnSpc>
                <a:spcPct val="107000"/>
              </a:lnSpc>
            </a:pPr>
            <a:r>
              <a:rPr lang="vi-VN" sz="3200" b="1" dirty="0">
                <a:effectLst/>
                <a:latin typeface="Times New Roman" panose="02020603050405020304" pitchFamily="18" charset="0"/>
                <a:ea typeface="Arial" panose="020B0604020202020204" pitchFamily="34" charset="0"/>
                <a:cs typeface="Times New Roman" panose="02020603050405020304" pitchFamily="18" charset="0"/>
              </a:rPr>
              <a:t>Kiến nghị</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Đối với chính phủ</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Đối với doanh nghiệp</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Đối với cá nhân, người tiêu dùng</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5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1000"/>
                                        <p:tgtEl>
                                          <p:spTgt spid="9">
                                            <p:txEl>
                                              <p:pRg st="1" end="1"/>
                                            </p:txEl>
                                          </p:spTgt>
                                        </p:tgtEl>
                                      </p:cBhvr>
                                    </p:animEffect>
                                    <p:anim calcmode="lin" valueType="num">
                                      <p:cBhvr>
                                        <p:cTn id="3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1000"/>
                                        <p:tgtEl>
                                          <p:spTgt spid="9">
                                            <p:txEl>
                                              <p:pRg st="2" end="2"/>
                                            </p:txEl>
                                          </p:spTgt>
                                        </p:tgtEl>
                                      </p:cBhvr>
                                    </p:animEffect>
                                    <p:anim calcmode="lin" valueType="num">
                                      <p:cBhvr>
                                        <p:cTn id="4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1000"/>
                                        <p:tgtEl>
                                          <p:spTgt spid="9">
                                            <p:txEl>
                                              <p:pRg st="3" end="3"/>
                                            </p:txEl>
                                          </p:spTgt>
                                        </p:tgtEl>
                                      </p:cBhvr>
                                    </p:animEffect>
                                    <p:anim calcmode="lin" valueType="num">
                                      <p:cBhvr>
                                        <p:cTn id="4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8969" y="2241"/>
            <a:ext cx="18288000" cy="10287000"/>
          </a:xfrm>
          <a:prstGeom prst="rect">
            <a:avLst/>
          </a:prstGeom>
        </p:spPr>
      </p:pic>
      <p:grpSp>
        <p:nvGrpSpPr>
          <p:cNvPr id="3" name="Group 3"/>
          <p:cNvGrpSpPr/>
          <p:nvPr/>
        </p:nvGrpSpPr>
        <p:grpSpPr>
          <a:xfrm>
            <a:off x="0" y="10034069"/>
            <a:ext cx="18288000" cy="252931"/>
            <a:chOff x="0" y="0"/>
            <a:chExt cx="4816593" cy="66616"/>
          </a:xfrm>
        </p:grpSpPr>
        <p:sp>
          <p:nvSpPr>
            <p:cNvPr id="4" name="Freeform 4"/>
            <p:cNvSpPr/>
            <p:nvPr/>
          </p:nvSpPr>
          <p:spPr>
            <a:xfrm>
              <a:off x="0" y="0"/>
              <a:ext cx="4816592" cy="66616"/>
            </a:xfrm>
            <a:custGeom>
              <a:avLst/>
              <a:gdLst/>
              <a:ahLst/>
              <a:cxnLst/>
              <a:rect l="l" t="t" r="r" b="b"/>
              <a:pathLst>
                <a:path w="4816592" h="66616">
                  <a:moveTo>
                    <a:pt x="0" y="0"/>
                  </a:moveTo>
                  <a:lnTo>
                    <a:pt x="4816592" y="0"/>
                  </a:lnTo>
                  <a:lnTo>
                    <a:pt x="4816592" y="66616"/>
                  </a:lnTo>
                  <a:lnTo>
                    <a:pt x="0" y="66616"/>
                  </a:lnTo>
                  <a:close/>
                </a:path>
              </a:pathLst>
            </a:custGeom>
            <a:solidFill>
              <a:srgbClr val="5F97A1"/>
            </a:solidFill>
          </p:spPr>
        </p:sp>
        <p:sp>
          <p:nvSpPr>
            <p:cNvPr id="5" name="TextBox 5"/>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6" name="TextBox 6"/>
          <p:cNvSpPr txBox="1"/>
          <p:nvPr/>
        </p:nvSpPr>
        <p:spPr>
          <a:xfrm>
            <a:off x="1028700" y="6263462"/>
            <a:ext cx="9686925" cy="3276267"/>
          </a:xfrm>
          <a:prstGeom prst="rect">
            <a:avLst/>
          </a:prstGeom>
        </p:spPr>
        <p:txBody>
          <a:bodyPr lIns="0" tIns="0" rIns="0" bIns="0" rtlCol="0" anchor="t">
            <a:spAutoFit/>
          </a:bodyPr>
          <a:lstStyle/>
          <a:p>
            <a:pPr>
              <a:lnSpc>
                <a:spcPts val="26478"/>
              </a:lnSpc>
            </a:pPr>
            <a:r>
              <a:rPr lang="en-US" sz="18913" spc="1380">
                <a:solidFill>
                  <a:srgbClr val="FFFFFF"/>
                </a:solidFill>
                <a:latin typeface="Bebas Neue Bold"/>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6507" b="16037"/>
          <a:stretch>
            <a:fillRect/>
          </a:stretch>
        </p:blipFill>
        <p:spPr>
          <a:xfrm>
            <a:off x="0" y="0"/>
            <a:ext cx="18288000" cy="2850731"/>
          </a:xfrm>
          <a:prstGeom prst="rect">
            <a:avLst/>
          </a:prstGeom>
        </p:spPr>
      </p:pic>
      <p:grpSp>
        <p:nvGrpSpPr>
          <p:cNvPr id="3" name="Group 3"/>
          <p:cNvGrpSpPr/>
          <p:nvPr/>
        </p:nvGrpSpPr>
        <p:grpSpPr>
          <a:xfrm>
            <a:off x="-96920" y="2638275"/>
            <a:ext cx="6457423" cy="7831220"/>
            <a:chOff x="0" y="0"/>
            <a:chExt cx="1700720" cy="1833264"/>
          </a:xfrm>
        </p:grpSpPr>
        <p:sp>
          <p:nvSpPr>
            <p:cNvPr id="4" name="Freeform 4"/>
            <p:cNvSpPr/>
            <p:nvPr/>
          </p:nvSpPr>
          <p:spPr>
            <a:xfrm>
              <a:off x="0" y="0"/>
              <a:ext cx="1700720" cy="1833264"/>
            </a:xfrm>
            <a:custGeom>
              <a:avLst/>
              <a:gdLst/>
              <a:ahLst/>
              <a:cxnLst/>
              <a:rect l="l" t="t" r="r" b="b"/>
              <a:pathLst>
                <a:path w="1700720" h="1833264">
                  <a:moveTo>
                    <a:pt x="0" y="0"/>
                  </a:moveTo>
                  <a:lnTo>
                    <a:pt x="1700720" y="0"/>
                  </a:lnTo>
                  <a:lnTo>
                    <a:pt x="1700720" y="1833264"/>
                  </a:lnTo>
                  <a:lnTo>
                    <a:pt x="0" y="1833264"/>
                  </a:lnTo>
                  <a:close/>
                </a:path>
              </a:pathLst>
            </a:custGeom>
            <a:solidFill>
              <a:srgbClr val="EBEBEB"/>
            </a:solidFill>
          </p:spPr>
        </p:sp>
        <p:sp>
          <p:nvSpPr>
            <p:cNvPr id="5" name="TextBox 5"/>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grpSp>
        <p:nvGrpSpPr>
          <p:cNvPr id="6" name="Group 6"/>
          <p:cNvGrpSpPr/>
          <p:nvPr/>
        </p:nvGrpSpPr>
        <p:grpSpPr>
          <a:xfrm>
            <a:off x="0" y="2638275"/>
            <a:ext cx="8316778" cy="212456"/>
            <a:chOff x="0" y="0"/>
            <a:chExt cx="2190427" cy="55956"/>
          </a:xfrm>
        </p:grpSpPr>
        <p:sp>
          <p:nvSpPr>
            <p:cNvPr id="7" name="Freeform 7"/>
            <p:cNvSpPr/>
            <p:nvPr/>
          </p:nvSpPr>
          <p:spPr>
            <a:xfrm>
              <a:off x="0" y="0"/>
              <a:ext cx="2190427" cy="55956"/>
            </a:xfrm>
            <a:custGeom>
              <a:avLst/>
              <a:gdLst/>
              <a:ahLst/>
              <a:cxnLst/>
              <a:rect l="l" t="t" r="r" b="b"/>
              <a:pathLst>
                <a:path w="2190427" h="55956">
                  <a:moveTo>
                    <a:pt x="0" y="0"/>
                  </a:moveTo>
                  <a:lnTo>
                    <a:pt x="2190427" y="0"/>
                  </a:lnTo>
                  <a:lnTo>
                    <a:pt x="2190427" y="55956"/>
                  </a:lnTo>
                  <a:lnTo>
                    <a:pt x="0" y="55956"/>
                  </a:lnTo>
                  <a:close/>
                </a:path>
              </a:pathLst>
            </a:custGeom>
            <a:solidFill>
              <a:srgbClr val="5F97A1"/>
            </a:solidFill>
          </p:spPr>
        </p:sp>
        <p:sp>
          <p:nvSpPr>
            <p:cNvPr id="8" name="TextBox 8"/>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13" name="TextBox 12">
            <a:extLst>
              <a:ext uri="{FF2B5EF4-FFF2-40B4-BE49-F238E27FC236}">
                <a16:creationId xmlns:a16="http://schemas.microsoft.com/office/drawing/2014/main" id="{0C4E9647-EB56-1E7F-4D33-17F0B286DF48}"/>
              </a:ext>
            </a:extLst>
          </p:cNvPr>
          <p:cNvSpPr txBox="1"/>
          <p:nvPr/>
        </p:nvSpPr>
        <p:spPr>
          <a:xfrm>
            <a:off x="55034" y="1550229"/>
            <a:ext cx="7023398" cy="707886"/>
          </a:xfrm>
          <a:prstGeom prst="rect">
            <a:avLst/>
          </a:prstGeom>
          <a:noFill/>
        </p:spPr>
        <p:txBody>
          <a:bodyPr wrap="none" rtlCol="0">
            <a:spAutoFit/>
          </a:bodyPr>
          <a:lstStyle/>
          <a:p>
            <a:r>
              <a:rPr lang="vi-VN" sz="4000" b="1" dirty="0">
                <a:latin typeface="Times New Roman" panose="02020603050405020304" pitchFamily="18" charset="0"/>
                <a:cs typeface="Times New Roman" panose="02020603050405020304" pitchFamily="18" charset="0"/>
              </a:rPr>
              <a:t>KẾT CẤU BÀI NGHIÊN CỨU</a:t>
            </a:r>
            <a:endParaRPr lang="en-US" sz="4000" b="1" dirty="0">
              <a:latin typeface="Times New Roman" panose="02020603050405020304" pitchFamily="18" charset="0"/>
              <a:cs typeface="Times New Roman" panose="02020603050405020304" pitchFamily="18" charset="0"/>
            </a:endParaRPr>
          </a:p>
        </p:txBody>
      </p:sp>
      <p:graphicFrame>
        <p:nvGraphicFramePr>
          <p:cNvPr id="20" name="Diagram 19">
            <a:extLst>
              <a:ext uri="{FF2B5EF4-FFF2-40B4-BE49-F238E27FC236}">
                <a16:creationId xmlns:a16="http://schemas.microsoft.com/office/drawing/2014/main" id="{0C79FC45-8C73-3931-4DC0-D5F33EAF05D3}"/>
              </a:ext>
            </a:extLst>
          </p:cNvPr>
          <p:cNvGraphicFramePr/>
          <p:nvPr>
            <p:extLst>
              <p:ext uri="{D42A27DB-BD31-4B8C-83A1-F6EECF244321}">
                <p14:modId xmlns:p14="http://schemas.microsoft.com/office/powerpoint/2010/main" val="1131306896"/>
              </p:ext>
            </p:extLst>
          </p:nvPr>
        </p:nvGraphicFramePr>
        <p:xfrm>
          <a:off x="3048000" y="2683026"/>
          <a:ext cx="15087600" cy="7603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87B77CA3-C101-4A16-E105-464116710176}"/>
              </a:ext>
            </a:extLst>
          </p:cNvPr>
          <p:cNvSpPr txBox="1"/>
          <p:nvPr/>
        </p:nvSpPr>
        <p:spPr>
          <a:xfrm>
            <a:off x="3602693" y="3312914"/>
            <a:ext cx="685800" cy="707886"/>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rPr>
              <a:t>1</a:t>
            </a:r>
            <a:endParaRPr lang="en-US" sz="4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CAE6929-3C9E-AB15-454C-2DF8B0E05B79}"/>
              </a:ext>
            </a:extLst>
          </p:cNvPr>
          <p:cNvSpPr txBox="1"/>
          <p:nvPr/>
        </p:nvSpPr>
        <p:spPr>
          <a:xfrm>
            <a:off x="4282155" y="4710151"/>
            <a:ext cx="441146" cy="707886"/>
          </a:xfrm>
          <a:prstGeom prst="rect">
            <a:avLst/>
          </a:prstGeom>
          <a:noFill/>
        </p:spPr>
        <p:txBody>
          <a:bodyPr wrap="none" rtlCol="0">
            <a:spAutoFit/>
          </a:bodyPr>
          <a:lstStyle/>
          <a:p>
            <a:r>
              <a:rPr lang="vi-VN" sz="4000">
                <a:latin typeface="Times New Roman" panose="02020603050405020304" pitchFamily="18" charset="0"/>
                <a:cs typeface="Times New Roman" panose="02020603050405020304" pitchFamily="18" charset="0"/>
              </a:rPr>
              <a:t>2</a:t>
            </a:r>
            <a:endParaRPr lang="en-US" sz="4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BD62286-B560-0966-8EC9-2C5BA81E2C82}"/>
              </a:ext>
            </a:extLst>
          </p:cNvPr>
          <p:cNvSpPr txBox="1"/>
          <p:nvPr/>
        </p:nvSpPr>
        <p:spPr>
          <a:xfrm>
            <a:off x="4502728" y="6199942"/>
            <a:ext cx="441146" cy="707886"/>
          </a:xfrm>
          <a:prstGeom prst="rect">
            <a:avLst/>
          </a:prstGeom>
          <a:noFill/>
        </p:spPr>
        <p:txBody>
          <a:bodyPr wrap="none" rtlCol="0">
            <a:spAutoFit/>
          </a:bodyPr>
          <a:lstStyle/>
          <a:p>
            <a:r>
              <a:rPr lang="vi-VN" sz="4000">
                <a:latin typeface="Times New Roman" panose="02020603050405020304" pitchFamily="18" charset="0"/>
                <a:cs typeface="Times New Roman" panose="02020603050405020304" pitchFamily="18" charset="0"/>
              </a:rPr>
              <a:t>3</a:t>
            </a:r>
            <a:endParaRPr lang="en-US" sz="4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87788DC-8CC9-027E-D496-F887F7818E31}"/>
              </a:ext>
            </a:extLst>
          </p:cNvPr>
          <p:cNvSpPr txBox="1"/>
          <p:nvPr/>
        </p:nvSpPr>
        <p:spPr>
          <a:xfrm>
            <a:off x="4190999" y="7569349"/>
            <a:ext cx="532301" cy="707886"/>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rPr>
              <a:t>4</a:t>
            </a:r>
          </a:p>
        </p:txBody>
      </p:sp>
      <p:sp>
        <p:nvSpPr>
          <p:cNvPr id="27" name="TextBox 26">
            <a:extLst>
              <a:ext uri="{FF2B5EF4-FFF2-40B4-BE49-F238E27FC236}">
                <a16:creationId xmlns:a16="http://schemas.microsoft.com/office/drawing/2014/main" id="{F192F923-4806-95B0-38A2-65BBC9D28338}"/>
              </a:ext>
            </a:extLst>
          </p:cNvPr>
          <p:cNvSpPr txBox="1"/>
          <p:nvPr/>
        </p:nvSpPr>
        <p:spPr>
          <a:xfrm flipH="1">
            <a:off x="3566733" y="9029700"/>
            <a:ext cx="554693" cy="707886"/>
          </a:xfrm>
          <a:prstGeom prst="rect">
            <a:avLst/>
          </a:prstGeom>
          <a:noFill/>
        </p:spPr>
        <p:txBody>
          <a:bodyPr wrap="square" rtlCol="0">
            <a:spAutoFit/>
          </a:bodyPr>
          <a:lstStyle/>
          <a:p>
            <a:r>
              <a:rPr lang="vi-VN" sz="4000">
                <a:latin typeface="Times New Roman" panose="02020603050405020304" pitchFamily="18" charset="0"/>
                <a:cs typeface="Times New Roman" panose="02020603050405020304" pitchFamily="18" charset="0"/>
              </a:rPr>
              <a:t>5</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graphicEl>
                                              <a:dgm id="{ECDA4D92-54CE-4FE9-AC17-5F2A3012F006}"/>
                                            </p:graphicEl>
                                          </p:spTgt>
                                        </p:tgtEl>
                                        <p:attrNameLst>
                                          <p:attrName>style.visibility</p:attrName>
                                        </p:attrNameLst>
                                      </p:cBhvr>
                                      <p:to>
                                        <p:strVal val="visible"/>
                                      </p:to>
                                    </p:set>
                                    <p:animEffect transition="in" filter="fade">
                                      <p:cBhvr>
                                        <p:cTn id="14" dur="1000"/>
                                        <p:tgtEl>
                                          <p:spTgt spid="20">
                                            <p:graphicEl>
                                              <a:dgm id="{ECDA4D92-54CE-4FE9-AC17-5F2A3012F006}"/>
                                            </p:graphicEl>
                                          </p:spTgt>
                                        </p:tgtEl>
                                      </p:cBhvr>
                                    </p:animEffect>
                                    <p:anim calcmode="lin" valueType="num">
                                      <p:cBhvr>
                                        <p:cTn id="15" dur="1000" fill="hold"/>
                                        <p:tgtEl>
                                          <p:spTgt spid="20">
                                            <p:graphicEl>
                                              <a:dgm id="{ECDA4D92-54CE-4FE9-AC17-5F2A3012F006}"/>
                                            </p:graphicEl>
                                          </p:spTgt>
                                        </p:tgtEl>
                                        <p:attrNameLst>
                                          <p:attrName>ppt_x</p:attrName>
                                        </p:attrNameLst>
                                      </p:cBhvr>
                                      <p:tavLst>
                                        <p:tav tm="0">
                                          <p:val>
                                            <p:strVal val="#ppt_x"/>
                                          </p:val>
                                        </p:tav>
                                        <p:tav tm="100000">
                                          <p:val>
                                            <p:strVal val="#ppt_x"/>
                                          </p:val>
                                        </p:tav>
                                      </p:tavLst>
                                    </p:anim>
                                    <p:anim calcmode="lin" valueType="num">
                                      <p:cBhvr>
                                        <p:cTn id="16" dur="1000" fill="hold"/>
                                        <p:tgtEl>
                                          <p:spTgt spid="20">
                                            <p:graphicEl>
                                              <a:dgm id="{ECDA4D92-54CE-4FE9-AC17-5F2A3012F00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graphicEl>
                                              <a:dgm id="{353BCFF8-14A9-46AB-9B2F-FF5E5DE1908C}"/>
                                            </p:graphicEl>
                                          </p:spTgt>
                                        </p:tgtEl>
                                        <p:attrNameLst>
                                          <p:attrName>style.visibility</p:attrName>
                                        </p:attrNameLst>
                                      </p:cBhvr>
                                      <p:to>
                                        <p:strVal val="visible"/>
                                      </p:to>
                                    </p:set>
                                    <p:animEffect transition="in" filter="fade">
                                      <p:cBhvr>
                                        <p:cTn id="19" dur="1000"/>
                                        <p:tgtEl>
                                          <p:spTgt spid="20">
                                            <p:graphicEl>
                                              <a:dgm id="{353BCFF8-14A9-46AB-9B2F-FF5E5DE1908C}"/>
                                            </p:graphicEl>
                                          </p:spTgt>
                                        </p:tgtEl>
                                      </p:cBhvr>
                                    </p:animEffect>
                                    <p:anim calcmode="lin" valueType="num">
                                      <p:cBhvr>
                                        <p:cTn id="20" dur="1000" fill="hold"/>
                                        <p:tgtEl>
                                          <p:spTgt spid="20">
                                            <p:graphicEl>
                                              <a:dgm id="{353BCFF8-14A9-46AB-9B2F-FF5E5DE1908C}"/>
                                            </p:graphicEl>
                                          </p:spTgt>
                                        </p:tgtEl>
                                        <p:attrNameLst>
                                          <p:attrName>ppt_x</p:attrName>
                                        </p:attrNameLst>
                                      </p:cBhvr>
                                      <p:tavLst>
                                        <p:tav tm="0">
                                          <p:val>
                                            <p:strVal val="#ppt_x"/>
                                          </p:val>
                                        </p:tav>
                                        <p:tav tm="100000">
                                          <p:val>
                                            <p:strVal val="#ppt_x"/>
                                          </p:val>
                                        </p:tav>
                                      </p:tavLst>
                                    </p:anim>
                                    <p:anim calcmode="lin" valueType="num">
                                      <p:cBhvr>
                                        <p:cTn id="21" dur="1000" fill="hold"/>
                                        <p:tgtEl>
                                          <p:spTgt spid="20">
                                            <p:graphicEl>
                                              <a:dgm id="{353BCFF8-14A9-46AB-9B2F-FF5E5DE1908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graphicEl>
                                              <a:dgm id="{295C8624-C98C-45F9-8F8F-3C8953F19327}"/>
                                            </p:graphicEl>
                                          </p:spTgt>
                                        </p:tgtEl>
                                        <p:attrNameLst>
                                          <p:attrName>style.visibility</p:attrName>
                                        </p:attrNameLst>
                                      </p:cBhvr>
                                      <p:to>
                                        <p:strVal val="visible"/>
                                      </p:to>
                                    </p:set>
                                    <p:animEffect transition="in" filter="fade">
                                      <p:cBhvr>
                                        <p:cTn id="24" dur="1000"/>
                                        <p:tgtEl>
                                          <p:spTgt spid="20">
                                            <p:graphicEl>
                                              <a:dgm id="{295C8624-C98C-45F9-8F8F-3C8953F19327}"/>
                                            </p:graphicEl>
                                          </p:spTgt>
                                        </p:tgtEl>
                                      </p:cBhvr>
                                    </p:animEffect>
                                    <p:anim calcmode="lin" valueType="num">
                                      <p:cBhvr>
                                        <p:cTn id="25" dur="1000" fill="hold"/>
                                        <p:tgtEl>
                                          <p:spTgt spid="20">
                                            <p:graphicEl>
                                              <a:dgm id="{295C8624-C98C-45F9-8F8F-3C8953F19327}"/>
                                            </p:graphicEl>
                                          </p:spTgt>
                                        </p:tgtEl>
                                        <p:attrNameLst>
                                          <p:attrName>ppt_x</p:attrName>
                                        </p:attrNameLst>
                                      </p:cBhvr>
                                      <p:tavLst>
                                        <p:tav tm="0">
                                          <p:val>
                                            <p:strVal val="#ppt_x"/>
                                          </p:val>
                                        </p:tav>
                                        <p:tav tm="100000">
                                          <p:val>
                                            <p:strVal val="#ppt_x"/>
                                          </p:val>
                                        </p:tav>
                                      </p:tavLst>
                                    </p:anim>
                                    <p:anim calcmode="lin" valueType="num">
                                      <p:cBhvr>
                                        <p:cTn id="26" dur="1000" fill="hold"/>
                                        <p:tgtEl>
                                          <p:spTgt spid="20">
                                            <p:graphicEl>
                                              <a:dgm id="{295C8624-C98C-45F9-8F8F-3C8953F19327}"/>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graphicEl>
                                              <a:dgm id="{6E0CA53F-E3C1-4410-8B5C-C845A5F23D45}"/>
                                            </p:graphicEl>
                                          </p:spTgt>
                                        </p:tgtEl>
                                        <p:attrNameLst>
                                          <p:attrName>style.visibility</p:attrName>
                                        </p:attrNameLst>
                                      </p:cBhvr>
                                      <p:to>
                                        <p:strVal val="visible"/>
                                      </p:to>
                                    </p:set>
                                    <p:animEffect transition="in" filter="fade">
                                      <p:cBhvr>
                                        <p:cTn id="31" dur="1000"/>
                                        <p:tgtEl>
                                          <p:spTgt spid="20">
                                            <p:graphicEl>
                                              <a:dgm id="{6E0CA53F-E3C1-4410-8B5C-C845A5F23D45}"/>
                                            </p:graphicEl>
                                          </p:spTgt>
                                        </p:tgtEl>
                                      </p:cBhvr>
                                    </p:animEffect>
                                    <p:anim calcmode="lin" valueType="num">
                                      <p:cBhvr>
                                        <p:cTn id="32" dur="1000" fill="hold"/>
                                        <p:tgtEl>
                                          <p:spTgt spid="20">
                                            <p:graphicEl>
                                              <a:dgm id="{6E0CA53F-E3C1-4410-8B5C-C845A5F23D45}"/>
                                            </p:graphicEl>
                                          </p:spTgt>
                                        </p:tgtEl>
                                        <p:attrNameLst>
                                          <p:attrName>ppt_x</p:attrName>
                                        </p:attrNameLst>
                                      </p:cBhvr>
                                      <p:tavLst>
                                        <p:tav tm="0">
                                          <p:val>
                                            <p:strVal val="#ppt_x"/>
                                          </p:val>
                                        </p:tav>
                                        <p:tav tm="100000">
                                          <p:val>
                                            <p:strVal val="#ppt_x"/>
                                          </p:val>
                                        </p:tav>
                                      </p:tavLst>
                                    </p:anim>
                                    <p:anim calcmode="lin" valueType="num">
                                      <p:cBhvr>
                                        <p:cTn id="33" dur="1000" fill="hold"/>
                                        <p:tgtEl>
                                          <p:spTgt spid="20">
                                            <p:graphicEl>
                                              <a:dgm id="{6E0CA53F-E3C1-4410-8B5C-C845A5F23D45}"/>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graphicEl>
                                              <a:dgm id="{CC2DB28D-0B68-4487-AD4F-8A83163C721E}"/>
                                            </p:graphicEl>
                                          </p:spTgt>
                                        </p:tgtEl>
                                        <p:attrNameLst>
                                          <p:attrName>style.visibility</p:attrName>
                                        </p:attrNameLst>
                                      </p:cBhvr>
                                      <p:to>
                                        <p:strVal val="visible"/>
                                      </p:to>
                                    </p:set>
                                    <p:animEffect transition="in" filter="fade">
                                      <p:cBhvr>
                                        <p:cTn id="36" dur="1000"/>
                                        <p:tgtEl>
                                          <p:spTgt spid="20">
                                            <p:graphicEl>
                                              <a:dgm id="{CC2DB28D-0B68-4487-AD4F-8A83163C721E}"/>
                                            </p:graphicEl>
                                          </p:spTgt>
                                        </p:tgtEl>
                                      </p:cBhvr>
                                    </p:animEffect>
                                    <p:anim calcmode="lin" valueType="num">
                                      <p:cBhvr>
                                        <p:cTn id="37" dur="1000" fill="hold"/>
                                        <p:tgtEl>
                                          <p:spTgt spid="20">
                                            <p:graphicEl>
                                              <a:dgm id="{CC2DB28D-0B68-4487-AD4F-8A83163C721E}"/>
                                            </p:graphicEl>
                                          </p:spTgt>
                                        </p:tgtEl>
                                        <p:attrNameLst>
                                          <p:attrName>ppt_x</p:attrName>
                                        </p:attrNameLst>
                                      </p:cBhvr>
                                      <p:tavLst>
                                        <p:tav tm="0">
                                          <p:val>
                                            <p:strVal val="#ppt_x"/>
                                          </p:val>
                                        </p:tav>
                                        <p:tav tm="100000">
                                          <p:val>
                                            <p:strVal val="#ppt_x"/>
                                          </p:val>
                                        </p:tav>
                                      </p:tavLst>
                                    </p:anim>
                                    <p:anim calcmode="lin" valueType="num">
                                      <p:cBhvr>
                                        <p:cTn id="38" dur="1000" fill="hold"/>
                                        <p:tgtEl>
                                          <p:spTgt spid="20">
                                            <p:graphicEl>
                                              <a:dgm id="{CC2DB28D-0B68-4487-AD4F-8A83163C721E}"/>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graphicEl>
                                              <a:dgm id="{9C5D1ABC-D5B7-43D4-B9F2-217F3872BFDE}"/>
                                            </p:graphicEl>
                                          </p:spTgt>
                                        </p:tgtEl>
                                        <p:attrNameLst>
                                          <p:attrName>style.visibility</p:attrName>
                                        </p:attrNameLst>
                                      </p:cBhvr>
                                      <p:to>
                                        <p:strVal val="visible"/>
                                      </p:to>
                                    </p:set>
                                    <p:animEffect transition="in" filter="fade">
                                      <p:cBhvr>
                                        <p:cTn id="43" dur="1000"/>
                                        <p:tgtEl>
                                          <p:spTgt spid="20">
                                            <p:graphicEl>
                                              <a:dgm id="{9C5D1ABC-D5B7-43D4-B9F2-217F3872BFDE}"/>
                                            </p:graphicEl>
                                          </p:spTgt>
                                        </p:tgtEl>
                                      </p:cBhvr>
                                    </p:animEffect>
                                    <p:anim calcmode="lin" valueType="num">
                                      <p:cBhvr>
                                        <p:cTn id="44" dur="1000" fill="hold"/>
                                        <p:tgtEl>
                                          <p:spTgt spid="20">
                                            <p:graphicEl>
                                              <a:dgm id="{9C5D1ABC-D5B7-43D4-B9F2-217F3872BFDE}"/>
                                            </p:graphicEl>
                                          </p:spTgt>
                                        </p:tgtEl>
                                        <p:attrNameLst>
                                          <p:attrName>ppt_x</p:attrName>
                                        </p:attrNameLst>
                                      </p:cBhvr>
                                      <p:tavLst>
                                        <p:tav tm="0">
                                          <p:val>
                                            <p:strVal val="#ppt_x"/>
                                          </p:val>
                                        </p:tav>
                                        <p:tav tm="100000">
                                          <p:val>
                                            <p:strVal val="#ppt_x"/>
                                          </p:val>
                                        </p:tav>
                                      </p:tavLst>
                                    </p:anim>
                                    <p:anim calcmode="lin" valueType="num">
                                      <p:cBhvr>
                                        <p:cTn id="45" dur="1000" fill="hold"/>
                                        <p:tgtEl>
                                          <p:spTgt spid="20">
                                            <p:graphicEl>
                                              <a:dgm id="{9C5D1ABC-D5B7-43D4-B9F2-217F3872BFDE}"/>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graphicEl>
                                              <a:dgm id="{55C1EF4C-5778-4B25-9AED-52F3F908341E}"/>
                                            </p:graphicEl>
                                          </p:spTgt>
                                        </p:tgtEl>
                                        <p:attrNameLst>
                                          <p:attrName>style.visibility</p:attrName>
                                        </p:attrNameLst>
                                      </p:cBhvr>
                                      <p:to>
                                        <p:strVal val="visible"/>
                                      </p:to>
                                    </p:set>
                                    <p:animEffect transition="in" filter="fade">
                                      <p:cBhvr>
                                        <p:cTn id="48" dur="1000"/>
                                        <p:tgtEl>
                                          <p:spTgt spid="20">
                                            <p:graphicEl>
                                              <a:dgm id="{55C1EF4C-5778-4B25-9AED-52F3F908341E}"/>
                                            </p:graphicEl>
                                          </p:spTgt>
                                        </p:tgtEl>
                                      </p:cBhvr>
                                    </p:animEffect>
                                    <p:anim calcmode="lin" valueType="num">
                                      <p:cBhvr>
                                        <p:cTn id="49" dur="1000" fill="hold"/>
                                        <p:tgtEl>
                                          <p:spTgt spid="20">
                                            <p:graphicEl>
                                              <a:dgm id="{55C1EF4C-5778-4B25-9AED-52F3F908341E}"/>
                                            </p:graphicEl>
                                          </p:spTgt>
                                        </p:tgtEl>
                                        <p:attrNameLst>
                                          <p:attrName>ppt_x</p:attrName>
                                        </p:attrNameLst>
                                      </p:cBhvr>
                                      <p:tavLst>
                                        <p:tav tm="0">
                                          <p:val>
                                            <p:strVal val="#ppt_x"/>
                                          </p:val>
                                        </p:tav>
                                        <p:tav tm="100000">
                                          <p:val>
                                            <p:strVal val="#ppt_x"/>
                                          </p:val>
                                        </p:tav>
                                      </p:tavLst>
                                    </p:anim>
                                    <p:anim calcmode="lin" valueType="num">
                                      <p:cBhvr>
                                        <p:cTn id="50" dur="1000" fill="hold"/>
                                        <p:tgtEl>
                                          <p:spTgt spid="20">
                                            <p:graphicEl>
                                              <a:dgm id="{55C1EF4C-5778-4B25-9AED-52F3F908341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graphicEl>
                                              <a:dgm id="{8E77B97B-9221-4E72-B6E6-582499780055}"/>
                                            </p:graphicEl>
                                          </p:spTgt>
                                        </p:tgtEl>
                                        <p:attrNameLst>
                                          <p:attrName>style.visibility</p:attrName>
                                        </p:attrNameLst>
                                      </p:cBhvr>
                                      <p:to>
                                        <p:strVal val="visible"/>
                                      </p:to>
                                    </p:set>
                                    <p:animEffect transition="in" filter="fade">
                                      <p:cBhvr>
                                        <p:cTn id="55" dur="1000"/>
                                        <p:tgtEl>
                                          <p:spTgt spid="20">
                                            <p:graphicEl>
                                              <a:dgm id="{8E77B97B-9221-4E72-B6E6-582499780055}"/>
                                            </p:graphicEl>
                                          </p:spTgt>
                                        </p:tgtEl>
                                      </p:cBhvr>
                                    </p:animEffect>
                                    <p:anim calcmode="lin" valueType="num">
                                      <p:cBhvr>
                                        <p:cTn id="56" dur="1000" fill="hold"/>
                                        <p:tgtEl>
                                          <p:spTgt spid="20">
                                            <p:graphicEl>
                                              <a:dgm id="{8E77B97B-9221-4E72-B6E6-582499780055}"/>
                                            </p:graphicEl>
                                          </p:spTgt>
                                        </p:tgtEl>
                                        <p:attrNameLst>
                                          <p:attrName>ppt_x</p:attrName>
                                        </p:attrNameLst>
                                      </p:cBhvr>
                                      <p:tavLst>
                                        <p:tav tm="0">
                                          <p:val>
                                            <p:strVal val="#ppt_x"/>
                                          </p:val>
                                        </p:tav>
                                        <p:tav tm="100000">
                                          <p:val>
                                            <p:strVal val="#ppt_x"/>
                                          </p:val>
                                        </p:tav>
                                      </p:tavLst>
                                    </p:anim>
                                    <p:anim calcmode="lin" valueType="num">
                                      <p:cBhvr>
                                        <p:cTn id="57" dur="1000" fill="hold"/>
                                        <p:tgtEl>
                                          <p:spTgt spid="20">
                                            <p:graphicEl>
                                              <a:dgm id="{8E77B97B-9221-4E72-B6E6-58249978005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graphicEl>
                                              <a:dgm id="{30AE4C8E-44F8-4445-B9E9-D6AFA5B208C0}"/>
                                            </p:graphicEl>
                                          </p:spTgt>
                                        </p:tgtEl>
                                        <p:attrNameLst>
                                          <p:attrName>style.visibility</p:attrName>
                                        </p:attrNameLst>
                                      </p:cBhvr>
                                      <p:to>
                                        <p:strVal val="visible"/>
                                      </p:to>
                                    </p:set>
                                    <p:animEffect transition="in" filter="fade">
                                      <p:cBhvr>
                                        <p:cTn id="60" dur="1000"/>
                                        <p:tgtEl>
                                          <p:spTgt spid="20">
                                            <p:graphicEl>
                                              <a:dgm id="{30AE4C8E-44F8-4445-B9E9-D6AFA5B208C0}"/>
                                            </p:graphicEl>
                                          </p:spTgt>
                                        </p:tgtEl>
                                      </p:cBhvr>
                                    </p:animEffect>
                                    <p:anim calcmode="lin" valueType="num">
                                      <p:cBhvr>
                                        <p:cTn id="61" dur="1000" fill="hold"/>
                                        <p:tgtEl>
                                          <p:spTgt spid="20">
                                            <p:graphicEl>
                                              <a:dgm id="{30AE4C8E-44F8-4445-B9E9-D6AFA5B208C0}"/>
                                            </p:graphicEl>
                                          </p:spTgt>
                                        </p:tgtEl>
                                        <p:attrNameLst>
                                          <p:attrName>ppt_x</p:attrName>
                                        </p:attrNameLst>
                                      </p:cBhvr>
                                      <p:tavLst>
                                        <p:tav tm="0">
                                          <p:val>
                                            <p:strVal val="#ppt_x"/>
                                          </p:val>
                                        </p:tav>
                                        <p:tav tm="100000">
                                          <p:val>
                                            <p:strVal val="#ppt_x"/>
                                          </p:val>
                                        </p:tav>
                                      </p:tavLst>
                                    </p:anim>
                                    <p:anim calcmode="lin" valueType="num">
                                      <p:cBhvr>
                                        <p:cTn id="62" dur="1000" fill="hold"/>
                                        <p:tgtEl>
                                          <p:spTgt spid="20">
                                            <p:graphicEl>
                                              <a:dgm id="{30AE4C8E-44F8-4445-B9E9-D6AFA5B208C0}"/>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graphicEl>
                                              <a:dgm id="{EFC1AD5B-07E3-4A19-BB07-BE6EE27B1037}"/>
                                            </p:graphicEl>
                                          </p:spTgt>
                                        </p:tgtEl>
                                        <p:attrNameLst>
                                          <p:attrName>style.visibility</p:attrName>
                                        </p:attrNameLst>
                                      </p:cBhvr>
                                      <p:to>
                                        <p:strVal val="visible"/>
                                      </p:to>
                                    </p:set>
                                    <p:animEffect transition="in" filter="fade">
                                      <p:cBhvr>
                                        <p:cTn id="67" dur="1000"/>
                                        <p:tgtEl>
                                          <p:spTgt spid="20">
                                            <p:graphicEl>
                                              <a:dgm id="{EFC1AD5B-07E3-4A19-BB07-BE6EE27B1037}"/>
                                            </p:graphicEl>
                                          </p:spTgt>
                                        </p:tgtEl>
                                      </p:cBhvr>
                                    </p:animEffect>
                                    <p:anim calcmode="lin" valueType="num">
                                      <p:cBhvr>
                                        <p:cTn id="68" dur="1000" fill="hold"/>
                                        <p:tgtEl>
                                          <p:spTgt spid="20">
                                            <p:graphicEl>
                                              <a:dgm id="{EFC1AD5B-07E3-4A19-BB07-BE6EE27B1037}"/>
                                            </p:graphicEl>
                                          </p:spTgt>
                                        </p:tgtEl>
                                        <p:attrNameLst>
                                          <p:attrName>ppt_x</p:attrName>
                                        </p:attrNameLst>
                                      </p:cBhvr>
                                      <p:tavLst>
                                        <p:tav tm="0">
                                          <p:val>
                                            <p:strVal val="#ppt_x"/>
                                          </p:val>
                                        </p:tav>
                                        <p:tav tm="100000">
                                          <p:val>
                                            <p:strVal val="#ppt_x"/>
                                          </p:val>
                                        </p:tav>
                                      </p:tavLst>
                                    </p:anim>
                                    <p:anim calcmode="lin" valueType="num">
                                      <p:cBhvr>
                                        <p:cTn id="69" dur="1000" fill="hold"/>
                                        <p:tgtEl>
                                          <p:spTgt spid="20">
                                            <p:graphicEl>
                                              <a:dgm id="{EFC1AD5B-07E3-4A19-BB07-BE6EE27B1037}"/>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graphicEl>
                                              <a:dgm id="{9F8D0768-CDD0-48E8-8040-446BDAF4136A}"/>
                                            </p:graphicEl>
                                          </p:spTgt>
                                        </p:tgtEl>
                                        <p:attrNameLst>
                                          <p:attrName>style.visibility</p:attrName>
                                        </p:attrNameLst>
                                      </p:cBhvr>
                                      <p:to>
                                        <p:strVal val="visible"/>
                                      </p:to>
                                    </p:set>
                                    <p:animEffect transition="in" filter="fade">
                                      <p:cBhvr>
                                        <p:cTn id="72" dur="1000"/>
                                        <p:tgtEl>
                                          <p:spTgt spid="20">
                                            <p:graphicEl>
                                              <a:dgm id="{9F8D0768-CDD0-48E8-8040-446BDAF4136A}"/>
                                            </p:graphicEl>
                                          </p:spTgt>
                                        </p:tgtEl>
                                      </p:cBhvr>
                                    </p:animEffect>
                                    <p:anim calcmode="lin" valueType="num">
                                      <p:cBhvr>
                                        <p:cTn id="73" dur="1000" fill="hold"/>
                                        <p:tgtEl>
                                          <p:spTgt spid="20">
                                            <p:graphicEl>
                                              <a:dgm id="{9F8D0768-CDD0-48E8-8040-446BDAF4136A}"/>
                                            </p:graphicEl>
                                          </p:spTgt>
                                        </p:tgtEl>
                                        <p:attrNameLst>
                                          <p:attrName>ppt_x</p:attrName>
                                        </p:attrNameLst>
                                      </p:cBhvr>
                                      <p:tavLst>
                                        <p:tav tm="0">
                                          <p:val>
                                            <p:strVal val="#ppt_x"/>
                                          </p:val>
                                        </p:tav>
                                        <p:tav tm="100000">
                                          <p:val>
                                            <p:strVal val="#ppt_x"/>
                                          </p:val>
                                        </p:tav>
                                      </p:tavLst>
                                    </p:anim>
                                    <p:anim calcmode="lin" valueType="num">
                                      <p:cBhvr>
                                        <p:cTn id="74" dur="1000" fill="hold"/>
                                        <p:tgtEl>
                                          <p:spTgt spid="20">
                                            <p:graphicEl>
                                              <a:dgm id="{9F8D0768-CDD0-48E8-8040-446BDAF4136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0"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8053" r="28053"/>
          <a:stretch>
            <a:fillRect/>
          </a:stretch>
        </p:blipFill>
        <p:spPr>
          <a:xfrm>
            <a:off x="12192000" y="0"/>
            <a:ext cx="6096000" cy="10287000"/>
          </a:xfrm>
          <a:prstGeom prst="rect">
            <a:avLst/>
          </a:prstGeom>
        </p:spPr>
      </p:pic>
      <p:sp>
        <p:nvSpPr>
          <p:cNvPr id="10" name="Minus Sign 9">
            <a:extLst>
              <a:ext uri="{FF2B5EF4-FFF2-40B4-BE49-F238E27FC236}">
                <a16:creationId xmlns:a16="http://schemas.microsoft.com/office/drawing/2014/main" id="{636FFEE5-975A-C230-F033-BDAFD89A0ECF}"/>
              </a:ext>
            </a:extLst>
          </p:cNvPr>
          <p:cNvSpPr/>
          <p:nvPr/>
        </p:nvSpPr>
        <p:spPr>
          <a:xfrm>
            <a:off x="-1143000" y="866217"/>
            <a:ext cx="11277600" cy="914400"/>
          </a:xfrm>
          <a:prstGeom prst="mathMinus">
            <a:avLst>
              <a:gd name="adj1" fmla="val 9234"/>
            </a:avLst>
          </a:prstGeom>
          <a:solidFill>
            <a:schemeClr val="accent1">
              <a:lumMod val="20000"/>
              <a:lumOff val="80000"/>
            </a:schemeClr>
          </a:solidFill>
          <a:ln>
            <a:solidFill>
              <a:schemeClr val="tx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42042889-1D72-35D0-F9FB-DC0345DC4BC6}"/>
              </a:ext>
            </a:extLst>
          </p:cNvPr>
          <p:cNvSpPr txBox="1"/>
          <p:nvPr/>
        </p:nvSpPr>
        <p:spPr>
          <a:xfrm>
            <a:off x="685800" y="703399"/>
            <a:ext cx="8077200"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LÝ DO CHỌN ĐỀ TÀI </a:t>
            </a:r>
          </a:p>
          <a:p>
            <a:endParaRPr lang="en-US" sz="3200" b="1" dirty="0">
              <a:latin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5C76160E-0232-0184-5454-E7B942DF4BFA}"/>
              </a:ext>
            </a:extLst>
          </p:cNvPr>
          <p:cNvGraphicFramePr/>
          <p:nvPr>
            <p:extLst>
              <p:ext uri="{D42A27DB-BD31-4B8C-83A1-F6EECF244321}">
                <p14:modId xmlns:p14="http://schemas.microsoft.com/office/powerpoint/2010/main" val="3301788052"/>
              </p:ext>
            </p:extLst>
          </p:nvPr>
        </p:nvGraphicFramePr>
        <p:xfrm>
          <a:off x="0" y="1943436"/>
          <a:ext cx="12344400" cy="811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graphicEl>
                                              <a:dgm id="{141EFA8D-8D2A-4115-8319-90CBBB5EB830}"/>
                                            </p:graphicEl>
                                          </p:spTgt>
                                        </p:tgtEl>
                                        <p:attrNameLst>
                                          <p:attrName>style.visibility</p:attrName>
                                        </p:attrNameLst>
                                      </p:cBhvr>
                                      <p:to>
                                        <p:strVal val="visible"/>
                                      </p:to>
                                    </p:set>
                                    <p:animEffect transition="in" filter="wipe(up)">
                                      <p:cBhvr>
                                        <p:cTn id="12" dur="500"/>
                                        <p:tgtEl>
                                          <p:spTgt spid="13">
                                            <p:graphicEl>
                                              <a:dgm id="{141EFA8D-8D2A-4115-8319-90CBBB5EB8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graphicEl>
                                              <a:dgm id="{60FF3E89-E1AB-4EA5-A224-087D2E75B2ED}"/>
                                            </p:graphicEl>
                                          </p:spTgt>
                                        </p:tgtEl>
                                        <p:attrNameLst>
                                          <p:attrName>style.visibility</p:attrName>
                                        </p:attrNameLst>
                                      </p:cBhvr>
                                      <p:to>
                                        <p:strVal val="visible"/>
                                      </p:to>
                                    </p:set>
                                    <p:animEffect transition="in" filter="wipe(up)">
                                      <p:cBhvr>
                                        <p:cTn id="17" dur="500"/>
                                        <p:tgtEl>
                                          <p:spTgt spid="13">
                                            <p:graphicEl>
                                              <a:dgm id="{60FF3E89-E1AB-4EA5-A224-087D2E75B2ED}"/>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graphicEl>
                                              <a:dgm id="{38115D7F-489C-44BA-85F5-AD068AF649F1}"/>
                                            </p:graphicEl>
                                          </p:spTgt>
                                        </p:tgtEl>
                                        <p:attrNameLst>
                                          <p:attrName>style.visibility</p:attrName>
                                        </p:attrNameLst>
                                      </p:cBhvr>
                                      <p:to>
                                        <p:strVal val="visible"/>
                                      </p:to>
                                    </p:set>
                                    <p:animEffect transition="in" filter="wipe(up)">
                                      <p:cBhvr>
                                        <p:cTn id="20" dur="500"/>
                                        <p:tgtEl>
                                          <p:spTgt spid="13">
                                            <p:graphicEl>
                                              <a:dgm id="{38115D7F-489C-44BA-85F5-AD068AF649F1}"/>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
                                            <p:graphicEl>
                                              <a:dgm id="{D93DB5C3-FEE1-40C0-99F6-639BA9ED0E36}"/>
                                            </p:graphicEl>
                                          </p:spTgt>
                                        </p:tgtEl>
                                        <p:attrNameLst>
                                          <p:attrName>style.visibility</p:attrName>
                                        </p:attrNameLst>
                                      </p:cBhvr>
                                      <p:to>
                                        <p:strVal val="visible"/>
                                      </p:to>
                                    </p:set>
                                    <p:animEffect transition="in" filter="wipe(up)">
                                      <p:cBhvr>
                                        <p:cTn id="23" dur="500"/>
                                        <p:tgtEl>
                                          <p:spTgt spid="13">
                                            <p:graphicEl>
                                              <a:dgm id="{D93DB5C3-FEE1-40C0-99F6-639BA9ED0E3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graphicEl>
                                              <a:dgm id="{2B1AAF5B-D801-4D7F-9366-A00D8C9761F5}"/>
                                            </p:graphicEl>
                                          </p:spTgt>
                                        </p:tgtEl>
                                        <p:attrNameLst>
                                          <p:attrName>style.visibility</p:attrName>
                                        </p:attrNameLst>
                                      </p:cBhvr>
                                      <p:to>
                                        <p:strVal val="visible"/>
                                      </p:to>
                                    </p:set>
                                    <p:animEffect transition="in" filter="wipe(up)">
                                      <p:cBhvr>
                                        <p:cTn id="26" dur="500"/>
                                        <p:tgtEl>
                                          <p:spTgt spid="13">
                                            <p:graphicEl>
                                              <a:dgm id="{2B1AAF5B-D801-4D7F-9366-A00D8C9761F5}"/>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3">
                                            <p:graphicEl>
                                              <a:dgm id="{5CE02B78-5A17-4737-B078-E8680802D287}"/>
                                            </p:graphicEl>
                                          </p:spTgt>
                                        </p:tgtEl>
                                        <p:attrNameLst>
                                          <p:attrName>style.visibility</p:attrName>
                                        </p:attrNameLst>
                                      </p:cBhvr>
                                      <p:to>
                                        <p:strVal val="visible"/>
                                      </p:to>
                                    </p:set>
                                    <p:animEffect transition="in" filter="wipe(up)">
                                      <p:cBhvr>
                                        <p:cTn id="29" dur="500"/>
                                        <p:tgtEl>
                                          <p:spTgt spid="13">
                                            <p:graphicEl>
                                              <a:dgm id="{5CE02B78-5A17-4737-B078-E8680802D287}"/>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graphicEl>
                                              <a:dgm id="{E24BD52D-B5C2-41A3-9849-16AB10272946}"/>
                                            </p:graphicEl>
                                          </p:spTgt>
                                        </p:tgtEl>
                                        <p:attrNameLst>
                                          <p:attrName>style.visibility</p:attrName>
                                        </p:attrNameLst>
                                      </p:cBhvr>
                                      <p:to>
                                        <p:strVal val="visible"/>
                                      </p:to>
                                    </p:set>
                                    <p:animEffect transition="in" filter="wipe(up)">
                                      <p:cBhvr>
                                        <p:cTn id="32" dur="500"/>
                                        <p:tgtEl>
                                          <p:spTgt spid="13">
                                            <p:graphicEl>
                                              <a:dgm id="{E24BD52D-B5C2-41A3-9849-16AB102729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Sub>
          <a:bldDgm bld="lvlAtOnc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27" r="4257" b="1527"/>
          <a:stretch>
            <a:fillRect/>
          </a:stretch>
        </p:blipFill>
        <p:spPr>
          <a:xfrm>
            <a:off x="0" y="0"/>
            <a:ext cx="6773012" cy="10287000"/>
          </a:xfrm>
          <a:prstGeom prst="rect">
            <a:avLst/>
          </a:prstGeom>
        </p:spPr>
      </p:pic>
      <p:grpSp>
        <p:nvGrpSpPr>
          <p:cNvPr id="8" name="Group 8"/>
          <p:cNvGrpSpPr/>
          <p:nvPr/>
        </p:nvGrpSpPr>
        <p:grpSpPr>
          <a:xfrm>
            <a:off x="6773012" y="2747818"/>
            <a:ext cx="167209" cy="7539182"/>
            <a:chOff x="0" y="0"/>
            <a:chExt cx="44038" cy="1985628"/>
          </a:xfrm>
        </p:grpSpPr>
        <p:sp>
          <p:nvSpPr>
            <p:cNvPr id="9" name="Freeform 9"/>
            <p:cNvSpPr/>
            <p:nvPr/>
          </p:nvSpPr>
          <p:spPr>
            <a:xfrm>
              <a:off x="0" y="0"/>
              <a:ext cx="44038" cy="1985628"/>
            </a:xfrm>
            <a:custGeom>
              <a:avLst/>
              <a:gdLst/>
              <a:ahLst/>
              <a:cxnLst/>
              <a:rect l="l" t="t" r="r" b="b"/>
              <a:pathLst>
                <a:path w="44038" h="1985628">
                  <a:moveTo>
                    <a:pt x="0" y="0"/>
                  </a:moveTo>
                  <a:lnTo>
                    <a:pt x="44038" y="0"/>
                  </a:lnTo>
                  <a:lnTo>
                    <a:pt x="44038" y="1985628"/>
                  </a:lnTo>
                  <a:lnTo>
                    <a:pt x="0" y="1985628"/>
                  </a:lnTo>
                  <a:close/>
                </a:path>
              </a:pathLst>
            </a:custGeom>
            <a:solidFill>
              <a:srgbClr val="5F97A1"/>
            </a:solidFill>
          </p:spPr>
        </p:sp>
        <p:sp>
          <p:nvSpPr>
            <p:cNvPr id="10" name="TextBox 10"/>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11" name="Minus Sign 10">
            <a:extLst>
              <a:ext uri="{FF2B5EF4-FFF2-40B4-BE49-F238E27FC236}">
                <a16:creationId xmlns:a16="http://schemas.microsoft.com/office/drawing/2014/main" id="{0C5C74D0-7E5C-7AF0-F725-85C7B394A404}"/>
              </a:ext>
            </a:extLst>
          </p:cNvPr>
          <p:cNvSpPr/>
          <p:nvPr/>
        </p:nvSpPr>
        <p:spPr>
          <a:xfrm>
            <a:off x="8763000" y="1507931"/>
            <a:ext cx="10363200" cy="914400"/>
          </a:xfrm>
          <a:prstGeom prst="mathMinus">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2C3FAF-B3A2-9BE9-DEB1-717BC9CA9F58}"/>
              </a:ext>
            </a:extLst>
          </p:cNvPr>
          <p:cNvSpPr txBox="1"/>
          <p:nvPr/>
        </p:nvSpPr>
        <p:spPr>
          <a:xfrm>
            <a:off x="10439400" y="1104900"/>
            <a:ext cx="7086600" cy="646331"/>
          </a:xfrm>
          <a:prstGeom prst="rect">
            <a:avLst/>
          </a:prstGeom>
          <a:noFill/>
        </p:spPr>
        <p:txBody>
          <a:bodyPr wrap="square" rtlCol="0">
            <a:spAutoFit/>
          </a:bodyPr>
          <a:lstStyle/>
          <a:p>
            <a:pPr algn="ctr"/>
            <a:r>
              <a:rPr lang="vi-VN" sz="3600" b="1" dirty="0">
                <a:latin typeface="Times New Roman" panose="02020603050405020304" pitchFamily="18" charset="0"/>
                <a:cs typeface="Times New Roman" panose="02020603050405020304" pitchFamily="18" charset="0"/>
              </a:rPr>
              <a:t>MỤC TIÊU NGHIÊN CỨU</a:t>
            </a:r>
            <a:endParaRPr lang="en-US" sz="3600" b="1" dirty="0">
              <a:latin typeface="Times New Roman" panose="02020603050405020304" pitchFamily="18"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078DC339-6B28-E3F2-8316-50B2F363B5A2}"/>
              </a:ext>
            </a:extLst>
          </p:cNvPr>
          <p:cNvGraphicFramePr/>
          <p:nvPr>
            <p:extLst>
              <p:ext uri="{D42A27DB-BD31-4B8C-83A1-F6EECF244321}">
                <p14:modId xmlns:p14="http://schemas.microsoft.com/office/powerpoint/2010/main" val="379635801"/>
              </p:ext>
            </p:extLst>
          </p:nvPr>
        </p:nvGraphicFramePr>
        <p:xfrm>
          <a:off x="7086600" y="3037609"/>
          <a:ext cx="10972800" cy="69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graphicEl>
                                              <a:dgm id="{60625FAE-E0F7-4ADD-AB0C-4F85BAF33307}"/>
                                            </p:graphicEl>
                                          </p:spTgt>
                                        </p:tgtEl>
                                        <p:attrNameLst>
                                          <p:attrName>style.visibility</p:attrName>
                                        </p:attrNameLst>
                                      </p:cBhvr>
                                      <p:to>
                                        <p:strVal val="visible"/>
                                      </p:to>
                                    </p:set>
                                    <p:animEffect transition="in" filter="fade">
                                      <p:cBhvr>
                                        <p:cTn id="14" dur="1000"/>
                                        <p:tgtEl>
                                          <p:spTgt spid="14">
                                            <p:graphicEl>
                                              <a:dgm id="{60625FAE-E0F7-4ADD-AB0C-4F85BAF33307}"/>
                                            </p:graphicEl>
                                          </p:spTgt>
                                        </p:tgtEl>
                                      </p:cBhvr>
                                    </p:animEffect>
                                    <p:anim calcmode="lin" valueType="num">
                                      <p:cBhvr>
                                        <p:cTn id="15" dur="1000" fill="hold"/>
                                        <p:tgtEl>
                                          <p:spTgt spid="14">
                                            <p:graphicEl>
                                              <a:dgm id="{60625FAE-E0F7-4ADD-AB0C-4F85BAF33307}"/>
                                            </p:graphicEl>
                                          </p:spTgt>
                                        </p:tgtEl>
                                        <p:attrNameLst>
                                          <p:attrName>ppt_x</p:attrName>
                                        </p:attrNameLst>
                                      </p:cBhvr>
                                      <p:tavLst>
                                        <p:tav tm="0">
                                          <p:val>
                                            <p:strVal val="#ppt_x"/>
                                          </p:val>
                                        </p:tav>
                                        <p:tav tm="100000">
                                          <p:val>
                                            <p:strVal val="#ppt_x"/>
                                          </p:val>
                                        </p:tav>
                                      </p:tavLst>
                                    </p:anim>
                                    <p:anim calcmode="lin" valueType="num">
                                      <p:cBhvr>
                                        <p:cTn id="16" dur="1000" fill="hold"/>
                                        <p:tgtEl>
                                          <p:spTgt spid="14">
                                            <p:graphicEl>
                                              <a:dgm id="{60625FAE-E0F7-4ADD-AB0C-4F85BAF3330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graphicEl>
                                              <a:dgm id="{95C03312-4119-45D8-9880-B6DB6E13606C}"/>
                                            </p:graphicEl>
                                          </p:spTgt>
                                        </p:tgtEl>
                                        <p:attrNameLst>
                                          <p:attrName>style.visibility</p:attrName>
                                        </p:attrNameLst>
                                      </p:cBhvr>
                                      <p:to>
                                        <p:strVal val="visible"/>
                                      </p:to>
                                    </p:set>
                                    <p:animEffect transition="in" filter="fade">
                                      <p:cBhvr>
                                        <p:cTn id="21" dur="1000"/>
                                        <p:tgtEl>
                                          <p:spTgt spid="14">
                                            <p:graphicEl>
                                              <a:dgm id="{95C03312-4119-45D8-9880-B6DB6E13606C}"/>
                                            </p:graphicEl>
                                          </p:spTgt>
                                        </p:tgtEl>
                                      </p:cBhvr>
                                    </p:animEffect>
                                    <p:anim calcmode="lin" valueType="num">
                                      <p:cBhvr>
                                        <p:cTn id="22" dur="1000" fill="hold"/>
                                        <p:tgtEl>
                                          <p:spTgt spid="14">
                                            <p:graphicEl>
                                              <a:dgm id="{95C03312-4119-45D8-9880-B6DB6E13606C}"/>
                                            </p:graphicEl>
                                          </p:spTgt>
                                        </p:tgtEl>
                                        <p:attrNameLst>
                                          <p:attrName>ppt_x</p:attrName>
                                        </p:attrNameLst>
                                      </p:cBhvr>
                                      <p:tavLst>
                                        <p:tav tm="0">
                                          <p:val>
                                            <p:strVal val="#ppt_x"/>
                                          </p:val>
                                        </p:tav>
                                        <p:tav tm="100000">
                                          <p:val>
                                            <p:strVal val="#ppt_x"/>
                                          </p:val>
                                        </p:tav>
                                      </p:tavLst>
                                    </p:anim>
                                    <p:anim calcmode="lin" valueType="num">
                                      <p:cBhvr>
                                        <p:cTn id="23" dur="1000" fill="hold"/>
                                        <p:tgtEl>
                                          <p:spTgt spid="14">
                                            <p:graphicEl>
                                              <a:dgm id="{95C03312-4119-45D8-9880-B6DB6E13606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graphicEl>
                                              <a:dgm id="{C4E5F60D-E54B-4184-A817-77AC1EB9AB83}"/>
                                            </p:graphicEl>
                                          </p:spTgt>
                                        </p:tgtEl>
                                        <p:attrNameLst>
                                          <p:attrName>style.visibility</p:attrName>
                                        </p:attrNameLst>
                                      </p:cBhvr>
                                      <p:to>
                                        <p:strVal val="visible"/>
                                      </p:to>
                                    </p:set>
                                    <p:animEffect transition="in" filter="fade">
                                      <p:cBhvr>
                                        <p:cTn id="28" dur="1000"/>
                                        <p:tgtEl>
                                          <p:spTgt spid="14">
                                            <p:graphicEl>
                                              <a:dgm id="{C4E5F60D-E54B-4184-A817-77AC1EB9AB83}"/>
                                            </p:graphicEl>
                                          </p:spTgt>
                                        </p:tgtEl>
                                      </p:cBhvr>
                                    </p:animEffect>
                                    <p:anim calcmode="lin" valueType="num">
                                      <p:cBhvr>
                                        <p:cTn id="29" dur="1000" fill="hold"/>
                                        <p:tgtEl>
                                          <p:spTgt spid="14">
                                            <p:graphicEl>
                                              <a:dgm id="{C4E5F60D-E54B-4184-A817-77AC1EB9AB83}"/>
                                            </p:graphicEl>
                                          </p:spTgt>
                                        </p:tgtEl>
                                        <p:attrNameLst>
                                          <p:attrName>ppt_x</p:attrName>
                                        </p:attrNameLst>
                                      </p:cBhvr>
                                      <p:tavLst>
                                        <p:tav tm="0">
                                          <p:val>
                                            <p:strVal val="#ppt_x"/>
                                          </p:val>
                                        </p:tav>
                                        <p:tav tm="100000">
                                          <p:val>
                                            <p:strVal val="#ppt_x"/>
                                          </p:val>
                                        </p:tav>
                                      </p:tavLst>
                                    </p:anim>
                                    <p:anim calcmode="lin" valueType="num">
                                      <p:cBhvr>
                                        <p:cTn id="30" dur="1000" fill="hold"/>
                                        <p:tgtEl>
                                          <p:spTgt spid="14">
                                            <p:graphicEl>
                                              <a:dgm id="{C4E5F60D-E54B-4184-A817-77AC1EB9AB8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graphicEl>
                                              <a:dgm id="{9EB5ED9E-5AEA-4705-A17F-E1AC2BD9B6CC}"/>
                                            </p:graphicEl>
                                          </p:spTgt>
                                        </p:tgtEl>
                                        <p:attrNameLst>
                                          <p:attrName>style.visibility</p:attrName>
                                        </p:attrNameLst>
                                      </p:cBhvr>
                                      <p:to>
                                        <p:strVal val="visible"/>
                                      </p:to>
                                    </p:set>
                                    <p:animEffect transition="in" filter="fade">
                                      <p:cBhvr>
                                        <p:cTn id="35" dur="1000"/>
                                        <p:tgtEl>
                                          <p:spTgt spid="14">
                                            <p:graphicEl>
                                              <a:dgm id="{9EB5ED9E-5AEA-4705-A17F-E1AC2BD9B6CC}"/>
                                            </p:graphicEl>
                                          </p:spTgt>
                                        </p:tgtEl>
                                      </p:cBhvr>
                                    </p:animEffect>
                                    <p:anim calcmode="lin" valueType="num">
                                      <p:cBhvr>
                                        <p:cTn id="36" dur="1000" fill="hold"/>
                                        <p:tgtEl>
                                          <p:spTgt spid="14">
                                            <p:graphicEl>
                                              <a:dgm id="{9EB5ED9E-5AEA-4705-A17F-E1AC2BD9B6CC}"/>
                                            </p:graphicEl>
                                          </p:spTgt>
                                        </p:tgtEl>
                                        <p:attrNameLst>
                                          <p:attrName>ppt_x</p:attrName>
                                        </p:attrNameLst>
                                      </p:cBhvr>
                                      <p:tavLst>
                                        <p:tav tm="0">
                                          <p:val>
                                            <p:strVal val="#ppt_x"/>
                                          </p:val>
                                        </p:tav>
                                        <p:tav tm="100000">
                                          <p:val>
                                            <p:strVal val="#ppt_x"/>
                                          </p:val>
                                        </p:tav>
                                      </p:tavLst>
                                    </p:anim>
                                    <p:anim calcmode="lin" valueType="num">
                                      <p:cBhvr>
                                        <p:cTn id="37" dur="1000" fill="hold"/>
                                        <p:tgtEl>
                                          <p:spTgt spid="14">
                                            <p:graphicEl>
                                              <a:dgm id="{9EB5ED9E-5AEA-4705-A17F-E1AC2BD9B6C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58600" y="0"/>
            <a:ext cx="6629400" cy="6380365"/>
            <a:chOff x="0" y="0"/>
            <a:chExt cx="2408296" cy="1286249"/>
          </a:xfrm>
          <a:solidFill>
            <a:schemeClr val="accent1">
              <a:lumMod val="20000"/>
              <a:lumOff val="80000"/>
            </a:schemeClr>
          </a:solidFill>
        </p:grpSpPr>
        <p:sp>
          <p:nvSpPr>
            <p:cNvPr id="3" name="Freeform 3"/>
            <p:cNvSpPr/>
            <p:nvPr/>
          </p:nvSpPr>
          <p:spPr>
            <a:xfrm>
              <a:off x="0" y="0"/>
              <a:ext cx="2408296" cy="1286249"/>
            </a:xfrm>
            <a:custGeom>
              <a:avLst/>
              <a:gdLst/>
              <a:ahLst/>
              <a:cxnLst/>
              <a:rect l="l" t="t" r="r" b="b"/>
              <a:pathLst>
                <a:path w="2408296" h="1286249">
                  <a:moveTo>
                    <a:pt x="0" y="0"/>
                  </a:moveTo>
                  <a:lnTo>
                    <a:pt x="2408296" y="0"/>
                  </a:lnTo>
                  <a:lnTo>
                    <a:pt x="2408296" y="1286249"/>
                  </a:lnTo>
                  <a:lnTo>
                    <a:pt x="0" y="1286249"/>
                  </a:lnTo>
                  <a:close/>
                </a:path>
              </a:pathLst>
            </a:custGeom>
            <a:grpFill/>
          </p:spPr>
        </p:sp>
        <p:sp>
          <p:nvSpPr>
            <p:cNvPr id="4" name="TextBox 4"/>
            <p:cNvSpPr txBox="1"/>
            <p:nvPr/>
          </p:nvSpPr>
          <p:spPr>
            <a:xfrm>
              <a:off x="0" y="-85725"/>
              <a:ext cx="812800" cy="898525"/>
            </a:xfrm>
            <a:prstGeom prst="rect">
              <a:avLst/>
            </a:prstGeom>
            <a:grpFill/>
          </p:spPr>
          <p:txBody>
            <a:bodyPr lIns="50800" tIns="50800" rIns="50800" bIns="50800" rtlCol="0" anchor="ctr"/>
            <a:lstStyle/>
            <a:p>
              <a:pPr algn="ctr">
                <a:lnSpc>
                  <a:spcPts val="2923"/>
                </a:lnSpc>
              </a:pPr>
              <a:endParaRPr/>
            </a:p>
          </p:txBody>
        </p:sp>
      </p:grpSp>
      <p:pic>
        <p:nvPicPr>
          <p:cNvPr id="5" name="Picture 5"/>
          <p:cNvPicPr>
            <a:picLocks noChangeAspect="1"/>
          </p:cNvPicPr>
          <p:nvPr/>
        </p:nvPicPr>
        <p:blipFill>
          <a:blip r:embed="rId2"/>
          <a:srcRect t="16590" b="16590"/>
          <a:stretch>
            <a:fillRect/>
          </a:stretch>
        </p:blipFill>
        <p:spPr>
          <a:xfrm>
            <a:off x="11658600" y="6380365"/>
            <a:ext cx="6629400" cy="3906636"/>
          </a:xfrm>
          <a:prstGeom prst="rect">
            <a:avLst/>
          </a:prstGeom>
        </p:spPr>
      </p:pic>
      <p:sp>
        <p:nvSpPr>
          <p:cNvPr id="11" name="Minus Sign 10">
            <a:extLst>
              <a:ext uri="{FF2B5EF4-FFF2-40B4-BE49-F238E27FC236}">
                <a16:creationId xmlns:a16="http://schemas.microsoft.com/office/drawing/2014/main" id="{7F7EFFA2-436B-5A06-5A3C-DC105ABDE1ED}"/>
              </a:ext>
            </a:extLst>
          </p:cNvPr>
          <p:cNvSpPr/>
          <p:nvPr/>
        </p:nvSpPr>
        <p:spPr>
          <a:xfrm>
            <a:off x="-914398" y="1222546"/>
            <a:ext cx="10668000" cy="381000"/>
          </a:xfrm>
          <a:prstGeom prst="mathMinus">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3190F8-210B-A808-C1D7-45DFCA72C62A}"/>
              </a:ext>
            </a:extLst>
          </p:cNvPr>
          <p:cNvSpPr txBox="1"/>
          <p:nvPr/>
        </p:nvSpPr>
        <p:spPr>
          <a:xfrm>
            <a:off x="381000" y="828271"/>
            <a:ext cx="81534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PHẠM VI VÀ ĐỐI TƯỢNG NGHIÊN CỨU</a:t>
            </a:r>
            <a:endParaRPr lang="en-US" sz="3200" b="1" dirty="0">
              <a:latin typeface="Times New Roman" panose="02020603050405020304" pitchFamily="18" charset="0"/>
              <a:cs typeface="Times New Roman" panose="02020603050405020304" pitchFamily="18" charset="0"/>
            </a:endParaRPr>
          </a:p>
        </p:txBody>
      </p:sp>
      <p:sp>
        <p:nvSpPr>
          <p:cNvPr id="13" name="Right Triangle 12">
            <a:extLst>
              <a:ext uri="{FF2B5EF4-FFF2-40B4-BE49-F238E27FC236}">
                <a16:creationId xmlns:a16="http://schemas.microsoft.com/office/drawing/2014/main" id="{7BD3D208-BF69-B6C5-73EE-AE89EFD3E606}"/>
              </a:ext>
            </a:extLst>
          </p:cNvPr>
          <p:cNvSpPr/>
          <p:nvPr/>
        </p:nvSpPr>
        <p:spPr>
          <a:xfrm>
            <a:off x="0" y="2705100"/>
            <a:ext cx="11658600" cy="7581900"/>
          </a:xfrm>
          <a:prstGeom prst="r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a:extLst>
              <a:ext uri="{FF2B5EF4-FFF2-40B4-BE49-F238E27FC236}">
                <a16:creationId xmlns:a16="http://schemas.microsoft.com/office/drawing/2014/main" id="{510FFDE6-C408-3552-1542-94E1AF567BDF}"/>
              </a:ext>
            </a:extLst>
          </p:cNvPr>
          <p:cNvGraphicFramePr/>
          <p:nvPr>
            <p:extLst>
              <p:ext uri="{D42A27DB-BD31-4B8C-83A1-F6EECF244321}">
                <p14:modId xmlns:p14="http://schemas.microsoft.com/office/powerpoint/2010/main" val="3477198139"/>
              </p:ext>
            </p:extLst>
          </p:nvPr>
        </p:nvGraphicFramePr>
        <p:xfrm>
          <a:off x="381000" y="2705099"/>
          <a:ext cx="17068800" cy="720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graphicEl>
                                              <a:dgm id="{32242C7C-A19D-4C5A-89E6-732987EE839C}"/>
                                            </p:graphicEl>
                                          </p:spTgt>
                                        </p:tgtEl>
                                        <p:attrNameLst>
                                          <p:attrName>style.visibility</p:attrName>
                                        </p:attrNameLst>
                                      </p:cBhvr>
                                      <p:to>
                                        <p:strVal val="visible"/>
                                      </p:to>
                                    </p:set>
                                    <p:animEffect transition="in" filter="fade">
                                      <p:cBhvr>
                                        <p:cTn id="7" dur="1000"/>
                                        <p:tgtEl>
                                          <p:spTgt spid="15">
                                            <p:graphicEl>
                                              <a:dgm id="{32242C7C-A19D-4C5A-89E6-732987EE839C}"/>
                                            </p:graphicEl>
                                          </p:spTgt>
                                        </p:tgtEl>
                                      </p:cBhvr>
                                    </p:animEffect>
                                    <p:anim calcmode="lin" valueType="num">
                                      <p:cBhvr>
                                        <p:cTn id="8" dur="1000" fill="hold"/>
                                        <p:tgtEl>
                                          <p:spTgt spid="15">
                                            <p:graphicEl>
                                              <a:dgm id="{32242C7C-A19D-4C5A-89E6-732987EE839C}"/>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32242C7C-A19D-4C5A-89E6-732987EE839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graphicEl>
                                              <a:dgm id="{2A98748B-93A9-4A76-93E1-B3D4631CEED9}"/>
                                            </p:graphicEl>
                                          </p:spTgt>
                                        </p:tgtEl>
                                        <p:attrNameLst>
                                          <p:attrName>style.visibility</p:attrName>
                                        </p:attrNameLst>
                                      </p:cBhvr>
                                      <p:to>
                                        <p:strVal val="visible"/>
                                      </p:to>
                                    </p:set>
                                    <p:animEffect transition="in" filter="fade">
                                      <p:cBhvr>
                                        <p:cTn id="12" dur="1000"/>
                                        <p:tgtEl>
                                          <p:spTgt spid="15">
                                            <p:graphicEl>
                                              <a:dgm id="{2A98748B-93A9-4A76-93E1-B3D4631CEED9}"/>
                                            </p:graphicEl>
                                          </p:spTgt>
                                        </p:tgtEl>
                                      </p:cBhvr>
                                    </p:animEffect>
                                    <p:anim calcmode="lin" valueType="num">
                                      <p:cBhvr>
                                        <p:cTn id="13" dur="1000" fill="hold"/>
                                        <p:tgtEl>
                                          <p:spTgt spid="15">
                                            <p:graphicEl>
                                              <a:dgm id="{2A98748B-93A9-4A76-93E1-B3D4631CEED9}"/>
                                            </p:graphicEl>
                                          </p:spTgt>
                                        </p:tgtEl>
                                        <p:attrNameLst>
                                          <p:attrName>ppt_x</p:attrName>
                                        </p:attrNameLst>
                                      </p:cBhvr>
                                      <p:tavLst>
                                        <p:tav tm="0">
                                          <p:val>
                                            <p:strVal val="#ppt_x"/>
                                          </p:val>
                                        </p:tav>
                                        <p:tav tm="100000">
                                          <p:val>
                                            <p:strVal val="#ppt_x"/>
                                          </p:val>
                                        </p:tav>
                                      </p:tavLst>
                                    </p:anim>
                                    <p:anim calcmode="lin" valueType="num">
                                      <p:cBhvr>
                                        <p:cTn id="14" dur="1000" fill="hold"/>
                                        <p:tgtEl>
                                          <p:spTgt spid="15">
                                            <p:graphicEl>
                                              <a:dgm id="{2A98748B-93A9-4A76-93E1-B3D4631CEED9}"/>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graphicEl>
                                              <a:dgm id="{8D69CFBA-DFED-47BB-B468-90B425F94602}"/>
                                            </p:graphicEl>
                                          </p:spTgt>
                                        </p:tgtEl>
                                        <p:attrNameLst>
                                          <p:attrName>style.visibility</p:attrName>
                                        </p:attrNameLst>
                                      </p:cBhvr>
                                      <p:to>
                                        <p:strVal val="visible"/>
                                      </p:to>
                                    </p:set>
                                    <p:animEffect transition="in" filter="fade">
                                      <p:cBhvr>
                                        <p:cTn id="17" dur="1000"/>
                                        <p:tgtEl>
                                          <p:spTgt spid="15">
                                            <p:graphicEl>
                                              <a:dgm id="{8D69CFBA-DFED-47BB-B468-90B425F94602}"/>
                                            </p:graphicEl>
                                          </p:spTgt>
                                        </p:tgtEl>
                                      </p:cBhvr>
                                    </p:animEffect>
                                    <p:anim calcmode="lin" valueType="num">
                                      <p:cBhvr>
                                        <p:cTn id="18" dur="1000" fill="hold"/>
                                        <p:tgtEl>
                                          <p:spTgt spid="15">
                                            <p:graphicEl>
                                              <a:dgm id="{8D69CFBA-DFED-47BB-B468-90B425F94602}"/>
                                            </p:graphicEl>
                                          </p:spTgt>
                                        </p:tgtEl>
                                        <p:attrNameLst>
                                          <p:attrName>ppt_x</p:attrName>
                                        </p:attrNameLst>
                                      </p:cBhvr>
                                      <p:tavLst>
                                        <p:tav tm="0">
                                          <p:val>
                                            <p:strVal val="#ppt_x"/>
                                          </p:val>
                                        </p:tav>
                                        <p:tav tm="100000">
                                          <p:val>
                                            <p:strVal val="#ppt_x"/>
                                          </p:val>
                                        </p:tav>
                                      </p:tavLst>
                                    </p:anim>
                                    <p:anim calcmode="lin" valueType="num">
                                      <p:cBhvr>
                                        <p:cTn id="19" dur="1000" fill="hold"/>
                                        <p:tgtEl>
                                          <p:spTgt spid="15">
                                            <p:graphicEl>
                                              <a:dgm id="{8D69CFBA-DFED-47BB-B468-90B425F94602}"/>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graphicEl>
                                              <a:dgm id="{A414FB46-95CC-466A-94BC-AC415F42EEE9}"/>
                                            </p:graphicEl>
                                          </p:spTgt>
                                        </p:tgtEl>
                                        <p:attrNameLst>
                                          <p:attrName>style.visibility</p:attrName>
                                        </p:attrNameLst>
                                      </p:cBhvr>
                                      <p:to>
                                        <p:strVal val="visible"/>
                                      </p:to>
                                    </p:set>
                                    <p:animEffect transition="in" filter="fade">
                                      <p:cBhvr>
                                        <p:cTn id="24" dur="1000"/>
                                        <p:tgtEl>
                                          <p:spTgt spid="15">
                                            <p:graphicEl>
                                              <a:dgm id="{A414FB46-95CC-466A-94BC-AC415F42EEE9}"/>
                                            </p:graphicEl>
                                          </p:spTgt>
                                        </p:tgtEl>
                                      </p:cBhvr>
                                    </p:animEffect>
                                    <p:anim calcmode="lin" valueType="num">
                                      <p:cBhvr>
                                        <p:cTn id="25" dur="1000" fill="hold"/>
                                        <p:tgtEl>
                                          <p:spTgt spid="15">
                                            <p:graphicEl>
                                              <a:dgm id="{A414FB46-95CC-466A-94BC-AC415F42EEE9}"/>
                                            </p:graphicEl>
                                          </p:spTgt>
                                        </p:tgtEl>
                                        <p:attrNameLst>
                                          <p:attrName>ppt_x</p:attrName>
                                        </p:attrNameLst>
                                      </p:cBhvr>
                                      <p:tavLst>
                                        <p:tav tm="0">
                                          <p:val>
                                            <p:strVal val="#ppt_x"/>
                                          </p:val>
                                        </p:tav>
                                        <p:tav tm="100000">
                                          <p:val>
                                            <p:strVal val="#ppt_x"/>
                                          </p:val>
                                        </p:tav>
                                      </p:tavLst>
                                    </p:anim>
                                    <p:anim calcmode="lin" valueType="num">
                                      <p:cBhvr>
                                        <p:cTn id="26" dur="1000" fill="hold"/>
                                        <p:tgtEl>
                                          <p:spTgt spid="15">
                                            <p:graphicEl>
                                              <a:dgm id="{A414FB46-95CC-466A-94BC-AC415F42EEE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graphicEl>
                                              <a:dgm id="{544902D1-6B87-441A-BB01-58E0838982FE}"/>
                                            </p:graphicEl>
                                          </p:spTgt>
                                        </p:tgtEl>
                                        <p:attrNameLst>
                                          <p:attrName>style.visibility</p:attrName>
                                        </p:attrNameLst>
                                      </p:cBhvr>
                                      <p:to>
                                        <p:strVal val="visible"/>
                                      </p:to>
                                    </p:set>
                                    <p:animEffect transition="in" filter="fade">
                                      <p:cBhvr>
                                        <p:cTn id="29" dur="1000"/>
                                        <p:tgtEl>
                                          <p:spTgt spid="15">
                                            <p:graphicEl>
                                              <a:dgm id="{544902D1-6B87-441A-BB01-58E0838982FE}"/>
                                            </p:graphicEl>
                                          </p:spTgt>
                                        </p:tgtEl>
                                      </p:cBhvr>
                                    </p:animEffect>
                                    <p:anim calcmode="lin" valueType="num">
                                      <p:cBhvr>
                                        <p:cTn id="30" dur="1000" fill="hold"/>
                                        <p:tgtEl>
                                          <p:spTgt spid="15">
                                            <p:graphicEl>
                                              <a:dgm id="{544902D1-6B87-441A-BB01-58E0838982FE}"/>
                                            </p:graphicEl>
                                          </p:spTgt>
                                        </p:tgtEl>
                                        <p:attrNameLst>
                                          <p:attrName>ppt_x</p:attrName>
                                        </p:attrNameLst>
                                      </p:cBhvr>
                                      <p:tavLst>
                                        <p:tav tm="0">
                                          <p:val>
                                            <p:strVal val="#ppt_x"/>
                                          </p:val>
                                        </p:tav>
                                        <p:tav tm="100000">
                                          <p:val>
                                            <p:strVal val="#ppt_x"/>
                                          </p:val>
                                        </p:tav>
                                      </p:tavLst>
                                    </p:anim>
                                    <p:anim calcmode="lin" valueType="num">
                                      <p:cBhvr>
                                        <p:cTn id="31" dur="1000" fill="hold"/>
                                        <p:tgtEl>
                                          <p:spTgt spid="15">
                                            <p:graphicEl>
                                              <a:dgm id="{544902D1-6B87-441A-BB01-58E0838982FE}"/>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graphicEl>
                                              <a:dgm id="{BC8FDE94-EF51-4100-B737-0E94D57EC4D9}"/>
                                            </p:graphicEl>
                                          </p:spTgt>
                                        </p:tgtEl>
                                        <p:attrNameLst>
                                          <p:attrName>style.visibility</p:attrName>
                                        </p:attrNameLst>
                                      </p:cBhvr>
                                      <p:to>
                                        <p:strVal val="visible"/>
                                      </p:to>
                                    </p:set>
                                    <p:animEffect transition="in" filter="fade">
                                      <p:cBhvr>
                                        <p:cTn id="34" dur="1000"/>
                                        <p:tgtEl>
                                          <p:spTgt spid="15">
                                            <p:graphicEl>
                                              <a:dgm id="{BC8FDE94-EF51-4100-B737-0E94D57EC4D9}"/>
                                            </p:graphicEl>
                                          </p:spTgt>
                                        </p:tgtEl>
                                      </p:cBhvr>
                                    </p:animEffect>
                                    <p:anim calcmode="lin" valueType="num">
                                      <p:cBhvr>
                                        <p:cTn id="35" dur="1000" fill="hold"/>
                                        <p:tgtEl>
                                          <p:spTgt spid="15">
                                            <p:graphicEl>
                                              <a:dgm id="{BC8FDE94-EF51-4100-B737-0E94D57EC4D9}"/>
                                            </p:graphicEl>
                                          </p:spTgt>
                                        </p:tgtEl>
                                        <p:attrNameLst>
                                          <p:attrName>ppt_x</p:attrName>
                                        </p:attrNameLst>
                                      </p:cBhvr>
                                      <p:tavLst>
                                        <p:tav tm="0">
                                          <p:val>
                                            <p:strVal val="#ppt_x"/>
                                          </p:val>
                                        </p:tav>
                                        <p:tav tm="100000">
                                          <p:val>
                                            <p:strVal val="#ppt_x"/>
                                          </p:val>
                                        </p:tav>
                                      </p:tavLst>
                                    </p:anim>
                                    <p:anim calcmode="lin" valueType="num">
                                      <p:cBhvr>
                                        <p:cTn id="36" dur="1000" fill="hold"/>
                                        <p:tgtEl>
                                          <p:spTgt spid="15">
                                            <p:graphicEl>
                                              <a:dgm id="{BC8FDE94-EF51-4100-B737-0E94D57EC4D9}"/>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graphicEl>
                                              <a:dgm id="{3C1CF102-4417-4A7C-9A63-B7D4BFF01CD6}"/>
                                            </p:graphicEl>
                                          </p:spTgt>
                                        </p:tgtEl>
                                        <p:attrNameLst>
                                          <p:attrName>style.visibility</p:attrName>
                                        </p:attrNameLst>
                                      </p:cBhvr>
                                      <p:to>
                                        <p:strVal val="visible"/>
                                      </p:to>
                                    </p:set>
                                    <p:animEffect transition="in" filter="fade">
                                      <p:cBhvr>
                                        <p:cTn id="41" dur="1000"/>
                                        <p:tgtEl>
                                          <p:spTgt spid="15">
                                            <p:graphicEl>
                                              <a:dgm id="{3C1CF102-4417-4A7C-9A63-B7D4BFF01CD6}"/>
                                            </p:graphicEl>
                                          </p:spTgt>
                                        </p:tgtEl>
                                      </p:cBhvr>
                                    </p:animEffect>
                                    <p:anim calcmode="lin" valueType="num">
                                      <p:cBhvr>
                                        <p:cTn id="42" dur="1000" fill="hold"/>
                                        <p:tgtEl>
                                          <p:spTgt spid="15">
                                            <p:graphicEl>
                                              <a:dgm id="{3C1CF102-4417-4A7C-9A63-B7D4BFF01CD6}"/>
                                            </p:graphicEl>
                                          </p:spTgt>
                                        </p:tgtEl>
                                        <p:attrNameLst>
                                          <p:attrName>ppt_x</p:attrName>
                                        </p:attrNameLst>
                                      </p:cBhvr>
                                      <p:tavLst>
                                        <p:tav tm="0">
                                          <p:val>
                                            <p:strVal val="#ppt_x"/>
                                          </p:val>
                                        </p:tav>
                                        <p:tav tm="100000">
                                          <p:val>
                                            <p:strVal val="#ppt_x"/>
                                          </p:val>
                                        </p:tav>
                                      </p:tavLst>
                                    </p:anim>
                                    <p:anim calcmode="lin" valueType="num">
                                      <p:cBhvr>
                                        <p:cTn id="43" dur="1000" fill="hold"/>
                                        <p:tgtEl>
                                          <p:spTgt spid="15">
                                            <p:graphicEl>
                                              <a:dgm id="{3C1CF102-4417-4A7C-9A63-B7D4BFF01CD6}"/>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graphicEl>
                                              <a:dgm id="{23918A80-B215-424D-AE02-4A8DD9151544}"/>
                                            </p:graphicEl>
                                          </p:spTgt>
                                        </p:tgtEl>
                                        <p:attrNameLst>
                                          <p:attrName>style.visibility</p:attrName>
                                        </p:attrNameLst>
                                      </p:cBhvr>
                                      <p:to>
                                        <p:strVal val="visible"/>
                                      </p:to>
                                    </p:set>
                                    <p:animEffect transition="in" filter="fade">
                                      <p:cBhvr>
                                        <p:cTn id="46" dur="1000"/>
                                        <p:tgtEl>
                                          <p:spTgt spid="15">
                                            <p:graphicEl>
                                              <a:dgm id="{23918A80-B215-424D-AE02-4A8DD9151544}"/>
                                            </p:graphicEl>
                                          </p:spTgt>
                                        </p:tgtEl>
                                      </p:cBhvr>
                                    </p:animEffect>
                                    <p:anim calcmode="lin" valueType="num">
                                      <p:cBhvr>
                                        <p:cTn id="47" dur="1000" fill="hold"/>
                                        <p:tgtEl>
                                          <p:spTgt spid="15">
                                            <p:graphicEl>
                                              <a:dgm id="{23918A80-B215-424D-AE02-4A8DD9151544}"/>
                                            </p:graphicEl>
                                          </p:spTgt>
                                        </p:tgtEl>
                                        <p:attrNameLst>
                                          <p:attrName>ppt_x</p:attrName>
                                        </p:attrNameLst>
                                      </p:cBhvr>
                                      <p:tavLst>
                                        <p:tav tm="0">
                                          <p:val>
                                            <p:strVal val="#ppt_x"/>
                                          </p:val>
                                        </p:tav>
                                        <p:tav tm="100000">
                                          <p:val>
                                            <p:strVal val="#ppt_x"/>
                                          </p:val>
                                        </p:tav>
                                      </p:tavLst>
                                    </p:anim>
                                    <p:anim calcmode="lin" valueType="num">
                                      <p:cBhvr>
                                        <p:cTn id="48" dur="1000" fill="hold"/>
                                        <p:tgtEl>
                                          <p:spTgt spid="15">
                                            <p:graphicEl>
                                              <a:dgm id="{23918A80-B215-424D-AE02-4A8DD915154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739409"/>
            <a:chOff x="0" y="0"/>
            <a:chExt cx="4816593" cy="1248239"/>
          </a:xfrm>
        </p:grpSpPr>
        <p:sp>
          <p:nvSpPr>
            <p:cNvPr id="3" name="Freeform 3"/>
            <p:cNvSpPr/>
            <p:nvPr/>
          </p:nvSpPr>
          <p:spPr>
            <a:xfrm>
              <a:off x="0" y="0"/>
              <a:ext cx="4816592" cy="1248239"/>
            </a:xfrm>
            <a:custGeom>
              <a:avLst/>
              <a:gdLst/>
              <a:ahLst/>
              <a:cxnLst/>
              <a:rect l="l" t="t" r="r" b="b"/>
              <a:pathLst>
                <a:path w="4816592" h="1248239">
                  <a:moveTo>
                    <a:pt x="0" y="0"/>
                  </a:moveTo>
                  <a:lnTo>
                    <a:pt x="4816592" y="0"/>
                  </a:lnTo>
                  <a:lnTo>
                    <a:pt x="4816592" y="1248239"/>
                  </a:lnTo>
                  <a:lnTo>
                    <a:pt x="0" y="1248239"/>
                  </a:lnTo>
                  <a:close/>
                </a:path>
              </a:pathLst>
            </a:custGeom>
            <a:solidFill>
              <a:srgbClr val="5F97A1"/>
            </a:solidFill>
          </p:spPr>
        </p:sp>
        <p:sp>
          <p:nvSpPr>
            <p:cNvPr id="4" name="TextBox 4"/>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grpSp>
        <p:nvGrpSpPr>
          <p:cNvPr id="5" name="Group 5"/>
          <p:cNvGrpSpPr>
            <a:grpSpLocks noChangeAspect="1"/>
          </p:cNvGrpSpPr>
          <p:nvPr/>
        </p:nvGrpSpPr>
        <p:grpSpPr>
          <a:xfrm>
            <a:off x="7386712" y="1217830"/>
            <a:ext cx="3514571" cy="3514557"/>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grpSp>
        <p:nvGrpSpPr>
          <p:cNvPr id="7" name="Group 7"/>
          <p:cNvGrpSpPr>
            <a:grpSpLocks noChangeAspect="1"/>
          </p:cNvGrpSpPr>
          <p:nvPr/>
        </p:nvGrpSpPr>
        <p:grpSpPr>
          <a:xfrm>
            <a:off x="13466381" y="1224851"/>
            <a:ext cx="3514571" cy="351455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9" name="Group 9"/>
          <p:cNvGrpSpPr>
            <a:grpSpLocks noChangeAspect="1"/>
          </p:cNvGrpSpPr>
          <p:nvPr/>
        </p:nvGrpSpPr>
        <p:grpSpPr>
          <a:xfrm>
            <a:off x="1328814" y="1217831"/>
            <a:ext cx="3514571" cy="3514557"/>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sp>
      </p:grpSp>
      <p:sp>
        <p:nvSpPr>
          <p:cNvPr id="19" name="TextBox 18">
            <a:extLst>
              <a:ext uri="{FF2B5EF4-FFF2-40B4-BE49-F238E27FC236}">
                <a16:creationId xmlns:a16="http://schemas.microsoft.com/office/drawing/2014/main" id="{48A94A49-3B7F-4FC4-BE7E-B92F931CF1EF}"/>
              </a:ext>
            </a:extLst>
          </p:cNvPr>
          <p:cNvSpPr txBox="1"/>
          <p:nvPr/>
        </p:nvSpPr>
        <p:spPr>
          <a:xfrm>
            <a:off x="4876800" y="571500"/>
            <a:ext cx="8610600" cy="646331"/>
          </a:xfrm>
          <a:prstGeom prst="rect">
            <a:avLst/>
          </a:prstGeom>
          <a:noFill/>
        </p:spPr>
        <p:txBody>
          <a:bodyPr wrap="square" rtlCol="0">
            <a:spAutoFit/>
          </a:bodyPr>
          <a:lstStyle/>
          <a:p>
            <a:pPr algn="ctr"/>
            <a:r>
              <a:rPr lang="vi-VN" sz="3600" b="1" dirty="0">
                <a:latin typeface="Times New Roman" panose="02020603050405020304" pitchFamily="18" charset="0"/>
                <a:cs typeface="Times New Roman" panose="02020603050405020304" pitchFamily="18" charset="0"/>
              </a:rPr>
              <a:t>TỔNG QUAN NGHIÊN CỨU</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66800" y="4991100"/>
            <a:ext cx="16306800" cy="4401205"/>
          </a:xfrm>
          <a:prstGeom prst="rect">
            <a:avLst/>
          </a:prstGeom>
          <a:noFill/>
        </p:spPr>
        <p:txBody>
          <a:bodyPr wrap="square" rtlCol="0">
            <a:spAutoFit/>
          </a:bodyPr>
          <a:lstStyle/>
          <a:p>
            <a:pPr indent="457200"/>
            <a:r>
              <a:rPr lang="vi-VN" sz="2800">
                <a:latin typeface="+mj-lt"/>
              </a:rPr>
              <a:t>Galati và Ho (2003) đã chỉ ra rằng tin tức đóng một vai trò trong sự biến động của tỷ giá hối đoái đối với Euro và đô la. Kết quả của cuộc nghiên cứu cho thấy tin tốt mang lại sự tăng giá trong khi tin xấu làm mất giá tiền tệ. Sanchez-Fung (2003) cũng nghiên cứu mối quan hệ tương tự và cho rằng tỷ giá hối đoái phản ứng nhanh hơn trong trường hợp mất giá. Xiaopu (2002), MacDonald và Ricci (2003) đã nghiên cứu các yếu tố quyết định dài hạn của tỷ giá hối đoái thực là Độ mở của nền kinh tế, dòng vốn và các điều kiện thương mại</a:t>
            </a:r>
            <a:r>
              <a:rPr lang="vi-VN" sz="2800" smtClean="0">
                <a:latin typeface="+mj-lt"/>
              </a:rPr>
              <a:t>.</a:t>
            </a:r>
            <a:endParaRPr lang="en-US" sz="2800" smtClean="0">
              <a:latin typeface="+mj-lt"/>
            </a:endParaRPr>
          </a:p>
          <a:p>
            <a:pPr indent="457200"/>
            <a:r>
              <a:rPr lang="vi-VN" sz="2800">
                <a:latin typeface="+mj-lt"/>
              </a:rPr>
              <a:t>Ahmed, Ara và Hyder (2005) đã sử dụng mô hình tự động hồi quy vectơ cấu trúc (VAR) </a:t>
            </a:r>
            <a:endParaRPr lang="en-US" sz="2800" smtClean="0">
              <a:latin typeface="+mj-lt"/>
            </a:endParaRPr>
          </a:p>
          <a:p>
            <a:pPr indent="457200"/>
            <a:r>
              <a:rPr lang="vi-VN" sz="2800">
                <a:latin typeface="+mj-lt"/>
              </a:rPr>
              <a:t>Lian An và Jian Wang (2006) cũng nghiên cứu tác động của TGHĐ lên 3 chỉ số giá (giá sản xuất, giá nhập khẩu và giá tiêu dùng) trong giai đoạn 1980-2007 của 9 nước thuộc </a:t>
            </a:r>
            <a:r>
              <a:rPr lang="vi-VN" sz="2800" smtClean="0">
                <a:latin typeface="+mj-lt"/>
              </a:rPr>
              <a:t>OECD</a:t>
            </a:r>
            <a:endParaRPr lang="en-US" sz="2800" smtClean="0">
              <a:latin typeface="+mj-lt"/>
            </a:endParaRPr>
          </a:p>
          <a:p>
            <a:pPr indent="457200"/>
            <a:r>
              <a:rPr lang="en-US" sz="2800">
                <a:latin typeface="Times New Roman" panose="02020603050405020304" pitchFamily="18" charset="0"/>
                <a:cs typeface="Times New Roman" panose="02020603050405020304" pitchFamily="18" charset="0"/>
              </a:rPr>
              <a:t>Hussain và Farooq, (2009) đã phân tích tác động của biến động tỷ giá hối đoái lên các biến kinh tế vĩ mô đối với Pakistan trong giai đoạn từ năm 1982 đến năm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ỷ giá hối đoái">
            <a:extLst>
              <a:ext uri="{FF2B5EF4-FFF2-40B4-BE49-F238E27FC236}">
                <a16:creationId xmlns:a16="http://schemas.microsoft.com/office/drawing/2014/main" id="{1DFC4884-04DE-56B3-FF98-69E87F38D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0"/>
            <a:ext cx="18249901" cy="13670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AC34F36D-7DCD-3431-31B0-DB32BA7F81D8}"/>
              </a:ext>
            </a:extLst>
          </p:cNvPr>
          <p:cNvGraphicFramePr/>
          <p:nvPr>
            <p:extLst>
              <p:ext uri="{D42A27DB-BD31-4B8C-83A1-F6EECF244321}">
                <p14:modId xmlns:p14="http://schemas.microsoft.com/office/powerpoint/2010/main" val="959007391"/>
              </p:ext>
            </p:extLst>
          </p:nvPr>
        </p:nvGraphicFramePr>
        <p:xfrm>
          <a:off x="2971800" y="1079500"/>
          <a:ext cx="12268200" cy="901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graphicEl>
                                              <a:dgm id="{CA9DBC02-AC97-47C8-93D8-2D2EDB03B5B9}"/>
                                            </p:graphicEl>
                                          </p:spTgt>
                                        </p:tgtEl>
                                        <p:attrNameLst>
                                          <p:attrName>style.visibility</p:attrName>
                                        </p:attrNameLst>
                                      </p:cBhvr>
                                      <p:to>
                                        <p:strVal val="visible"/>
                                      </p:to>
                                    </p:set>
                                    <p:animEffect transition="in" filter="fade">
                                      <p:cBhvr>
                                        <p:cTn id="7" dur="1000"/>
                                        <p:tgtEl>
                                          <p:spTgt spid="8">
                                            <p:graphicEl>
                                              <a:dgm id="{CA9DBC02-AC97-47C8-93D8-2D2EDB03B5B9}"/>
                                            </p:graphicEl>
                                          </p:spTgt>
                                        </p:tgtEl>
                                      </p:cBhvr>
                                    </p:animEffect>
                                    <p:anim calcmode="lin" valueType="num">
                                      <p:cBhvr>
                                        <p:cTn id="8" dur="1000" fill="hold"/>
                                        <p:tgtEl>
                                          <p:spTgt spid="8">
                                            <p:graphicEl>
                                              <a:dgm id="{CA9DBC02-AC97-47C8-93D8-2D2EDB03B5B9}"/>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CA9DBC02-AC97-47C8-93D8-2D2EDB03B5B9}"/>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graphicEl>
                                              <a:dgm id="{6C62F95B-12AF-4FCE-9491-482E00AF1F11}"/>
                                            </p:graphicEl>
                                          </p:spTgt>
                                        </p:tgtEl>
                                        <p:attrNameLst>
                                          <p:attrName>style.visibility</p:attrName>
                                        </p:attrNameLst>
                                      </p:cBhvr>
                                      <p:to>
                                        <p:strVal val="visible"/>
                                      </p:to>
                                    </p:set>
                                    <p:animEffect transition="in" filter="fade">
                                      <p:cBhvr>
                                        <p:cTn id="12" dur="1000"/>
                                        <p:tgtEl>
                                          <p:spTgt spid="8">
                                            <p:graphicEl>
                                              <a:dgm id="{6C62F95B-12AF-4FCE-9491-482E00AF1F11}"/>
                                            </p:graphicEl>
                                          </p:spTgt>
                                        </p:tgtEl>
                                      </p:cBhvr>
                                    </p:animEffect>
                                    <p:anim calcmode="lin" valueType="num">
                                      <p:cBhvr>
                                        <p:cTn id="13" dur="1000" fill="hold"/>
                                        <p:tgtEl>
                                          <p:spTgt spid="8">
                                            <p:graphicEl>
                                              <a:dgm id="{6C62F95B-12AF-4FCE-9491-482E00AF1F11}"/>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6C62F95B-12AF-4FCE-9491-482E00AF1F1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graphicEl>
                                              <a:dgm id="{DF5391AA-2CE9-479B-AEB1-B042829F2502}"/>
                                            </p:graphicEl>
                                          </p:spTgt>
                                        </p:tgtEl>
                                        <p:attrNameLst>
                                          <p:attrName>style.visibility</p:attrName>
                                        </p:attrNameLst>
                                      </p:cBhvr>
                                      <p:to>
                                        <p:strVal val="visible"/>
                                      </p:to>
                                    </p:set>
                                    <p:animEffect transition="in" filter="fade">
                                      <p:cBhvr>
                                        <p:cTn id="19" dur="1000"/>
                                        <p:tgtEl>
                                          <p:spTgt spid="8">
                                            <p:graphicEl>
                                              <a:dgm id="{DF5391AA-2CE9-479B-AEB1-B042829F2502}"/>
                                            </p:graphicEl>
                                          </p:spTgt>
                                        </p:tgtEl>
                                      </p:cBhvr>
                                    </p:animEffect>
                                    <p:anim calcmode="lin" valueType="num">
                                      <p:cBhvr>
                                        <p:cTn id="20" dur="1000" fill="hold"/>
                                        <p:tgtEl>
                                          <p:spTgt spid="8">
                                            <p:graphicEl>
                                              <a:dgm id="{DF5391AA-2CE9-479B-AEB1-B042829F2502}"/>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DF5391AA-2CE9-479B-AEB1-B042829F250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graphicEl>
                                              <a:dgm id="{354D492D-D975-42BC-8BA2-411DCF30CEFC}"/>
                                            </p:graphicEl>
                                          </p:spTgt>
                                        </p:tgtEl>
                                        <p:attrNameLst>
                                          <p:attrName>style.visibility</p:attrName>
                                        </p:attrNameLst>
                                      </p:cBhvr>
                                      <p:to>
                                        <p:strVal val="visible"/>
                                      </p:to>
                                    </p:set>
                                    <p:animEffect transition="in" filter="fade">
                                      <p:cBhvr>
                                        <p:cTn id="26" dur="1000"/>
                                        <p:tgtEl>
                                          <p:spTgt spid="8">
                                            <p:graphicEl>
                                              <a:dgm id="{354D492D-D975-42BC-8BA2-411DCF30CEFC}"/>
                                            </p:graphicEl>
                                          </p:spTgt>
                                        </p:tgtEl>
                                      </p:cBhvr>
                                    </p:animEffect>
                                    <p:anim calcmode="lin" valueType="num">
                                      <p:cBhvr>
                                        <p:cTn id="27" dur="1000" fill="hold"/>
                                        <p:tgtEl>
                                          <p:spTgt spid="8">
                                            <p:graphicEl>
                                              <a:dgm id="{354D492D-D975-42BC-8BA2-411DCF30CEFC}"/>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354D492D-D975-42BC-8BA2-411DCF30CEF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graphicEl>
                                              <a:dgm id="{8E9947D1-AA44-4383-9786-4509873E23BA}"/>
                                            </p:graphicEl>
                                          </p:spTgt>
                                        </p:tgtEl>
                                        <p:attrNameLst>
                                          <p:attrName>style.visibility</p:attrName>
                                        </p:attrNameLst>
                                      </p:cBhvr>
                                      <p:to>
                                        <p:strVal val="visible"/>
                                      </p:to>
                                    </p:set>
                                    <p:animEffect transition="in" filter="fade">
                                      <p:cBhvr>
                                        <p:cTn id="33" dur="1000"/>
                                        <p:tgtEl>
                                          <p:spTgt spid="8">
                                            <p:graphicEl>
                                              <a:dgm id="{8E9947D1-AA44-4383-9786-4509873E23BA}"/>
                                            </p:graphicEl>
                                          </p:spTgt>
                                        </p:tgtEl>
                                      </p:cBhvr>
                                    </p:animEffect>
                                    <p:anim calcmode="lin" valueType="num">
                                      <p:cBhvr>
                                        <p:cTn id="34" dur="1000" fill="hold"/>
                                        <p:tgtEl>
                                          <p:spTgt spid="8">
                                            <p:graphicEl>
                                              <a:dgm id="{8E9947D1-AA44-4383-9786-4509873E23BA}"/>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8E9947D1-AA44-4383-9786-4509873E23BA}"/>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graphicEl>
                                              <a:dgm id="{0D4AD888-A159-4DA5-B014-EE3FB65EC056}"/>
                                            </p:graphicEl>
                                          </p:spTgt>
                                        </p:tgtEl>
                                        <p:attrNameLst>
                                          <p:attrName>style.visibility</p:attrName>
                                        </p:attrNameLst>
                                      </p:cBhvr>
                                      <p:to>
                                        <p:strVal val="visible"/>
                                      </p:to>
                                    </p:set>
                                    <p:animEffect transition="in" filter="fade">
                                      <p:cBhvr>
                                        <p:cTn id="40" dur="1000"/>
                                        <p:tgtEl>
                                          <p:spTgt spid="8">
                                            <p:graphicEl>
                                              <a:dgm id="{0D4AD888-A159-4DA5-B014-EE3FB65EC056}"/>
                                            </p:graphicEl>
                                          </p:spTgt>
                                        </p:tgtEl>
                                      </p:cBhvr>
                                    </p:animEffect>
                                    <p:anim calcmode="lin" valueType="num">
                                      <p:cBhvr>
                                        <p:cTn id="41" dur="1000" fill="hold"/>
                                        <p:tgtEl>
                                          <p:spTgt spid="8">
                                            <p:graphicEl>
                                              <a:dgm id="{0D4AD888-A159-4DA5-B014-EE3FB65EC056}"/>
                                            </p:graphicEl>
                                          </p:spTgt>
                                        </p:tgtEl>
                                        <p:attrNameLst>
                                          <p:attrName>ppt_x</p:attrName>
                                        </p:attrNameLst>
                                      </p:cBhvr>
                                      <p:tavLst>
                                        <p:tav tm="0">
                                          <p:val>
                                            <p:strVal val="#ppt_x"/>
                                          </p:val>
                                        </p:tav>
                                        <p:tav tm="100000">
                                          <p:val>
                                            <p:strVal val="#ppt_x"/>
                                          </p:val>
                                        </p:tav>
                                      </p:tavLst>
                                    </p:anim>
                                    <p:anim calcmode="lin" valueType="num">
                                      <p:cBhvr>
                                        <p:cTn id="42" dur="1000" fill="hold"/>
                                        <p:tgtEl>
                                          <p:spTgt spid="8">
                                            <p:graphicEl>
                                              <a:dgm id="{0D4AD888-A159-4DA5-B014-EE3FB65EC0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443" y="1181100"/>
            <a:ext cx="18288000" cy="199951"/>
            <a:chOff x="0" y="0"/>
            <a:chExt cx="4816593" cy="52662"/>
          </a:xfrm>
        </p:grpSpPr>
        <p:sp>
          <p:nvSpPr>
            <p:cNvPr id="4" name="Freeform 4"/>
            <p:cNvSpPr/>
            <p:nvPr/>
          </p:nvSpPr>
          <p:spPr>
            <a:xfrm>
              <a:off x="0" y="0"/>
              <a:ext cx="4816592" cy="52662"/>
            </a:xfrm>
            <a:custGeom>
              <a:avLst/>
              <a:gdLst/>
              <a:ahLst/>
              <a:cxnLst/>
              <a:rect l="l" t="t" r="r" b="b"/>
              <a:pathLst>
                <a:path w="4816592" h="52662">
                  <a:moveTo>
                    <a:pt x="0" y="0"/>
                  </a:moveTo>
                  <a:lnTo>
                    <a:pt x="4816592" y="0"/>
                  </a:lnTo>
                  <a:lnTo>
                    <a:pt x="4816592" y="52662"/>
                  </a:lnTo>
                  <a:lnTo>
                    <a:pt x="0" y="52662"/>
                  </a:lnTo>
                  <a:close/>
                </a:path>
              </a:pathLst>
            </a:custGeom>
            <a:solidFill>
              <a:srgbClr val="5F97A1"/>
            </a:solidFill>
          </p:spPr>
        </p:sp>
        <p:sp>
          <p:nvSpPr>
            <p:cNvPr id="5" name="TextBox 5"/>
            <p:cNvSpPr txBox="1"/>
            <p:nvPr/>
          </p:nvSpPr>
          <p:spPr>
            <a:xfrm>
              <a:off x="0" y="-85725"/>
              <a:ext cx="812800" cy="898525"/>
            </a:xfrm>
            <a:prstGeom prst="rect">
              <a:avLst/>
            </a:prstGeom>
          </p:spPr>
          <p:txBody>
            <a:bodyPr lIns="50800" tIns="50800" rIns="50800" bIns="50800" rtlCol="0" anchor="ctr"/>
            <a:lstStyle/>
            <a:p>
              <a:pPr algn="ctr">
                <a:lnSpc>
                  <a:spcPts val="2923"/>
                </a:lnSpc>
              </a:pPr>
              <a:endParaRPr/>
            </a:p>
          </p:txBody>
        </p:sp>
      </p:grpSp>
      <p:sp>
        <p:nvSpPr>
          <p:cNvPr id="18" name="TextBox 17">
            <a:extLst>
              <a:ext uri="{FF2B5EF4-FFF2-40B4-BE49-F238E27FC236}">
                <a16:creationId xmlns:a16="http://schemas.microsoft.com/office/drawing/2014/main" id="{B8B52C2D-F881-7B79-DEEE-475FC13FD6A5}"/>
              </a:ext>
            </a:extLst>
          </p:cNvPr>
          <p:cNvSpPr txBox="1"/>
          <p:nvPr/>
        </p:nvSpPr>
        <p:spPr>
          <a:xfrm>
            <a:off x="5214255" y="419100"/>
            <a:ext cx="7848600" cy="707886"/>
          </a:xfrm>
          <a:prstGeom prst="rect">
            <a:avLst/>
          </a:prstGeom>
          <a:noFill/>
        </p:spPr>
        <p:txBody>
          <a:bodyPr wrap="square" rtlCol="0">
            <a:spAutoFit/>
          </a:bodyPr>
          <a:lstStyle/>
          <a:p>
            <a:pPr algn="ctr"/>
            <a:r>
              <a:rPr lang="vi-VN" sz="4000" b="1" dirty="0">
                <a:latin typeface="Times New Roman" panose="02020603050405020304" pitchFamily="18" charset="0"/>
                <a:cs typeface="Times New Roman" panose="02020603050405020304" pitchFamily="18" charset="0"/>
              </a:rPr>
              <a:t>KẾT QUẢ NGHIÊN CỨU</a:t>
            </a:r>
            <a:endParaRPr lang="en-US" sz="4000" b="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ADD92CB2-C140-46E3-DFF8-6558388CEA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46895"/>
            <a:ext cx="9941290" cy="7620000"/>
          </a:xfrm>
          <a:prstGeom prst="rect">
            <a:avLst/>
          </a:prstGeom>
          <a:noFill/>
          <a:ln>
            <a:noFill/>
          </a:ln>
        </p:spPr>
      </p:pic>
      <p:sp>
        <p:nvSpPr>
          <p:cNvPr id="20" name="TextBox 19">
            <a:extLst>
              <a:ext uri="{FF2B5EF4-FFF2-40B4-BE49-F238E27FC236}">
                <a16:creationId xmlns:a16="http://schemas.microsoft.com/office/drawing/2014/main" id="{9FC7B4A2-A28F-F770-510C-440BE81AFC0A}"/>
              </a:ext>
            </a:extLst>
          </p:cNvPr>
          <p:cNvSpPr txBox="1"/>
          <p:nvPr/>
        </p:nvSpPr>
        <p:spPr>
          <a:xfrm>
            <a:off x="5780310" y="1454714"/>
            <a:ext cx="7282545" cy="646331"/>
          </a:xfrm>
          <a:prstGeom prst="rect">
            <a:avLst/>
          </a:prstGeom>
          <a:noFill/>
        </p:spPr>
        <p:txBody>
          <a:bodyPr wrap="square" rtlCol="0">
            <a:spAutoFit/>
          </a:bodyPr>
          <a:lstStyle/>
          <a:p>
            <a:pPr algn="ctr"/>
            <a:r>
              <a:rPr lang="vi-VN" sz="3600">
                <a:latin typeface="Times New Roman" panose="02020603050405020304" pitchFamily="18" charset="0"/>
                <a:cs typeface="Times New Roman" panose="02020603050405020304" pitchFamily="18" charset="0"/>
              </a:rPr>
              <a:t>Mô hình được xây dựng như sau: </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us Sign 1">
            <a:extLst>
              <a:ext uri="{FF2B5EF4-FFF2-40B4-BE49-F238E27FC236}">
                <a16:creationId xmlns:a16="http://schemas.microsoft.com/office/drawing/2014/main" id="{6112277E-2975-E2A4-D17A-89E3DCCFD0BA}"/>
              </a:ext>
            </a:extLst>
          </p:cNvPr>
          <p:cNvSpPr/>
          <p:nvPr/>
        </p:nvSpPr>
        <p:spPr>
          <a:xfrm>
            <a:off x="3048000" y="571500"/>
            <a:ext cx="11353800" cy="609600"/>
          </a:xfrm>
          <a:prstGeom prst="mathMin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A9165E-BD79-901C-00E6-02CB1724773A}"/>
              </a:ext>
            </a:extLst>
          </p:cNvPr>
          <p:cNvSpPr txBox="1"/>
          <p:nvPr/>
        </p:nvSpPr>
        <p:spPr>
          <a:xfrm>
            <a:off x="4876800" y="177225"/>
            <a:ext cx="7620000" cy="584775"/>
          </a:xfrm>
          <a:prstGeom prst="rect">
            <a:avLst/>
          </a:prstGeom>
          <a:noFill/>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Kiểm định tương quan giữa các biến</a:t>
            </a:r>
            <a:endParaRPr lang="en-US" sz="32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02C2D561-E0EA-3831-88DB-BE49E7A76047}"/>
              </a:ext>
            </a:extLst>
          </p:cNvPr>
          <p:cNvSpPr>
            <a:spLocks noGrp="1"/>
          </p:cNvSpPr>
          <p:nvPr>
            <p:ph sz="half" idx="1"/>
          </p:nvPr>
        </p:nvSpPr>
        <p:spPr>
          <a:xfrm>
            <a:off x="457200" y="1333500"/>
            <a:ext cx="8686800" cy="4348738"/>
          </a:xfrm>
        </p:spPr>
        <p:txBody>
          <a:bodyPr>
            <a:noAutofit/>
          </a:bodyPr>
          <a:lstStyle/>
          <a:p>
            <a:pPr indent="0" algn="just">
              <a:lnSpc>
                <a:spcPct val="107000"/>
              </a:lnSpc>
              <a:spcAft>
                <a:spcPts val="800"/>
              </a:spcAft>
              <a:buNone/>
            </a:pP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    Exchr      GDP   Cmsexp   Cmseim      Exp    Exppr    Exbal</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Exchr |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GDP |  -0.0805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Cmsexp |  -0.1183   0.9044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Cmseim |  -</a:t>
            </a:r>
            <a:r>
              <a:rPr lang="vi-VN"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0.1791</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-0.1907  -0.1163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Exp |   0.0197   0.0961   0.4034   0.0138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Exppr |  -0.0189   0.1329   0.2891  -0.1073   0.4512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Exbal |   </a:t>
            </a:r>
            <a:r>
              <a:rPr lang="vi-VN" sz="20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0.3097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0.0316   0.0469  -0.0193   0.2374   0.1798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Exdeb |  -0.0339   0.9741   0.8702  -0.1818   0.0975   0.1522   0.0583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Fordirin |  -0.0912   0.8946   0.8881  -0.1602   0.1531   0.2413   0.0064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Img |  -0.0789   0.9568   0.9649  -0.1766   0.3216   0.2467   0.0702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ImBop |  </a:t>
            </a:r>
            <a:r>
              <a:rPr lang="vi-VN" sz="20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 0.7453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0.0080   0.0051  -0.1269   0.2434   0.1033   0.5429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Imcur |  -0.0796   0.9583   0.9692  -0.1710   0.3152   0.2524   0.0666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Netfor |   0.0503  -0.1802  -0.2599  -0.0406  -0.3456  -0.3568  -0.1007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Nettrade |  -0.0599   0.7288   0.7401  -0.1314   0.1278   0.3030   0.1034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Reinterate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-0.1626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0.7497   0.8960  -0.0999   0.6100   0.3289   0.0275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29684D17-9518-4B85-DDC0-C9A726F33A5F}"/>
              </a:ext>
            </a:extLst>
          </p:cNvPr>
          <p:cNvSpPr>
            <a:spLocks noGrp="1"/>
          </p:cNvSpPr>
          <p:nvPr>
            <p:ph sz="half" idx="2"/>
          </p:nvPr>
        </p:nvSpPr>
        <p:spPr>
          <a:xfrm>
            <a:off x="9372600" y="1943099"/>
            <a:ext cx="8686800" cy="8166675"/>
          </a:xfrm>
        </p:spPr>
        <p:txBody>
          <a:bodyPr>
            <a:normAutofit fontScale="92500" lnSpcReduction="20000"/>
          </a:bodyPr>
          <a:lstStyle/>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    Exdeb Fordirin      Img    ImBop    Imcur   Netfor Nettrade</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Exdeb |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Fordirin |   0.8682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Img |   0.9218   0.9299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ImBop |   0.0589  -0.0001   0.0570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Imcur |   0.9262   0.9351   0.9993   0.0529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Netfor |  -0.2117  -0.2083  -0.2508  -0.1408  -0.2489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Nettrade |   0.6540   0.8220   0.7703   0.0118   0.7771  -0.1478   1.0000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Reinterate |   0.7330   0.8107   0.8657  -0.0185   0.8667  -0.3063   0.6008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 Reinte~e</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Reinterate |   1.0000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47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637</TotalTime>
  <Words>2265</Words>
  <Application>Microsoft Office PowerPoint</Application>
  <PresentationFormat>Custom</PresentationFormat>
  <Paragraphs>312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Times New Roman</vt:lpstr>
      <vt:lpstr>Courier New</vt:lpstr>
      <vt:lpstr>Arial</vt:lpstr>
      <vt:lpstr>Symbol</vt:lpstr>
      <vt:lpstr>Calibri Light</vt:lpstr>
      <vt:lpstr>Calibri</vt:lpstr>
      <vt:lpstr>Bebas Neue Bold</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Stagflation Presentation</dc:title>
  <cp:lastModifiedBy>Admin</cp:lastModifiedBy>
  <cp:revision>15</cp:revision>
  <dcterms:created xsi:type="dcterms:W3CDTF">2006-08-16T00:00:00Z</dcterms:created>
  <dcterms:modified xsi:type="dcterms:W3CDTF">2023-05-11T15:06:07Z</dcterms:modified>
  <dc:identifier>DAFiUXeUrMo</dc:identifier>
</cp:coreProperties>
</file>